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20"/>
  </p:notesMasterIdLst>
  <p:sldIdLst>
    <p:sldId id="3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772F311-83DD-4483-883E-D1979C3CAE3E}">
          <p14:sldIdLst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714"/>
    <a:srgbClr val="62290A"/>
    <a:srgbClr val="62EB05"/>
    <a:srgbClr val="FF6600"/>
    <a:srgbClr val="C82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5" autoAdjust="0"/>
    <p:restoredTop sz="94669" autoAdjust="0"/>
  </p:normalViewPr>
  <p:slideViewPr>
    <p:cSldViewPr>
      <p:cViewPr>
        <p:scale>
          <a:sx n="70" d="100"/>
          <a:sy n="70" d="100"/>
        </p:scale>
        <p:origin x="-208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7ED4F-F741-4A7B-AF9D-9A4E4A1E7356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32D64-7F3B-4F7A-B5FD-827C39A433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01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82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35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88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13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05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6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8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47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0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5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2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483948-9267-44A1-8DA8-D0C13B516D8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02.10.2018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535323-0482-40A1-8508-D830F5056E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9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12168"/>
          </a:xfrm>
        </p:spPr>
        <p:txBody>
          <a:bodyPr/>
          <a:lstStyle/>
          <a:p>
            <a:r>
              <a:rPr lang="ru-RU" altLang="ru-RU" sz="1800" b="1" dirty="0" smtClean="0"/>
              <a:t>Сводная ведомость результатов проведения специальной оценки условий труда</a:t>
            </a: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sz="1800" dirty="0" smtClean="0"/>
              <a:t>Наименование организации:</a:t>
            </a:r>
            <a:r>
              <a:rPr lang="ru-RU" altLang="ru-RU" sz="1800" u="sng" dirty="0" smtClean="0"/>
              <a:t> Федеральное государственное бюджетное учреждение «Национальный медицинский исследовательский центр кардиологии» Министерства здравоохранения Российской Федерации</a:t>
            </a:r>
            <a:endParaRPr lang="ru-RU" altLang="ru-RU" sz="1800" dirty="0" smtClean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412750" y="2901950"/>
          <a:ext cx="8394699" cy="2654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7989"/>
                <a:gridCol w="1086367"/>
                <a:gridCol w="1086367"/>
                <a:gridCol w="557152"/>
                <a:gridCol w="557152"/>
                <a:gridCol w="600901"/>
                <a:gridCol w="579290"/>
                <a:gridCol w="579290"/>
                <a:gridCol w="579290"/>
                <a:gridCol w="600901"/>
              </a:tblGrid>
              <a:tr h="45730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Наименование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рабочих мест и численность работников, занятых на этих рабочих местах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рабочих мест и численность занятых на них работников по классам (подклассам) условий труда из числа рабочих мест, указанных в графе 3 (единиц)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класс 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класс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класс 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класс 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914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том числе на которых проведена специальная оценка условий труда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152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Рабочие места (ед.)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30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Работники, занятые на рабочих местах (чел.)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152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 них женщин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152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 них лиц в возрасте до 18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  <a:tr h="152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 них инвалидов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5" y="1905002"/>
          <a:ext cx="8686794" cy="46482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2621"/>
                <a:gridCol w="1847645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258912"/>
                <a:gridCol w="317306"/>
                <a:gridCol w="317858"/>
                <a:gridCol w="317858"/>
                <a:gridCol w="317858"/>
                <a:gridCol w="317306"/>
                <a:gridCol w="317858"/>
                <a:gridCol w="317858"/>
                <a:gridCol w="317858"/>
              </a:tblGrid>
              <a:tr h="2053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Индиви­дуальный номер рабочего места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Профессия/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должность/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специальность работника 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Классы (подклассы) условий труда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Итоговый класс (подкласс) условий труда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Итоговый класс (подкласс) условий труда с учетом эффективного применения СИЗ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Повышенный размер оплаты труда (да,нет)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Ежегодный дополнительный оплачиваемый отпуск (да/нет)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Сокращенная продолжительность рабочего времени (да/нет)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Молоко или другие равноценные пищевые продукты (да/нет)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Лечебно-профилактическое питание  (да/нет)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Льготное пенсионное обеспечение (да/нет)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</a:tr>
              <a:tr h="1854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химический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биологический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аэрозоли преимущественно фиброгенного действия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шум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инфразвук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ультразвук воздушный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вибрация общая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вибрация локальная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неионизирующие излучения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ионизирующие излучения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микроклимат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световая среда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тяжесть трудового процесса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напряженность трудового процесса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69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Административно-управленческий аппарат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84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Администрация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84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Генеральный директор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54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Заместитель генерального директора по финансово-хозяйственной работе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54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генерального директора по лабораторной диагностике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54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генерального директора по научно-аналитической работе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8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89878562"/>
              </p:ext>
            </p:extLst>
          </p:nvPr>
        </p:nvGraphicFramePr>
        <p:xfrm>
          <a:off x="228601" y="609606"/>
          <a:ext cx="8762993" cy="59436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609"/>
                <a:gridCol w="1864088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320129"/>
                <a:gridCol w="320685"/>
                <a:gridCol w="320685"/>
                <a:gridCol w="320685"/>
                <a:gridCol w="320129"/>
                <a:gridCol w="320685"/>
                <a:gridCol w="320685"/>
                <a:gridCol w="320685"/>
              </a:tblGrid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ультразвуковых методов исследования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легочной гипертензии и заболеваний сердца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642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хирургических и рентгенхирургических методов лечения нарушений ритма сердца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03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клинической электрофизиологии и рентгенохирургических методов лечения нарушений ритма сердца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8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358716"/>
              </p:ext>
            </p:extLst>
          </p:nvPr>
        </p:nvGraphicFramePr>
        <p:xfrm>
          <a:off x="228601" y="609593"/>
          <a:ext cx="8762993" cy="60198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609"/>
                <a:gridCol w="1864088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320129"/>
                <a:gridCol w="320685"/>
                <a:gridCol w="320685"/>
                <a:gridCol w="320685"/>
                <a:gridCol w="320129"/>
                <a:gridCol w="320685"/>
                <a:gridCol w="320685"/>
                <a:gridCol w="320685"/>
              </a:tblGrid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01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интервенционных методов диагностики и лечения нарушений ритма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лаборатории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668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рентгеноэндоваскулярных методов диагностики и лечения  в амбулаторных условиях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лаборатории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Клиника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Управленческий персонал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врач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4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главного врача по клинико-экспертной работе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4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главного врача по амбулаторной работе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668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организации оказания специализированной и высокотехнологичной  медицинской помощи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Программист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Менеджер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7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менеджер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37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1319791"/>
              </p:ext>
            </p:extLst>
          </p:nvPr>
        </p:nvGraphicFramePr>
        <p:xfrm>
          <a:off x="304801" y="457200"/>
          <a:ext cx="8686802" cy="6141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2708"/>
                <a:gridCol w="1918091"/>
                <a:gridCol w="188184"/>
                <a:gridCol w="258946"/>
                <a:gridCol w="258946"/>
                <a:gridCol w="258946"/>
                <a:gridCol w="258946"/>
                <a:gridCol w="258946"/>
                <a:gridCol w="258946"/>
                <a:gridCol w="258395"/>
                <a:gridCol w="258946"/>
                <a:gridCol w="258946"/>
                <a:gridCol w="258946"/>
                <a:gridCol w="258946"/>
                <a:gridCol w="258946"/>
                <a:gridCol w="258946"/>
                <a:gridCol w="317345"/>
                <a:gridCol w="317897"/>
                <a:gridCol w="317897"/>
                <a:gridCol w="317897"/>
                <a:gridCol w="317345"/>
                <a:gridCol w="317897"/>
                <a:gridCol w="317897"/>
                <a:gridCol w="317897"/>
              </a:tblGrid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Восьмое кардиологическое отделение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кардиологическим отделением-врач-кардиолог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процедурной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Уборщик служебных помещений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Буфетчик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3"а" Кардиохирургическое отделение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Врач сердечно-сосудистый хирург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процедурной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Операционная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Санитарка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отделением-врач-сердечно-сосудистый хирург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Буфетчик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Отделение анестезиологии и реанимации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Врач-анестезиолог-реаниматолог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сестра-анестезист (работа в операционных)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сестра-анестезист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Медицинский брат-палатный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Санитарка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3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0099868"/>
              </p:ext>
            </p:extLst>
          </p:nvPr>
        </p:nvGraphicFramePr>
        <p:xfrm>
          <a:off x="152404" y="609600"/>
          <a:ext cx="8839192" cy="60198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4510"/>
                <a:gridCol w="1880298"/>
                <a:gridCol w="262929"/>
                <a:gridCol w="263488"/>
                <a:gridCol w="263488"/>
                <a:gridCol w="263488"/>
                <a:gridCol w="263488"/>
                <a:gridCol w="263488"/>
                <a:gridCol w="263488"/>
                <a:gridCol w="262929"/>
                <a:gridCol w="263488"/>
                <a:gridCol w="263488"/>
                <a:gridCol w="263488"/>
                <a:gridCol w="263488"/>
                <a:gridCol w="263488"/>
                <a:gridCol w="263488"/>
                <a:gridCol w="322913"/>
                <a:gridCol w="323474"/>
                <a:gridCol w="323474"/>
                <a:gridCol w="323474"/>
                <a:gridCol w="322913"/>
                <a:gridCol w="323474"/>
                <a:gridCol w="323474"/>
                <a:gridCol w="323474"/>
              </a:tblGrid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Кабинет физиотерапии и лечебной физкультуры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кабинетом-врач-физиотерапевт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Врач-физиотерапевт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по лечебной физкультуре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по массажу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Инструктор по лечебной физкультуре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Медицинский регистратор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Наркотическая служба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Отделение функциональной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отделением-врач функциональной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функциональной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клинической иммунологии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Врач-лаборант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Врач-лаборант (работа с патогенными микроорганизмами)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клинической лабораторной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88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клинической лабораторной диагностики (работа с патогенными микроорганизмами)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Фельдшер-лаборант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Фельдшер-лаборант (работа с патогенными микроорганизмами)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Кабинет переливания крови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36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52276623"/>
              </p:ext>
            </p:extLst>
          </p:nvPr>
        </p:nvGraphicFramePr>
        <p:xfrm>
          <a:off x="228602" y="533394"/>
          <a:ext cx="8839197" cy="61722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4510"/>
                <a:gridCol w="1880297"/>
                <a:gridCol w="262929"/>
                <a:gridCol w="263488"/>
                <a:gridCol w="263488"/>
                <a:gridCol w="263488"/>
                <a:gridCol w="263488"/>
                <a:gridCol w="263488"/>
                <a:gridCol w="263488"/>
                <a:gridCol w="262929"/>
                <a:gridCol w="263488"/>
                <a:gridCol w="263488"/>
                <a:gridCol w="263488"/>
                <a:gridCol w="263488"/>
                <a:gridCol w="263488"/>
                <a:gridCol w="263488"/>
                <a:gridCol w="322913"/>
                <a:gridCol w="323475"/>
                <a:gridCol w="323475"/>
                <a:gridCol w="323475"/>
                <a:gridCol w="322913"/>
                <a:gridCol w="323475"/>
                <a:gridCol w="323475"/>
                <a:gridCol w="323475"/>
              </a:tblGrid>
              <a:tr h="474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кабинетом переливания крови-врач-трансфузиолог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Приемное отделение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приемного отделения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Регистратор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приемного отделения- 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приемного отделения-врач-кардиолог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Уборщик служебных помещений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Палата реанимации и интенсивной терапии 1к/о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4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295 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палаты реанимации и интенсивной терапии-врач-анестезиолог-реаниматолог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Врач-анестезиолог-реаниматолог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Медицинская сестра-палатная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+mn-lt"/>
                          <a:ea typeface="+mn-ea"/>
                        </a:rPr>
                        <a:t>3.2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3.2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сестра-анестезист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Санитарка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Медицинский брат-палатный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+mn-lt"/>
                          <a:ea typeface="+mn-ea"/>
                        </a:rPr>
                        <a:t>3.2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3.2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Кабинет медицинской генетики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4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кабинетом медицинской генетики-врач-кардиолог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Врач-генетик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8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Кардиологический дневной стационар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дневным стационаром-врач-кардиолог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 дневного стационара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93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20091926"/>
              </p:ext>
            </p:extLst>
          </p:nvPr>
        </p:nvGraphicFramePr>
        <p:xfrm>
          <a:off x="381000" y="533400"/>
          <a:ext cx="8558786" cy="5897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2794"/>
                <a:gridCol w="1820648"/>
                <a:gridCol w="254587"/>
                <a:gridCol w="255130"/>
                <a:gridCol w="255130"/>
                <a:gridCol w="255130"/>
                <a:gridCol w="255130"/>
                <a:gridCol w="255130"/>
                <a:gridCol w="255130"/>
                <a:gridCol w="254587"/>
                <a:gridCol w="255130"/>
                <a:gridCol w="255130"/>
                <a:gridCol w="255130"/>
                <a:gridCol w="255130"/>
                <a:gridCol w="255130"/>
                <a:gridCol w="255130"/>
                <a:gridCol w="312669"/>
                <a:gridCol w="313212"/>
                <a:gridCol w="313212"/>
                <a:gridCol w="313212"/>
                <a:gridCol w="312669"/>
                <a:gridCol w="313212"/>
                <a:gridCol w="313212"/>
                <a:gridCol w="31321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палатная (постовая)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Отделение ультразвуковой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отделением врач-ультразвуковой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Врач-ультразвуковой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Третье кардиохирургическое отделение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кардиохирургическим отделением-врач-сердечно-сосудистый хирург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сердечно-сосудистый хирург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Операционная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процедурной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Санитарка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Оперблок 3 к/о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брат палатный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 сердечно-сосудистый хирург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Врач-трансфузиолог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Операционная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Младшая медицинская сестра по уходу за больными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Санитарка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Операционный медицинский брат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Шестое кардиологическое отделение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кардиологическим отделением-врач-кардиолог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46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457198" y="1112520"/>
          <a:ext cx="8458204" cy="5212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5005"/>
                <a:gridCol w="1799251"/>
                <a:gridCol w="251595"/>
                <a:gridCol w="252132"/>
                <a:gridCol w="252132"/>
                <a:gridCol w="252132"/>
                <a:gridCol w="252132"/>
                <a:gridCol w="252132"/>
                <a:gridCol w="252132"/>
                <a:gridCol w="251595"/>
                <a:gridCol w="252132"/>
                <a:gridCol w="252132"/>
                <a:gridCol w="252132"/>
                <a:gridCol w="252132"/>
                <a:gridCol w="252132"/>
                <a:gridCol w="252132"/>
                <a:gridCol w="308994"/>
                <a:gridCol w="309531"/>
                <a:gridCol w="309531"/>
                <a:gridCol w="309531"/>
                <a:gridCol w="308994"/>
                <a:gridCol w="309531"/>
                <a:gridCol w="309531"/>
                <a:gridCol w="309531"/>
              </a:tblGrid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Старшая медицинская сестра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процедурной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сестра-палатная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Сестра-хозяйка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Уборщик служебных помещений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Буфетчик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71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Административно-хозяйственная часть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Управленческий персонал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АХЧ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энергетик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механик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06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обслуживания медицинской, научной техники и измерительной аппаратуры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Инженер-метролог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инженер-электроник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Служба вентиляции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Прачечная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прачечной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Гладильщик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71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Оператор стиральных машин 5 разряд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71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по ремонту и эксплуатации инженерных коммуникаций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Мастер участка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35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Электросварщик ручной сварки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95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2180257"/>
              </p:ext>
            </p:extLst>
          </p:nvPr>
        </p:nvGraphicFramePr>
        <p:xfrm>
          <a:off x="304802" y="609595"/>
          <a:ext cx="8686802" cy="60198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2708"/>
                <a:gridCol w="1847880"/>
                <a:gridCol w="258395"/>
                <a:gridCol w="258946"/>
                <a:gridCol w="258946"/>
                <a:gridCol w="258946"/>
                <a:gridCol w="258946"/>
                <a:gridCol w="258946"/>
                <a:gridCol w="258946"/>
                <a:gridCol w="258395"/>
                <a:gridCol w="258946"/>
                <a:gridCol w="258946"/>
                <a:gridCol w="258946"/>
                <a:gridCol w="258946"/>
                <a:gridCol w="258946"/>
                <a:gridCol w="258946"/>
                <a:gridCol w="317345"/>
                <a:gridCol w="317897"/>
                <a:gridCol w="317897"/>
                <a:gridCol w="317897"/>
                <a:gridCol w="317345"/>
                <a:gridCol w="317897"/>
                <a:gridCol w="317897"/>
                <a:gridCol w="317897"/>
              </a:tblGrid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Электрогазосварщик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Слесарь-ремонтник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Слесарь-сантехник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Эксплуатационно-хозяйственный отдел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Комендант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Садовник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капитального строительства и ремонта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Маляр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Плотник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Плиточник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Служба главного механика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Группа лифтового оборудования и грузоподъемных механизмов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Лифтер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службы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Группа медицинского газоснабжения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службы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Слесарь-ремонтник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880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Группа по ремонту и эксплуатации технологического оборудования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службы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Слесарь-ремонтник холодильного оборудования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Фрезеровщик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Токарь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2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Слесарь-ремонтник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7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289079"/>
              </p:ext>
            </p:extLst>
          </p:nvPr>
        </p:nvGraphicFramePr>
        <p:xfrm>
          <a:off x="304800" y="914400"/>
          <a:ext cx="8610604" cy="28193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6806"/>
                <a:gridCol w="1831670"/>
                <a:gridCol w="256128"/>
                <a:gridCol w="256675"/>
                <a:gridCol w="256675"/>
                <a:gridCol w="256675"/>
                <a:gridCol w="256675"/>
                <a:gridCol w="256675"/>
                <a:gridCol w="256675"/>
                <a:gridCol w="256128"/>
                <a:gridCol w="256675"/>
                <a:gridCol w="256675"/>
                <a:gridCol w="256675"/>
                <a:gridCol w="256675"/>
                <a:gridCol w="256675"/>
                <a:gridCol w="256675"/>
                <a:gridCol w="314562"/>
                <a:gridCol w="315108"/>
                <a:gridCol w="315108"/>
                <a:gridCol w="315108"/>
                <a:gridCol w="314562"/>
                <a:gridCol w="315108"/>
                <a:gridCol w="315108"/>
                <a:gridCol w="315108"/>
              </a:tblGrid>
              <a:tr h="496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главного энергетика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Слесарь-электрик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36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Слесарь-электрик по эксплуатации электрооборудования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36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Слесарь-электрик по монтажу и эксплуатации электрооборудования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Транспортный цех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Тракторист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Водитель автомобиля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Водитель автомобиля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09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330200" y="609600"/>
          <a:ext cx="8585200" cy="60197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4840"/>
                <a:gridCol w="1826268"/>
                <a:gridCol w="255373"/>
                <a:gridCol w="255917"/>
                <a:gridCol w="255917"/>
                <a:gridCol w="255917"/>
                <a:gridCol w="255917"/>
                <a:gridCol w="255917"/>
                <a:gridCol w="255917"/>
                <a:gridCol w="255373"/>
                <a:gridCol w="255917"/>
                <a:gridCol w="255917"/>
                <a:gridCol w="255917"/>
                <a:gridCol w="255917"/>
                <a:gridCol w="255917"/>
                <a:gridCol w="255917"/>
                <a:gridCol w="313634"/>
                <a:gridCol w="314179"/>
                <a:gridCol w="314179"/>
                <a:gridCol w="314179"/>
                <a:gridCol w="313634"/>
                <a:gridCol w="314179"/>
                <a:gridCol w="314179"/>
                <a:gridCol w="314179"/>
              </a:tblGrid>
              <a:tr h="804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генерального директора по телемедицинским технологиям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бухгалтер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Управленческий персонал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развития внебюджетной деятельности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отдела развития внебюджетной деятельности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Менеджер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009 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Врач-кардиолог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Экономист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Медицинская сестра процедурной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информационных технологий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Программист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Менеджер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Общий отдел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общего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019 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Документовед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Менеджер по связям с общественностью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Бухгалтерия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главного бухгалтера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бухгалтер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Бухгалтер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Кассир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Планово-экономический отдел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ПЭО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начальника ПЭО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экономист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4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Экономист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9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по управлению персоналом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51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330200" y="533400"/>
          <a:ext cx="8585200" cy="61642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4840"/>
                <a:gridCol w="1826268"/>
                <a:gridCol w="255373"/>
                <a:gridCol w="255917"/>
                <a:gridCol w="255917"/>
                <a:gridCol w="255917"/>
                <a:gridCol w="255917"/>
                <a:gridCol w="255917"/>
                <a:gridCol w="255917"/>
                <a:gridCol w="255373"/>
                <a:gridCol w="255917"/>
                <a:gridCol w="255917"/>
                <a:gridCol w="255917"/>
                <a:gridCol w="255917"/>
                <a:gridCol w="255917"/>
                <a:gridCol w="255917"/>
                <a:gridCol w="313634"/>
                <a:gridCol w="314179"/>
                <a:gridCol w="314179"/>
                <a:gridCol w="314179"/>
                <a:gridCol w="313634"/>
                <a:gridCol w="314179"/>
                <a:gridCol w="314179"/>
                <a:gridCol w="314179"/>
              </a:tblGrid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029 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Специалист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Заместитель начальника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специалист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специалист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51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правового обеспечения и управления имущественным фондом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51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Начальник отдела правового обеспечения и управления имущественным фондом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Юрисконсульт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Группа управления имущественным фондом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51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специалист группы управления имущественным фондом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Специалист группы управления имущественным фондом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Специалист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Канцелярия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039 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Заведующий канцелярией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Документовед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Служба безопасности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службы безопасности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 по пожарной безопасности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Специалист по ГО и ЧС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Дежурный бюро пропусков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Научная библиотека с научными фондами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библиотеки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библиотекарь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0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специалист-каталогизатор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51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Научно-исследовательский институт экспериментальной кардиологии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0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Научные подразделения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89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228600" y="609600"/>
          <a:ext cx="8762999" cy="6096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609"/>
                <a:gridCol w="1864088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320129"/>
                <a:gridCol w="320686"/>
                <a:gridCol w="320686"/>
                <a:gridCol w="320686"/>
                <a:gridCol w="320129"/>
                <a:gridCol w="320686"/>
                <a:gridCol w="320686"/>
                <a:gridCol w="320686"/>
              </a:tblGrid>
              <a:tr h="329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молекулярной эндокринологии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049 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9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клеточной иммунологии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9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лекарственной токсикологии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94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функциональной геномики сердечно-сосудистых заболеваний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94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биоинженерных технологий и поддержки научных исследований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069 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4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4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</p:nvPr>
        </p:nvGraphicFramePr>
        <p:xfrm>
          <a:off x="228600" y="533400"/>
          <a:ext cx="8762995" cy="60959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609"/>
                <a:gridCol w="1864090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320129"/>
                <a:gridCol w="320685"/>
                <a:gridCol w="320685"/>
                <a:gridCol w="320685"/>
                <a:gridCol w="320129"/>
                <a:gridCol w="320685"/>
                <a:gridCol w="320685"/>
                <a:gridCol w="320685"/>
              </a:tblGrid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синтеза пептидов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иммунохимии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079 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0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клеточной инженерии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лаборатории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0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Служба изотопного анализа и радиационной безопасности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0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медицинской генетики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089 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81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биохимии воспалительных процессов атерогенеза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0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клеточной подвижности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0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24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27519645"/>
              </p:ext>
            </p:extLst>
          </p:nvPr>
        </p:nvGraphicFramePr>
        <p:xfrm>
          <a:off x="381001" y="457200"/>
          <a:ext cx="8610600" cy="62484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6807"/>
                <a:gridCol w="1831669"/>
                <a:gridCol w="256129"/>
                <a:gridCol w="256674"/>
                <a:gridCol w="256674"/>
                <a:gridCol w="256674"/>
                <a:gridCol w="256674"/>
                <a:gridCol w="256674"/>
                <a:gridCol w="256674"/>
                <a:gridCol w="256129"/>
                <a:gridCol w="256674"/>
                <a:gridCol w="256674"/>
                <a:gridCol w="256674"/>
                <a:gridCol w="256674"/>
                <a:gridCol w="256674"/>
                <a:gridCol w="256674"/>
                <a:gridCol w="314562"/>
                <a:gridCol w="315109"/>
                <a:gridCol w="315109"/>
                <a:gridCol w="315109"/>
                <a:gridCol w="314562"/>
                <a:gridCol w="315109"/>
                <a:gridCol w="315109"/>
                <a:gridCol w="315109"/>
              </a:tblGrid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099 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47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экспериментальной фармакологии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20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патоморфологии сердечно-сосудистых заболеваний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ангиогенеза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47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экспериментальной патологии сердца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47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физико-химических методов исследования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инженер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47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метаболизма сердца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73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4214654"/>
              </p:ext>
            </p:extLst>
          </p:nvPr>
        </p:nvGraphicFramePr>
        <p:xfrm>
          <a:off x="228602" y="609607"/>
          <a:ext cx="8762999" cy="60350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609"/>
                <a:gridCol w="1864088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260662"/>
                <a:gridCol w="261217"/>
                <a:gridCol w="261217"/>
                <a:gridCol w="261217"/>
                <a:gridCol w="261217"/>
                <a:gridCol w="261217"/>
                <a:gridCol w="261217"/>
                <a:gridCol w="320129"/>
                <a:gridCol w="320686"/>
                <a:gridCol w="320686"/>
                <a:gridCol w="320686"/>
                <a:gridCol w="320129"/>
                <a:gridCol w="320686"/>
                <a:gridCol w="320686"/>
                <a:gridCol w="320686"/>
              </a:tblGrid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проблем атеросклероза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стволовых клеток человека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89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Научно-исследовательский институт клинической кардиологии им. А.Л. Мясникова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Научные подразделения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неотложной кардиологии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2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новых методов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3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96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11362132"/>
              </p:ext>
            </p:extLst>
          </p:nvPr>
        </p:nvGraphicFramePr>
        <p:xfrm>
          <a:off x="304800" y="685809"/>
          <a:ext cx="8686801" cy="58369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2708"/>
                <a:gridCol w="1847879"/>
                <a:gridCol w="258395"/>
                <a:gridCol w="258946"/>
                <a:gridCol w="258946"/>
                <a:gridCol w="258946"/>
                <a:gridCol w="258946"/>
                <a:gridCol w="258946"/>
                <a:gridCol w="258946"/>
                <a:gridCol w="258395"/>
                <a:gridCol w="258946"/>
                <a:gridCol w="258946"/>
                <a:gridCol w="258946"/>
                <a:gridCol w="258946"/>
                <a:gridCol w="258946"/>
                <a:gridCol w="258946"/>
                <a:gridCol w="317345"/>
                <a:gridCol w="317897"/>
                <a:gridCol w="317897"/>
                <a:gridCol w="317897"/>
                <a:gridCol w="317345"/>
                <a:gridCol w="317897"/>
                <a:gridCol w="317897"/>
                <a:gridCol w="317897"/>
              </a:tblGrid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ЭКГ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лаборатории ЭКГ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томографии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Ведущий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5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рентгеновской компьютерной томографии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5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Отдел нейрогуморальных и иммунологических исследований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отдела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163 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3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нейрогуморальной регуляции сердечно-сосудистых заболеваний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164 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165 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15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166 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лаборант 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167 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168 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Младший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3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иммунопатологии сердечно-сосудистых заболеваний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169 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Руководитель лаборатории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170 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Старший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171 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Лаборант-исследователь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57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172 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Главный научный сотрудник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16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40009953"/>
              </p:ext>
            </p:extLst>
          </p:nvPr>
        </p:nvGraphicFramePr>
        <p:xfrm>
          <a:off x="228600" y="609600"/>
          <a:ext cx="8686798" cy="59436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9600"/>
                <a:gridCol w="2073256"/>
                <a:gridCol w="251595"/>
                <a:gridCol w="252131"/>
                <a:gridCol w="252131"/>
                <a:gridCol w="252131"/>
                <a:gridCol w="252131"/>
                <a:gridCol w="252131"/>
                <a:gridCol w="252131"/>
                <a:gridCol w="251595"/>
                <a:gridCol w="252131"/>
                <a:gridCol w="252131"/>
                <a:gridCol w="252131"/>
                <a:gridCol w="252131"/>
                <a:gridCol w="252131"/>
                <a:gridCol w="252131"/>
                <a:gridCol w="308994"/>
                <a:gridCol w="309532"/>
                <a:gridCol w="309532"/>
                <a:gridCol w="309532"/>
                <a:gridCol w="308994"/>
                <a:gridCol w="309532"/>
                <a:gridCol w="309532"/>
                <a:gridCol w="309532"/>
              </a:tblGrid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Отдел проблем атеросклероза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173 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Руководитель отдела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174 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Ведущий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175 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Старший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176 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177 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Младший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178 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Лаборант-исследователь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179 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Главный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Лаборатория клинической липидологии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180 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Ведущий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181 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182 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Младший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Отдел рентгеноэндоваскулярных методов диагностики и лечения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183 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Старший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184 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Младший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185 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186 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Главный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Лаборатория биологического и физико-химического анализа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187 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Старший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188 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Лаборант-исследователь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189 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Инженер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190 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Главный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Самостоятельные научно-исследовательские лаборатории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Лаборатория клинической биохимии липидного обмена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191 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Старший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192 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Лаборант-исследователь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193 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Главный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3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Отдел клинических проблем атеротромбоза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69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194 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Главный научный сотрудник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Нет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0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Воздушный поток">
  <a:themeElements>
    <a:clrScheme name="Другая 3">
      <a:dk1>
        <a:sysClr val="windowText" lastClr="000000"/>
      </a:dk1>
      <a:lt1>
        <a:sysClr val="window" lastClr="FFFFFF"/>
      </a:lt1>
      <a:dk2>
        <a:srgbClr val="212745"/>
      </a:dk2>
      <a:lt2>
        <a:srgbClr val="AACFA5"/>
      </a:lt2>
      <a:accent1>
        <a:srgbClr val="909ACA"/>
      </a:accent1>
      <a:accent2>
        <a:srgbClr val="BEEBDF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Words>10530</Words>
  <Application>Microsoft Office PowerPoint</Application>
  <PresentationFormat>Экран (4:3)</PresentationFormat>
  <Paragraphs>11693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1_Воздушный поток</vt:lpstr>
      <vt:lpstr>Сводная ведомость результатов проведения специальной оценки условий труда Наименование организации: Федеральное государственное бюджетное учреждение «Национальный медицинский исследовательский центр кардиологии» Министерства здравоохранения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Специальная оценка</dc:title>
  <dc:creator>tercenter78@outlook.com</dc:creator>
  <cp:lastModifiedBy>User_2</cp:lastModifiedBy>
  <cp:revision>406</cp:revision>
  <dcterms:created xsi:type="dcterms:W3CDTF">2016-04-23T09:07:50Z</dcterms:created>
  <dcterms:modified xsi:type="dcterms:W3CDTF">2018-10-02T06:44:34Z</dcterms:modified>
</cp:coreProperties>
</file>