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708" r:id="rId4"/>
    <p:sldMasterId id="2147483733" r:id="rId5"/>
  </p:sldMasterIdLst>
  <p:notesMasterIdLst>
    <p:notesMasterId r:id="rId40"/>
  </p:notesMasterIdLst>
  <p:sldIdLst>
    <p:sldId id="256" r:id="rId6"/>
    <p:sldId id="257" r:id="rId7"/>
    <p:sldId id="275" r:id="rId8"/>
    <p:sldId id="258" r:id="rId9"/>
    <p:sldId id="260" r:id="rId10"/>
    <p:sldId id="262" r:id="rId11"/>
    <p:sldId id="616" r:id="rId12"/>
    <p:sldId id="617" r:id="rId13"/>
    <p:sldId id="618" r:id="rId14"/>
    <p:sldId id="619" r:id="rId15"/>
    <p:sldId id="621" r:id="rId16"/>
    <p:sldId id="277" r:id="rId17"/>
    <p:sldId id="278" r:id="rId18"/>
    <p:sldId id="263" r:id="rId19"/>
    <p:sldId id="266" r:id="rId20"/>
    <p:sldId id="623" r:id="rId21"/>
    <p:sldId id="625" r:id="rId22"/>
    <p:sldId id="630" r:id="rId23"/>
    <p:sldId id="631" r:id="rId24"/>
    <p:sldId id="632" r:id="rId25"/>
    <p:sldId id="633" r:id="rId26"/>
    <p:sldId id="643" r:id="rId27"/>
    <p:sldId id="644" r:id="rId28"/>
    <p:sldId id="645" r:id="rId29"/>
    <p:sldId id="646" r:id="rId30"/>
    <p:sldId id="648" r:id="rId31"/>
    <p:sldId id="649" r:id="rId32"/>
    <p:sldId id="650" r:id="rId33"/>
    <p:sldId id="651" r:id="rId34"/>
    <p:sldId id="654" r:id="rId35"/>
    <p:sldId id="655" r:id="rId36"/>
    <p:sldId id="656" r:id="rId37"/>
    <p:sldId id="657" r:id="rId38"/>
    <p:sldId id="658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  <a:srgbClr val="FFFFFF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300" autoAdjust="0"/>
    <p:restoredTop sz="94640"/>
  </p:normalViewPr>
  <p:slideViewPr>
    <p:cSldViewPr snapToGrid="0">
      <p:cViewPr varScale="1">
        <p:scale>
          <a:sx n="63" d="100"/>
          <a:sy n="63" d="100"/>
        </p:scale>
        <p:origin x="52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38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34350393700787E-2"/>
          <c:y val="1.4292084726867335E-2"/>
          <c:w val="0.92519816272965882"/>
          <c:h val="0.595326328356112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'Вклад БСК! (3)'!$C$1</c:f>
              <c:strCache>
                <c:ptCount val="1"/>
                <c:pt idx="0">
                  <c:v>Все причины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'Вклад БСК! (3)'!$B$2:$B$47</c:f>
              <c:strCache>
                <c:ptCount val="46"/>
                <c:pt idx="0">
                  <c:v>Псковская область</c:v>
                </c:pt>
                <c:pt idx="1">
                  <c:v>Новгородская область</c:v>
                </c:pt>
                <c:pt idx="2">
                  <c:v>Кировская область</c:v>
                </c:pt>
                <c:pt idx="3">
                  <c:v>Hижегородская область</c:v>
                </c:pt>
                <c:pt idx="4">
                  <c:v>Республика Карелия</c:v>
                </c:pt>
                <c:pt idx="5">
                  <c:v>Пензенская область</c:v>
                </c:pt>
                <c:pt idx="6">
                  <c:v>Вологодская область</c:v>
                </c:pt>
                <c:pt idx="7">
                  <c:v>Ульяновская область</c:v>
                </c:pt>
                <c:pt idx="8">
                  <c:v>Республика Крым</c:v>
                </c:pt>
                <c:pt idx="9">
                  <c:v>Саратовская область</c:v>
                </c:pt>
                <c:pt idx="10">
                  <c:v>Пермский край</c:v>
                </c:pt>
                <c:pt idx="11">
                  <c:v>Самарская область</c:v>
                </c:pt>
                <c:pt idx="12">
                  <c:v>Оренбургская область</c:v>
                </c:pt>
                <c:pt idx="13">
                  <c:v>Республика Мордовия</c:v>
                </c:pt>
                <c:pt idx="14">
                  <c:v>Архангельская область без автономии</c:v>
                </c:pt>
                <c:pt idx="15">
                  <c:v>Ростовская область</c:v>
                </c:pt>
                <c:pt idx="16">
                  <c:v>Приволжский федеральный округ</c:v>
                </c:pt>
                <c:pt idx="17">
                  <c:v>Волгоградская область</c:v>
                </c:pt>
                <c:pt idx="18">
                  <c:v>Ленинградская область</c:v>
                </c:pt>
                <c:pt idx="19">
                  <c:v>Архангельская область</c:v>
                </c:pt>
                <c:pt idx="20">
                  <c:v>Республика Марий Эл</c:v>
                </c:pt>
                <c:pt idx="21">
                  <c:v>Южный федеральный округ</c:v>
                </c:pt>
                <c:pt idx="22">
                  <c:v>Северо-Западный федеральный округ</c:v>
                </c:pt>
                <c:pt idx="23">
                  <c:v>Чувашская Республика(Чувашия)</c:v>
                </c:pt>
                <c:pt idx="24">
                  <c:v>г.Севастополь</c:v>
                </c:pt>
                <c:pt idx="25">
                  <c:v>Российская Федерация</c:v>
                </c:pt>
                <c:pt idx="26">
                  <c:v>Республика Башкортостан</c:v>
                </c:pt>
                <c:pt idx="27">
                  <c:v>Республика Адыгея</c:v>
                </c:pt>
                <c:pt idx="28">
                  <c:v>Краснодарский край</c:v>
                </c:pt>
                <c:pt idx="29">
                  <c:v>Калининградская область</c:v>
                </c:pt>
                <c:pt idx="30">
                  <c:v>Удмуртская Республика</c:v>
                </c:pt>
                <c:pt idx="31">
                  <c:v>Республика Коми</c:v>
                </c:pt>
                <c:pt idx="32">
                  <c:v>Астраханская область</c:v>
                </c:pt>
                <c:pt idx="33">
                  <c:v>Республика Татарстан(Татарстан)</c:v>
                </c:pt>
                <c:pt idx="34">
                  <c:v>г. Санкт-Петербург</c:v>
                </c:pt>
                <c:pt idx="35">
                  <c:v>Ставропольский край</c:v>
                </c:pt>
                <c:pt idx="36">
                  <c:v>Мурманская область</c:v>
                </c:pt>
                <c:pt idx="37">
                  <c:v>Республика Северная Осетия- Алания</c:v>
                </c:pt>
                <c:pt idx="38">
                  <c:v>Республика Калмыкия</c:v>
                </c:pt>
                <c:pt idx="39">
                  <c:v>Ненецкий авт.округ</c:v>
                </c:pt>
                <c:pt idx="40">
                  <c:v>Карачаево-Черкесская Республика</c:v>
                </c:pt>
                <c:pt idx="41">
                  <c:v>Кабардино-Балкарская Республика</c:v>
                </c:pt>
                <c:pt idx="42">
                  <c:v>   Северо-Кавказский федеральный округ</c:v>
                </c:pt>
                <c:pt idx="43">
                  <c:v>Республика Дагестан</c:v>
                </c:pt>
                <c:pt idx="44">
                  <c:v>Чеченская Республика</c:v>
                </c:pt>
                <c:pt idx="45">
                  <c:v>Республика Ингушетия</c:v>
                </c:pt>
              </c:strCache>
            </c:strRef>
          </c:cat>
          <c:val>
            <c:numRef>
              <c:f>'Вклад БСК! (3)'!$C$2:$C$47</c:f>
            </c:numRef>
          </c:val>
          <c:extLst>
            <c:ext xmlns:c16="http://schemas.microsoft.com/office/drawing/2014/chart" uri="{C3380CC4-5D6E-409C-BE32-E72D297353CC}">
              <c16:uniqueId val="{00000000-7A61-4094-9777-898BA3995A2F}"/>
            </c:ext>
          </c:extLst>
        </c:ser>
        <c:ser>
          <c:idx val="1"/>
          <c:order val="1"/>
          <c:tx>
            <c:strRef>
              <c:f>'Вклад БСК! (3)'!$D$1</c:f>
              <c:strCache>
                <c:ptCount val="1"/>
                <c:pt idx="0">
                  <c:v>БСК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'Вклад БСК! (3)'!$B$2:$B$47</c:f>
              <c:strCache>
                <c:ptCount val="46"/>
                <c:pt idx="0">
                  <c:v>Псковская область</c:v>
                </c:pt>
                <c:pt idx="1">
                  <c:v>Новгородская область</c:v>
                </c:pt>
                <c:pt idx="2">
                  <c:v>Кировская область</c:v>
                </c:pt>
                <c:pt idx="3">
                  <c:v>Hижегородская область</c:v>
                </c:pt>
                <c:pt idx="4">
                  <c:v>Республика Карелия</c:v>
                </c:pt>
                <c:pt idx="5">
                  <c:v>Пензенская область</c:v>
                </c:pt>
                <c:pt idx="6">
                  <c:v>Вологодская область</c:v>
                </c:pt>
                <c:pt idx="7">
                  <c:v>Ульяновская область</c:v>
                </c:pt>
                <c:pt idx="8">
                  <c:v>Республика Крым</c:v>
                </c:pt>
                <c:pt idx="9">
                  <c:v>Саратовская область</c:v>
                </c:pt>
                <c:pt idx="10">
                  <c:v>Пермский край</c:v>
                </c:pt>
                <c:pt idx="11">
                  <c:v>Самарская область</c:v>
                </c:pt>
                <c:pt idx="12">
                  <c:v>Оренбургская область</c:v>
                </c:pt>
                <c:pt idx="13">
                  <c:v>Республика Мордовия</c:v>
                </c:pt>
                <c:pt idx="14">
                  <c:v>Архангельская область без автономии</c:v>
                </c:pt>
                <c:pt idx="15">
                  <c:v>Ростовская область</c:v>
                </c:pt>
                <c:pt idx="16">
                  <c:v>Приволжский федеральный округ</c:v>
                </c:pt>
                <c:pt idx="17">
                  <c:v>Волгоградская область</c:v>
                </c:pt>
                <c:pt idx="18">
                  <c:v>Ленинградская область</c:v>
                </c:pt>
                <c:pt idx="19">
                  <c:v>Архангельская область</c:v>
                </c:pt>
                <c:pt idx="20">
                  <c:v>Республика Марий Эл</c:v>
                </c:pt>
                <c:pt idx="21">
                  <c:v>Южный федеральный округ</c:v>
                </c:pt>
                <c:pt idx="22">
                  <c:v>Северо-Западный федеральный округ</c:v>
                </c:pt>
                <c:pt idx="23">
                  <c:v>Чувашская Республика(Чувашия)</c:v>
                </c:pt>
                <c:pt idx="24">
                  <c:v>г.Севастополь</c:v>
                </c:pt>
                <c:pt idx="25">
                  <c:v>Российская Федерация</c:v>
                </c:pt>
                <c:pt idx="26">
                  <c:v>Республика Башкортостан</c:v>
                </c:pt>
                <c:pt idx="27">
                  <c:v>Республика Адыгея</c:v>
                </c:pt>
                <c:pt idx="28">
                  <c:v>Краснодарский край</c:v>
                </c:pt>
                <c:pt idx="29">
                  <c:v>Калининградская область</c:v>
                </c:pt>
                <c:pt idx="30">
                  <c:v>Удмуртская Республика</c:v>
                </c:pt>
                <c:pt idx="31">
                  <c:v>Республика Коми</c:v>
                </c:pt>
                <c:pt idx="32">
                  <c:v>Астраханская область</c:v>
                </c:pt>
                <c:pt idx="33">
                  <c:v>Республика Татарстан(Татарстан)</c:v>
                </c:pt>
                <c:pt idx="34">
                  <c:v>г. Санкт-Петербург</c:v>
                </c:pt>
                <c:pt idx="35">
                  <c:v>Ставропольский край</c:v>
                </c:pt>
                <c:pt idx="36">
                  <c:v>Мурманская область</c:v>
                </c:pt>
                <c:pt idx="37">
                  <c:v>Республика Северная Осетия- Алания</c:v>
                </c:pt>
                <c:pt idx="38">
                  <c:v>Республика Калмыкия</c:v>
                </c:pt>
                <c:pt idx="39">
                  <c:v>Ненецкий авт.округ</c:v>
                </c:pt>
                <c:pt idx="40">
                  <c:v>Карачаево-Черкесская Республика</c:v>
                </c:pt>
                <c:pt idx="41">
                  <c:v>Кабардино-Балкарская Республика</c:v>
                </c:pt>
                <c:pt idx="42">
                  <c:v>   Северо-Кавказский федеральный округ</c:v>
                </c:pt>
                <c:pt idx="43">
                  <c:v>Республика Дагестан</c:v>
                </c:pt>
                <c:pt idx="44">
                  <c:v>Чеченская Республика</c:v>
                </c:pt>
                <c:pt idx="45">
                  <c:v>Республика Ингушетия</c:v>
                </c:pt>
              </c:strCache>
            </c:strRef>
          </c:cat>
          <c:val>
            <c:numRef>
              <c:f>'Вклад БСК! (3)'!$D$2:$D$47</c:f>
              <c:numCache>
                <c:formatCode>0.0</c:formatCode>
                <c:ptCount val="46"/>
                <c:pt idx="0">
                  <c:v>1102.9000000000001</c:v>
                </c:pt>
                <c:pt idx="1">
                  <c:v>950</c:v>
                </c:pt>
                <c:pt idx="2">
                  <c:v>729.2</c:v>
                </c:pt>
                <c:pt idx="3">
                  <c:v>643.1</c:v>
                </c:pt>
                <c:pt idx="4">
                  <c:v>713.8</c:v>
                </c:pt>
                <c:pt idx="5">
                  <c:v>784.9</c:v>
                </c:pt>
                <c:pt idx="6">
                  <c:v>752.1</c:v>
                </c:pt>
                <c:pt idx="7">
                  <c:v>713</c:v>
                </c:pt>
                <c:pt idx="8">
                  <c:v>752.2</c:v>
                </c:pt>
                <c:pt idx="9">
                  <c:v>744.1</c:v>
                </c:pt>
                <c:pt idx="10">
                  <c:v>694.2</c:v>
                </c:pt>
                <c:pt idx="11">
                  <c:v>587</c:v>
                </c:pt>
                <c:pt idx="12">
                  <c:v>650.1</c:v>
                </c:pt>
                <c:pt idx="13">
                  <c:v>420.3</c:v>
                </c:pt>
                <c:pt idx="14">
                  <c:v>780.3</c:v>
                </c:pt>
                <c:pt idx="15">
                  <c:v>605.79999999999995</c:v>
                </c:pt>
                <c:pt idx="16">
                  <c:v>623.4</c:v>
                </c:pt>
                <c:pt idx="17">
                  <c:v>703.4</c:v>
                </c:pt>
                <c:pt idx="18">
                  <c:v>582.70000000000005</c:v>
                </c:pt>
                <c:pt idx="19">
                  <c:v>765.8</c:v>
                </c:pt>
                <c:pt idx="20">
                  <c:v>551.4</c:v>
                </c:pt>
                <c:pt idx="21">
                  <c:v>609.29999999999995</c:v>
                </c:pt>
                <c:pt idx="22">
                  <c:v>690.2</c:v>
                </c:pt>
                <c:pt idx="23">
                  <c:v>465.9</c:v>
                </c:pt>
                <c:pt idx="24">
                  <c:v>750.2</c:v>
                </c:pt>
                <c:pt idx="25">
                  <c:v>584.6</c:v>
                </c:pt>
                <c:pt idx="26">
                  <c:v>527.5</c:v>
                </c:pt>
                <c:pt idx="27">
                  <c:v>624.6</c:v>
                </c:pt>
                <c:pt idx="28">
                  <c:v>525.70000000000005</c:v>
                </c:pt>
                <c:pt idx="29">
                  <c:v>521.79999999999995</c:v>
                </c:pt>
                <c:pt idx="30">
                  <c:v>543.29999999999995</c:v>
                </c:pt>
                <c:pt idx="31">
                  <c:v>568.6</c:v>
                </c:pt>
                <c:pt idx="32">
                  <c:v>568.29999999999995</c:v>
                </c:pt>
                <c:pt idx="33">
                  <c:v>616.5</c:v>
                </c:pt>
                <c:pt idx="34">
                  <c:v>676.9</c:v>
                </c:pt>
                <c:pt idx="35">
                  <c:v>602.9</c:v>
                </c:pt>
                <c:pt idx="36">
                  <c:v>612.79999999999995</c:v>
                </c:pt>
                <c:pt idx="37">
                  <c:v>570</c:v>
                </c:pt>
                <c:pt idx="38">
                  <c:v>412.9</c:v>
                </c:pt>
                <c:pt idx="39">
                  <c:v>400.4</c:v>
                </c:pt>
                <c:pt idx="40">
                  <c:v>342.1</c:v>
                </c:pt>
                <c:pt idx="41">
                  <c:v>396.2</c:v>
                </c:pt>
                <c:pt idx="42">
                  <c:v>367.9</c:v>
                </c:pt>
                <c:pt idx="43">
                  <c:v>209.3</c:v>
                </c:pt>
                <c:pt idx="44">
                  <c:v>223.4</c:v>
                </c:pt>
                <c:pt idx="45">
                  <c:v>132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A61-4094-9777-898BA3995A2F}"/>
            </c:ext>
          </c:extLst>
        </c:ser>
        <c:ser>
          <c:idx val="2"/>
          <c:order val="2"/>
          <c:tx>
            <c:strRef>
              <c:f>'Вклад БСК! (3)'!$E$1</c:f>
              <c:strCache>
                <c:ptCount val="1"/>
                <c:pt idx="0">
                  <c:v>Прочие причины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'Вклад БСК! (3)'!$B$2:$B$47</c:f>
              <c:strCache>
                <c:ptCount val="46"/>
                <c:pt idx="0">
                  <c:v>Псковская область</c:v>
                </c:pt>
                <c:pt idx="1">
                  <c:v>Новгородская область</c:v>
                </c:pt>
                <c:pt idx="2">
                  <c:v>Кировская область</c:v>
                </c:pt>
                <c:pt idx="3">
                  <c:v>Hижегородская область</c:v>
                </c:pt>
                <c:pt idx="4">
                  <c:v>Республика Карелия</c:v>
                </c:pt>
                <c:pt idx="5">
                  <c:v>Пензенская область</c:v>
                </c:pt>
                <c:pt idx="6">
                  <c:v>Вологодская область</c:v>
                </c:pt>
                <c:pt idx="7">
                  <c:v>Ульяновская область</c:v>
                </c:pt>
                <c:pt idx="8">
                  <c:v>Республика Крым</c:v>
                </c:pt>
                <c:pt idx="9">
                  <c:v>Саратовская область</c:v>
                </c:pt>
                <c:pt idx="10">
                  <c:v>Пермский край</c:v>
                </c:pt>
                <c:pt idx="11">
                  <c:v>Самарская область</c:v>
                </c:pt>
                <c:pt idx="12">
                  <c:v>Оренбургская область</c:v>
                </c:pt>
                <c:pt idx="13">
                  <c:v>Республика Мордовия</c:v>
                </c:pt>
                <c:pt idx="14">
                  <c:v>Архангельская область без автономии</c:v>
                </c:pt>
                <c:pt idx="15">
                  <c:v>Ростовская область</c:v>
                </c:pt>
                <c:pt idx="16">
                  <c:v>Приволжский федеральный округ</c:v>
                </c:pt>
                <c:pt idx="17">
                  <c:v>Волгоградская область</c:v>
                </c:pt>
                <c:pt idx="18">
                  <c:v>Ленинградская область</c:v>
                </c:pt>
                <c:pt idx="19">
                  <c:v>Архангельская область</c:v>
                </c:pt>
                <c:pt idx="20">
                  <c:v>Республика Марий Эл</c:v>
                </c:pt>
                <c:pt idx="21">
                  <c:v>Южный федеральный округ</c:v>
                </c:pt>
                <c:pt idx="22">
                  <c:v>Северо-Западный федеральный округ</c:v>
                </c:pt>
                <c:pt idx="23">
                  <c:v>Чувашская Республика(Чувашия)</c:v>
                </c:pt>
                <c:pt idx="24">
                  <c:v>г.Севастополь</c:v>
                </c:pt>
                <c:pt idx="25">
                  <c:v>Российская Федерация</c:v>
                </c:pt>
                <c:pt idx="26">
                  <c:v>Республика Башкортостан</c:v>
                </c:pt>
                <c:pt idx="27">
                  <c:v>Республика Адыгея</c:v>
                </c:pt>
                <c:pt idx="28">
                  <c:v>Краснодарский край</c:v>
                </c:pt>
                <c:pt idx="29">
                  <c:v>Калининградская область</c:v>
                </c:pt>
                <c:pt idx="30">
                  <c:v>Удмуртская Республика</c:v>
                </c:pt>
                <c:pt idx="31">
                  <c:v>Республика Коми</c:v>
                </c:pt>
                <c:pt idx="32">
                  <c:v>Астраханская область</c:v>
                </c:pt>
                <c:pt idx="33">
                  <c:v>Республика Татарстан(Татарстан)</c:v>
                </c:pt>
                <c:pt idx="34">
                  <c:v>г. Санкт-Петербург</c:v>
                </c:pt>
                <c:pt idx="35">
                  <c:v>Ставропольский край</c:v>
                </c:pt>
                <c:pt idx="36">
                  <c:v>Мурманская область</c:v>
                </c:pt>
                <c:pt idx="37">
                  <c:v>Республика Северная Осетия- Алания</c:v>
                </c:pt>
                <c:pt idx="38">
                  <c:v>Республика Калмыкия</c:v>
                </c:pt>
                <c:pt idx="39">
                  <c:v>Ненецкий авт.округ</c:v>
                </c:pt>
                <c:pt idx="40">
                  <c:v>Карачаево-Черкесская Республика</c:v>
                </c:pt>
                <c:pt idx="41">
                  <c:v>Кабардино-Балкарская Республика</c:v>
                </c:pt>
                <c:pt idx="42">
                  <c:v>   Северо-Кавказский федеральный округ</c:v>
                </c:pt>
                <c:pt idx="43">
                  <c:v>Республика Дагестан</c:v>
                </c:pt>
                <c:pt idx="44">
                  <c:v>Чеченская Республика</c:v>
                </c:pt>
                <c:pt idx="45">
                  <c:v>Республика Ингушетия</c:v>
                </c:pt>
              </c:strCache>
            </c:strRef>
          </c:cat>
          <c:val>
            <c:numRef>
              <c:f>'Вклад БСК! (3)'!$E$2:$E$47</c:f>
              <c:numCache>
                <c:formatCode>0.0</c:formatCode>
                <c:ptCount val="46"/>
                <c:pt idx="0">
                  <c:v>636</c:v>
                </c:pt>
                <c:pt idx="1">
                  <c:v>725.8</c:v>
                </c:pt>
                <c:pt idx="2">
                  <c:v>789.7</c:v>
                </c:pt>
                <c:pt idx="3">
                  <c:v>870.99999999999989</c:v>
                </c:pt>
                <c:pt idx="4">
                  <c:v>772.5</c:v>
                </c:pt>
                <c:pt idx="5">
                  <c:v>691.1</c:v>
                </c:pt>
                <c:pt idx="6">
                  <c:v>706.9</c:v>
                </c:pt>
                <c:pt idx="7">
                  <c:v>717.09999999999991</c:v>
                </c:pt>
                <c:pt idx="8">
                  <c:v>654.39999999999986</c:v>
                </c:pt>
                <c:pt idx="9">
                  <c:v>653.4</c:v>
                </c:pt>
                <c:pt idx="10">
                  <c:v>677.39999999999986</c:v>
                </c:pt>
                <c:pt idx="11">
                  <c:v>783.90000000000009</c:v>
                </c:pt>
                <c:pt idx="12">
                  <c:v>706.9</c:v>
                </c:pt>
                <c:pt idx="13">
                  <c:v>934.8</c:v>
                </c:pt>
                <c:pt idx="14">
                  <c:v>567.29999999999995</c:v>
                </c:pt>
                <c:pt idx="15">
                  <c:v>740.40000000000009</c:v>
                </c:pt>
                <c:pt idx="16">
                  <c:v>722.1</c:v>
                </c:pt>
                <c:pt idx="17">
                  <c:v>639.69999999999993</c:v>
                </c:pt>
                <c:pt idx="18">
                  <c:v>753.3</c:v>
                </c:pt>
                <c:pt idx="19">
                  <c:v>567</c:v>
                </c:pt>
                <c:pt idx="20">
                  <c:v>741.6</c:v>
                </c:pt>
                <c:pt idx="21">
                  <c:v>683.10000000000014</c:v>
                </c:pt>
                <c:pt idx="22">
                  <c:v>600.79999999999995</c:v>
                </c:pt>
                <c:pt idx="23">
                  <c:v>814.19999999999993</c:v>
                </c:pt>
                <c:pt idx="24">
                  <c:v>526.89999999999986</c:v>
                </c:pt>
                <c:pt idx="25">
                  <c:v>675.4</c:v>
                </c:pt>
                <c:pt idx="26">
                  <c:v>730</c:v>
                </c:pt>
                <c:pt idx="27">
                  <c:v>616.1</c:v>
                </c:pt>
                <c:pt idx="28">
                  <c:v>707.39999999999986</c:v>
                </c:pt>
                <c:pt idx="29">
                  <c:v>710.3</c:v>
                </c:pt>
                <c:pt idx="30">
                  <c:v>679</c:v>
                </c:pt>
                <c:pt idx="31">
                  <c:v>622.4</c:v>
                </c:pt>
                <c:pt idx="32">
                  <c:v>605</c:v>
                </c:pt>
                <c:pt idx="33">
                  <c:v>551.20000000000005</c:v>
                </c:pt>
                <c:pt idx="34">
                  <c:v>482.00000000000011</c:v>
                </c:pt>
                <c:pt idx="35">
                  <c:v>546.80000000000007</c:v>
                </c:pt>
                <c:pt idx="36">
                  <c:v>525</c:v>
                </c:pt>
                <c:pt idx="37">
                  <c:v>458.70000000000005</c:v>
                </c:pt>
                <c:pt idx="38">
                  <c:v>553.6</c:v>
                </c:pt>
                <c:pt idx="39">
                  <c:v>558.20000000000005</c:v>
                </c:pt>
                <c:pt idx="40">
                  <c:v>547.29999999999995</c:v>
                </c:pt>
                <c:pt idx="41">
                  <c:v>428.59999999999997</c:v>
                </c:pt>
                <c:pt idx="42">
                  <c:v>382.5</c:v>
                </c:pt>
                <c:pt idx="43">
                  <c:v>286.59999999999997</c:v>
                </c:pt>
                <c:pt idx="44">
                  <c:v>227.79999999999998</c:v>
                </c:pt>
                <c:pt idx="45">
                  <c:v>153.69999999999999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A61-4094-9777-898BA3995A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2552120"/>
        <c:axId val="202552448"/>
      </c:barChart>
      <c:catAx>
        <c:axId val="202552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52448"/>
        <c:crosses val="autoZero"/>
        <c:auto val="1"/>
        <c:lblAlgn val="ctr"/>
        <c:lblOffset val="100"/>
        <c:noMultiLvlLbl val="0"/>
      </c:catAx>
      <c:valAx>
        <c:axId val="202552448"/>
        <c:scaling>
          <c:orientation val="minMax"/>
          <c:max val="18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2552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 (2)'!$B$2:$B$39</c:f>
              <c:strCache>
                <c:ptCount val="38"/>
                <c:pt idx="0">
                  <c:v>    Калининградская область</c:v>
                </c:pt>
                <c:pt idx="1">
                  <c:v>    Астраханская область</c:v>
                </c:pt>
                <c:pt idx="2">
                  <c:v>    г.Санкт-Петербург</c:v>
                </c:pt>
                <c:pt idx="3">
                  <c:v>    Пермский край</c:v>
                </c:pt>
                <c:pt idx="4">
                  <c:v>Северо-Западный федеральный округ</c:v>
                </c:pt>
                <c:pt idx="5">
                  <c:v>    Республика Башкортостан</c:v>
                </c:pt>
                <c:pt idx="6">
                  <c:v>    Мурманская область</c:v>
                </c:pt>
                <c:pt idx="7">
                  <c:v>    Оренбургская область</c:v>
                </c:pt>
                <c:pt idx="8">
                  <c:v>    Нижегородская область</c:v>
                </c:pt>
                <c:pt idx="9">
                  <c:v>    Республика Коми</c:v>
                </c:pt>
                <c:pt idx="10">
                  <c:v>    Ленинградская область</c:v>
                </c:pt>
                <c:pt idx="11">
                  <c:v>    Республика Татарстан</c:v>
                </c:pt>
                <c:pt idx="12">
                  <c:v>    Новгородская область</c:v>
                </c:pt>
                <c:pt idx="13">
                  <c:v>Российская Федерация</c:v>
                </c:pt>
                <c:pt idx="14">
                  <c:v>Приволжский федеральный округ</c:v>
                </c:pt>
                <c:pt idx="15">
                  <c:v>    Архангельская область</c:v>
                </c:pt>
                <c:pt idx="16">
                  <c:v>    Республика Северная Осетия - Алания</c:v>
                </c:pt>
                <c:pt idx="17">
                  <c:v>    Краснодарский край</c:v>
                </c:pt>
                <c:pt idx="18">
                  <c:v>    Республика Ингушетия</c:v>
                </c:pt>
                <c:pt idx="19">
                  <c:v>    Самарская область</c:v>
                </c:pt>
                <c:pt idx="20">
                  <c:v>    Псковская область</c:v>
                </c:pt>
                <c:pt idx="21">
                  <c:v>Южный федеральный округ</c:v>
                </c:pt>
                <c:pt idx="22">
                  <c:v>    Удмуртская Республика</c:v>
                </c:pt>
                <c:pt idx="23">
                  <c:v>    Пензенская область</c:v>
                </c:pt>
                <c:pt idx="24">
                  <c:v>    Республика Крым</c:v>
                </c:pt>
                <c:pt idx="25">
                  <c:v>    г.Севастополь</c:v>
                </c:pt>
                <c:pt idx="26">
                  <c:v>    Республика Дагестан</c:v>
                </c:pt>
                <c:pt idx="27">
                  <c:v>    Республика Адыгея</c:v>
                </c:pt>
                <c:pt idx="28">
                  <c:v>    Волгоградская область</c:v>
                </c:pt>
                <c:pt idx="29">
                  <c:v>Северо-Кавказский федеральный округ</c:v>
                </c:pt>
                <c:pt idx="30">
                  <c:v>    Республика Мордовия</c:v>
                </c:pt>
                <c:pt idx="31">
                  <c:v>    Республика Калмыкия</c:v>
                </c:pt>
                <c:pt idx="32">
                  <c:v>    Чувашская Республика</c:v>
                </c:pt>
                <c:pt idx="33">
                  <c:v>    Республика Карелия</c:v>
                </c:pt>
                <c:pt idx="34">
                  <c:v>    Вологодская область</c:v>
                </c:pt>
                <c:pt idx="35">
                  <c:v>    Республика Марий Эл</c:v>
                </c:pt>
                <c:pt idx="36">
                  <c:v>    Чеченская Республика</c:v>
                </c:pt>
                <c:pt idx="37">
                  <c:v>    Ростовская область</c:v>
                </c:pt>
              </c:strCache>
            </c:strRef>
          </c:cat>
          <c:val>
            <c:numRef>
              <c:f>'2018 (2)'!$C$2:$C$39</c:f>
            </c:numRef>
          </c:val>
          <c:extLst>
            <c:ext xmlns:c16="http://schemas.microsoft.com/office/drawing/2014/chart" uri="{C3380CC4-5D6E-409C-BE32-E72D297353CC}">
              <c16:uniqueId val="{00000000-6C5D-422F-870B-852864BFD91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'2018 (2)'!$B$2:$B$39</c:f>
              <c:strCache>
                <c:ptCount val="38"/>
                <c:pt idx="0">
                  <c:v>    Калининградская область</c:v>
                </c:pt>
                <c:pt idx="1">
                  <c:v>    Астраханская область</c:v>
                </c:pt>
                <c:pt idx="2">
                  <c:v>    г.Санкт-Петербург</c:v>
                </c:pt>
                <c:pt idx="3">
                  <c:v>    Пермский край</c:v>
                </c:pt>
                <c:pt idx="4">
                  <c:v>Северо-Западный федеральный округ</c:v>
                </c:pt>
                <c:pt idx="5">
                  <c:v>    Республика Башкортостан</c:v>
                </c:pt>
                <c:pt idx="6">
                  <c:v>    Мурманская область</c:v>
                </c:pt>
                <c:pt idx="7">
                  <c:v>    Оренбургская область</c:v>
                </c:pt>
                <c:pt idx="8">
                  <c:v>    Нижегородская область</c:v>
                </c:pt>
                <c:pt idx="9">
                  <c:v>    Республика Коми</c:v>
                </c:pt>
                <c:pt idx="10">
                  <c:v>    Ленинградская область</c:v>
                </c:pt>
                <c:pt idx="11">
                  <c:v>    Республика Татарстан</c:v>
                </c:pt>
                <c:pt idx="12">
                  <c:v>    Новгородская область</c:v>
                </c:pt>
                <c:pt idx="13">
                  <c:v>Российская Федерация</c:v>
                </c:pt>
                <c:pt idx="14">
                  <c:v>Приволжский федеральный округ</c:v>
                </c:pt>
                <c:pt idx="15">
                  <c:v>    Архангельская область</c:v>
                </c:pt>
                <c:pt idx="16">
                  <c:v>    Республика Северная Осетия - Алания</c:v>
                </c:pt>
                <c:pt idx="17">
                  <c:v>    Краснодарский край</c:v>
                </c:pt>
                <c:pt idx="18">
                  <c:v>    Республика Ингушетия</c:v>
                </c:pt>
                <c:pt idx="19">
                  <c:v>    Самарская область</c:v>
                </c:pt>
                <c:pt idx="20">
                  <c:v>    Псковская область</c:v>
                </c:pt>
                <c:pt idx="21">
                  <c:v>Южный федеральный округ</c:v>
                </c:pt>
                <c:pt idx="22">
                  <c:v>    Удмуртская Республика</c:v>
                </c:pt>
                <c:pt idx="23">
                  <c:v>    Пензенская область</c:v>
                </c:pt>
                <c:pt idx="24">
                  <c:v>    Республика Крым</c:v>
                </c:pt>
                <c:pt idx="25">
                  <c:v>    г.Севастополь</c:v>
                </c:pt>
                <c:pt idx="26">
                  <c:v>    Республика Дагестан</c:v>
                </c:pt>
                <c:pt idx="27">
                  <c:v>    Республика Адыгея</c:v>
                </c:pt>
                <c:pt idx="28">
                  <c:v>    Волгоградская область</c:v>
                </c:pt>
                <c:pt idx="29">
                  <c:v>Северо-Кавказский федеральный округ</c:v>
                </c:pt>
                <c:pt idx="30">
                  <c:v>    Республика Мордовия</c:v>
                </c:pt>
                <c:pt idx="31">
                  <c:v>    Республика Калмыкия</c:v>
                </c:pt>
                <c:pt idx="32">
                  <c:v>    Чувашская Республика</c:v>
                </c:pt>
                <c:pt idx="33">
                  <c:v>    Республика Карелия</c:v>
                </c:pt>
                <c:pt idx="34">
                  <c:v>    Вологодская область</c:v>
                </c:pt>
                <c:pt idx="35">
                  <c:v>    Республика Марий Эл</c:v>
                </c:pt>
                <c:pt idx="36">
                  <c:v>    Чеченская Республика</c:v>
                </c:pt>
                <c:pt idx="37">
                  <c:v>    Ростовская область</c:v>
                </c:pt>
              </c:strCache>
            </c:strRef>
          </c:cat>
          <c:val>
            <c:numRef>
              <c:f>'2018 (2)'!$D$2:$D$39</c:f>
            </c:numRef>
          </c:val>
          <c:extLst>
            <c:ext xmlns:c16="http://schemas.microsoft.com/office/drawing/2014/chart" uri="{C3380CC4-5D6E-409C-BE32-E72D297353CC}">
              <c16:uniqueId val="{00000001-6C5D-422F-870B-852864BFD912}"/>
            </c:ext>
          </c:extLst>
        </c:ser>
        <c:ser>
          <c:idx val="2"/>
          <c:order val="2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C5D-422F-870B-852864BFD912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5D-422F-870B-852864BFD912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C5D-422F-870B-852864BFD912}"/>
              </c:ext>
            </c:extLst>
          </c:dPt>
          <c:dPt>
            <c:idx val="2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6C5D-422F-870B-852864BFD912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C5D-422F-870B-852864BFD912}"/>
              </c:ext>
            </c:extLst>
          </c:dPt>
          <c:cat>
            <c:strRef>
              <c:f>'2018 (2)'!$B$2:$B$39</c:f>
              <c:strCache>
                <c:ptCount val="38"/>
                <c:pt idx="0">
                  <c:v>    Калининградская область</c:v>
                </c:pt>
                <c:pt idx="1">
                  <c:v>    Астраханская область</c:v>
                </c:pt>
                <c:pt idx="2">
                  <c:v>    г.Санкт-Петербург</c:v>
                </c:pt>
                <c:pt idx="3">
                  <c:v>    Пермский край</c:v>
                </c:pt>
                <c:pt idx="4">
                  <c:v>Северо-Западный федеральный округ</c:v>
                </c:pt>
                <c:pt idx="5">
                  <c:v>    Республика Башкортостан</c:v>
                </c:pt>
                <c:pt idx="6">
                  <c:v>    Мурманская область</c:v>
                </c:pt>
                <c:pt idx="7">
                  <c:v>    Оренбургская область</c:v>
                </c:pt>
                <c:pt idx="8">
                  <c:v>    Нижегородская область</c:v>
                </c:pt>
                <c:pt idx="9">
                  <c:v>    Республика Коми</c:v>
                </c:pt>
                <c:pt idx="10">
                  <c:v>    Ленинградская область</c:v>
                </c:pt>
                <c:pt idx="11">
                  <c:v>    Республика Татарстан</c:v>
                </c:pt>
                <c:pt idx="12">
                  <c:v>    Новгородская область</c:v>
                </c:pt>
                <c:pt idx="13">
                  <c:v>Российская Федерация</c:v>
                </c:pt>
                <c:pt idx="14">
                  <c:v>Приволжский федеральный округ</c:v>
                </c:pt>
                <c:pt idx="15">
                  <c:v>    Архангельская область</c:v>
                </c:pt>
                <c:pt idx="16">
                  <c:v>    Республика Северная Осетия - Алания</c:v>
                </c:pt>
                <c:pt idx="17">
                  <c:v>    Краснодарский край</c:v>
                </c:pt>
                <c:pt idx="18">
                  <c:v>    Республика Ингушетия</c:v>
                </c:pt>
                <c:pt idx="19">
                  <c:v>    Самарская область</c:v>
                </c:pt>
                <c:pt idx="20">
                  <c:v>    Псковская область</c:v>
                </c:pt>
                <c:pt idx="21">
                  <c:v>Южный федеральный округ</c:v>
                </c:pt>
                <c:pt idx="22">
                  <c:v>    Удмуртская Республика</c:v>
                </c:pt>
                <c:pt idx="23">
                  <c:v>    Пензенская область</c:v>
                </c:pt>
                <c:pt idx="24">
                  <c:v>    Республика Крым</c:v>
                </c:pt>
                <c:pt idx="25">
                  <c:v>    г.Севастополь</c:v>
                </c:pt>
                <c:pt idx="26">
                  <c:v>    Республика Дагестан</c:v>
                </c:pt>
                <c:pt idx="27">
                  <c:v>    Республика Адыгея</c:v>
                </c:pt>
                <c:pt idx="28">
                  <c:v>    Волгоградская область</c:v>
                </c:pt>
                <c:pt idx="29">
                  <c:v>Северо-Кавказский федеральный округ</c:v>
                </c:pt>
                <c:pt idx="30">
                  <c:v>    Республика Мордовия</c:v>
                </c:pt>
                <c:pt idx="31">
                  <c:v>    Республика Калмыкия</c:v>
                </c:pt>
                <c:pt idx="32">
                  <c:v>    Чувашская Республика</c:v>
                </c:pt>
                <c:pt idx="33">
                  <c:v>    Республика Карелия</c:v>
                </c:pt>
                <c:pt idx="34">
                  <c:v>    Вологодская область</c:v>
                </c:pt>
                <c:pt idx="35">
                  <c:v>    Республика Марий Эл</c:v>
                </c:pt>
                <c:pt idx="36">
                  <c:v>    Чеченская Республика</c:v>
                </c:pt>
                <c:pt idx="37">
                  <c:v>    Ростовская область</c:v>
                </c:pt>
              </c:strCache>
            </c:strRef>
          </c:cat>
          <c:val>
            <c:numRef>
              <c:f>'2018 (2)'!$E$2:$E$39</c:f>
              <c:numCache>
                <c:formatCode>0.0</c:formatCode>
                <c:ptCount val="38"/>
                <c:pt idx="0">
                  <c:v>63.342110740107316</c:v>
                </c:pt>
                <c:pt idx="1">
                  <c:v>46.092731893615223</c:v>
                </c:pt>
                <c:pt idx="2">
                  <c:v>43.965406904231834</c:v>
                </c:pt>
                <c:pt idx="3">
                  <c:v>34.386505850661919</c:v>
                </c:pt>
                <c:pt idx="4">
                  <c:v>30.053032528734406</c:v>
                </c:pt>
                <c:pt idx="5">
                  <c:v>29.286590949754299</c:v>
                </c:pt>
                <c:pt idx="6">
                  <c:v>28.664055937374346</c:v>
                </c:pt>
                <c:pt idx="7">
                  <c:v>28.416560483789414</c:v>
                </c:pt>
                <c:pt idx="8">
                  <c:v>28.162900896266546</c:v>
                </c:pt>
                <c:pt idx="9">
                  <c:v>22.833412417808635</c:v>
                </c:pt>
                <c:pt idx="10">
                  <c:v>21.501629713267498</c:v>
                </c:pt>
                <c:pt idx="11">
                  <c:v>20.697001040499359</c:v>
                </c:pt>
                <c:pt idx="12">
                  <c:v>18.797116456380795</c:v>
                </c:pt>
                <c:pt idx="13">
                  <c:v>18.01941867926968</c:v>
                </c:pt>
                <c:pt idx="14">
                  <c:v>17.489940660798187</c:v>
                </c:pt>
                <c:pt idx="15">
                  <c:v>15.930349740439192</c:v>
                </c:pt>
                <c:pt idx="16">
                  <c:v>15.38976722977065</c:v>
                </c:pt>
                <c:pt idx="17">
                  <c:v>14.865921169571441</c:v>
                </c:pt>
                <c:pt idx="18">
                  <c:v>14.547898443374867</c:v>
                </c:pt>
                <c:pt idx="19">
                  <c:v>14.52944937770744</c:v>
                </c:pt>
                <c:pt idx="20">
                  <c:v>13.510414015640659</c:v>
                </c:pt>
                <c:pt idx="21">
                  <c:v>9.7495099700447376</c:v>
                </c:pt>
                <c:pt idx="22">
                  <c:v>9.5172380975041033</c:v>
                </c:pt>
                <c:pt idx="23">
                  <c:v>8.4856813514010749</c:v>
                </c:pt>
                <c:pt idx="24">
                  <c:v>6.6885053332991946</c:v>
                </c:pt>
                <c:pt idx="25">
                  <c:v>6.6411706780864277</c:v>
                </c:pt>
                <c:pt idx="26">
                  <c:v>6.2339154374266652</c:v>
                </c:pt>
                <c:pt idx="27">
                  <c:v>5.0730519480519485</c:v>
                </c:pt>
                <c:pt idx="28">
                  <c:v>4.3232077725723013</c:v>
                </c:pt>
                <c:pt idx="29">
                  <c:v>3.7970247003073556</c:v>
                </c:pt>
                <c:pt idx="30">
                  <c:v>3.7264488433102789</c:v>
                </c:pt>
                <c:pt idx="31">
                  <c:v>3.2678196018343364</c:v>
                </c:pt>
                <c:pt idx="32">
                  <c:v>2.9241737381581117</c:v>
                </c:pt>
                <c:pt idx="33">
                  <c:v>2.0884070915878961</c:v>
                </c:pt>
                <c:pt idx="34">
                  <c:v>1.2747633401858947</c:v>
                </c:pt>
                <c:pt idx="35">
                  <c:v>1.1724480568871798</c:v>
                </c:pt>
                <c:pt idx="36">
                  <c:v>0.20877102759187491</c:v>
                </c:pt>
                <c:pt idx="37">
                  <c:v>7.1082433824623523E-2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5D-422F-870B-852864BFD9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949844527"/>
        <c:axId val="1474119279"/>
      </c:barChart>
      <c:catAx>
        <c:axId val="949844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119279"/>
        <c:crosses val="autoZero"/>
        <c:auto val="1"/>
        <c:lblAlgn val="ctr"/>
        <c:lblOffset val="100"/>
        <c:noMultiLvlLbl val="0"/>
      </c:catAx>
      <c:valAx>
        <c:axId val="14741192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9844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 (2)'!$B$2:$B$35</c:f>
              <c:strCache>
                <c:ptCount val="34"/>
                <c:pt idx="0">
                  <c:v>    Калининградская область</c:v>
                </c:pt>
                <c:pt idx="1">
                  <c:v>    Республика Башкортостан</c:v>
                </c:pt>
                <c:pt idx="2">
                  <c:v>    г.Санкт-Петербург</c:v>
                </c:pt>
                <c:pt idx="3">
                  <c:v>    Астраханская область</c:v>
                </c:pt>
                <c:pt idx="4">
                  <c:v>    Пермский край</c:v>
                </c:pt>
                <c:pt idx="5">
                  <c:v>    Архангельская область</c:v>
                </c:pt>
                <c:pt idx="6">
                  <c:v>    Республика Коми</c:v>
                </c:pt>
                <c:pt idx="7">
                  <c:v>    Самарская область</c:v>
                </c:pt>
                <c:pt idx="8">
                  <c:v>    Мурманская область</c:v>
                </c:pt>
                <c:pt idx="9">
                  <c:v>Северо-Западный федеральный округ</c:v>
                </c:pt>
                <c:pt idx="10">
                  <c:v>    Пензенская область</c:v>
                </c:pt>
                <c:pt idx="11">
                  <c:v>    Республика Северная Осетия - Алания</c:v>
                </c:pt>
                <c:pt idx="12">
                  <c:v>    Кировская область</c:v>
                </c:pt>
                <c:pt idx="13">
                  <c:v>Приволжский федеральный округ</c:v>
                </c:pt>
                <c:pt idx="14">
                  <c:v>    Краснодарский край</c:v>
                </c:pt>
                <c:pt idx="15">
                  <c:v>    Нижегородская область</c:v>
                </c:pt>
                <c:pt idx="16">
                  <c:v>    Ленинградская область</c:v>
                </c:pt>
                <c:pt idx="17">
                  <c:v>Российская Федерация</c:v>
                </c:pt>
                <c:pt idx="18">
                  <c:v>    Оренбургская область</c:v>
                </c:pt>
                <c:pt idx="19">
                  <c:v>    Республика Крым</c:v>
                </c:pt>
                <c:pt idx="20">
                  <c:v>Южный федеральный округ</c:v>
                </c:pt>
                <c:pt idx="21">
                  <c:v>    Республика Татарстан</c:v>
                </c:pt>
                <c:pt idx="22">
                  <c:v>    Республика Карелия</c:v>
                </c:pt>
                <c:pt idx="23">
                  <c:v>    Ставропольский край</c:v>
                </c:pt>
                <c:pt idx="24">
                  <c:v>    Волгоградская область</c:v>
                </c:pt>
                <c:pt idx="25">
                  <c:v>    Карачаево-Черкесская Республика</c:v>
                </c:pt>
                <c:pt idx="26">
                  <c:v>    Удмуртская Республика</c:v>
                </c:pt>
                <c:pt idx="27">
                  <c:v>    Чувашская Республика</c:v>
                </c:pt>
                <c:pt idx="28">
                  <c:v>Северо-Кавказский федеральный округ</c:v>
                </c:pt>
                <c:pt idx="29">
                  <c:v>    Саратовская область</c:v>
                </c:pt>
                <c:pt idx="30">
                  <c:v>    Ульяновская область</c:v>
                </c:pt>
                <c:pt idx="31">
                  <c:v>    Ростовская область</c:v>
                </c:pt>
                <c:pt idx="32">
                  <c:v>    Республика Мордовия</c:v>
                </c:pt>
                <c:pt idx="33">
                  <c:v>    Республика Марий Эл</c:v>
                </c:pt>
              </c:strCache>
            </c:strRef>
          </c:cat>
          <c:val>
            <c:numRef>
              <c:f>'2018 (2)'!$C$2:$C$35</c:f>
            </c:numRef>
          </c:val>
          <c:extLst>
            <c:ext xmlns:c16="http://schemas.microsoft.com/office/drawing/2014/chart" uri="{C3380CC4-5D6E-409C-BE32-E72D297353CC}">
              <c16:uniqueId val="{00000000-085F-4C56-831F-D4EBE8DC841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'2018 (2)'!$B$2:$B$35</c:f>
              <c:strCache>
                <c:ptCount val="34"/>
                <c:pt idx="0">
                  <c:v>    Калининградская область</c:v>
                </c:pt>
                <c:pt idx="1">
                  <c:v>    Республика Башкортостан</c:v>
                </c:pt>
                <c:pt idx="2">
                  <c:v>    г.Санкт-Петербург</c:v>
                </c:pt>
                <c:pt idx="3">
                  <c:v>    Астраханская область</c:v>
                </c:pt>
                <c:pt idx="4">
                  <c:v>    Пермский край</c:v>
                </c:pt>
                <c:pt idx="5">
                  <c:v>    Архангельская область</c:v>
                </c:pt>
                <c:pt idx="6">
                  <c:v>    Республика Коми</c:v>
                </c:pt>
                <c:pt idx="7">
                  <c:v>    Самарская область</c:v>
                </c:pt>
                <c:pt idx="8">
                  <c:v>    Мурманская область</c:v>
                </c:pt>
                <c:pt idx="9">
                  <c:v>Северо-Западный федеральный округ</c:v>
                </c:pt>
                <c:pt idx="10">
                  <c:v>    Пензенская область</c:v>
                </c:pt>
                <c:pt idx="11">
                  <c:v>    Республика Северная Осетия - Алания</c:v>
                </c:pt>
                <c:pt idx="12">
                  <c:v>    Кировская область</c:v>
                </c:pt>
                <c:pt idx="13">
                  <c:v>Приволжский федеральный округ</c:v>
                </c:pt>
                <c:pt idx="14">
                  <c:v>    Краснодарский край</c:v>
                </c:pt>
                <c:pt idx="15">
                  <c:v>    Нижегородская область</c:v>
                </c:pt>
                <c:pt idx="16">
                  <c:v>    Ленинградская область</c:v>
                </c:pt>
                <c:pt idx="17">
                  <c:v>Российская Федерация</c:v>
                </c:pt>
                <c:pt idx="18">
                  <c:v>    Оренбургская область</c:v>
                </c:pt>
                <c:pt idx="19">
                  <c:v>    Республика Крым</c:v>
                </c:pt>
                <c:pt idx="20">
                  <c:v>Южный федеральный округ</c:v>
                </c:pt>
                <c:pt idx="21">
                  <c:v>    Республика Татарстан</c:v>
                </c:pt>
                <c:pt idx="22">
                  <c:v>    Республика Карелия</c:v>
                </c:pt>
                <c:pt idx="23">
                  <c:v>    Ставропольский край</c:v>
                </c:pt>
                <c:pt idx="24">
                  <c:v>    Волгоградская область</c:v>
                </c:pt>
                <c:pt idx="25">
                  <c:v>    Карачаево-Черкесская Республика</c:v>
                </c:pt>
                <c:pt idx="26">
                  <c:v>    Удмуртская Республика</c:v>
                </c:pt>
                <c:pt idx="27">
                  <c:v>    Чувашская Республика</c:v>
                </c:pt>
                <c:pt idx="28">
                  <c:v>Северо-Кавказский федеральный округ</c:v>
                </c:pt>
                <c:pt idx="29">
                  <c:v>    Саратовская область</c:v>
                </c:pt>
                <c:pt idx="30">
                  <c:v>    Ульяновская область</c:v>
                </c:pt>
                <c:pt idx="31">
                  <c:v>    Ростовская область</c:v>
                </c:pt>
                <c:pt idx="32">
                  <c:v>    Республика Мордовия</c:v>
                </c:pt>
                <c:pt idx="33">
                  <c:v>    Республика Марий Эл</c:v>
                </c:pt>
              </c:strCache>
            </c:strRef>
          </c:cat>
          <c:val>
            <c:numRef>
              <c:f>'2018 (2)'!$D$2:$D$35</c:f>
            </c:numRef>
          </c:val>
          <c:extLst>
            <c:ext xmlns:c16="http://schemas.microsoft.com/office/drawing/2014/chart" uri="{C3380CC4-5D6E-409C-BE32-E72D297353CC}">
              <c16:uniqueId val="{00000001-085F-4C56-831F-D4EBE8DC841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'2018 (2)'!$B$2:$B$35</c:f>
              <c:strCache>
                <c:ptCount val="34"/>
                <c:pt idx="0">
                  <c:v>    Калининградская область</c:v>
                </c:pt>
                <c:pt idx="1">
                  <c:v>    Республика Башкортостан</c:v>
                </c:pt>
                <c:pt idx="2">
                  <c:v>    г.Санкт-Петербург</c:v>
                </c:pt>
                <c:pt idx="3">
                  <c:v>    Астраханская область</c:v>
                </c:pt>
                <c:pt idx="4">
                  <c:v>    Пермский край</c:v>
                </c:pt>
                <c:pt idx="5">
                  <c:v>    Архангельская область</c:v>
                </c:pt>
                <c:pt idx="6">
                  <c:v>    Республика Коми</c:v>
                </c:pt>
                <c:pt idx="7">
                  <c:v>    Самарская область</c:v>
                </c:pt>
                <c:pt idx="8">
                  <c:v>    Мурманская область</c:v>
                </c:pt>
                <c:pt idx="9">
                  <c:v>Северо-Западный федеральный округ</c:v>
                </c:pt>
                <c:pt idx="10">
                  <c:v>    Пензенская область</c:v>
                </c:pt>
                <c:pt idx="11">
                  <c:v>    Республика Северная Осетия - Алания</c:v>
                </c:pt>
                <c:pt idx="12">
                  <c:v>    Кировская область</c:v>
                </c:pt>
                <c:pt idx="13">
                  <c:v>Приволжский федеральный округ</c:v>
                </c:pt>
                <c:pt idx="14">
                  <c:v>    Краснодарский край</c:v>
                </c:pt>
                <c:pt idx="15">
                  <c:v>    Нижегородская область</c:v>
                </c:pt>
                <c:pt idx="16">
                  <c:v>    Ленинградская область</c:v>
                </c:pt>
                <c:pt idx="17">
                  <c:v>Российская Федерация</c:v>
                </c:pt>
                <c:pt idx="18">
                  <c:v>    Оренбургская область</c:v>
                </c:pt>
                <c:pt idx="19">
                  <c:v>    Республика Крым</c:v>
                </c:pt>
                <c:pt idx="20">
                  <c:v>Южный федеральный округ</c:v>
                </c:pt>
                <c:pt idx="21">
                  <c:v>    Республика Татарстан</c:v>
                </c:pt>
                <c:pt idx="22">
                  <c:v>    Республика Карелия</c:v>
                </c:pt>
                <c:pt idx="23">
                  <c:v>    Ставропольский край</c:v>
                </c:pt>
                <c:pt idx="24">
                  <c:v>    Волгоградская область</c:v>
                </c:pt>
                <c:pt idx="25">
                  <c:v>    Карачаево-Черкесская Республика</c:v>
                </c:pt>
                <c:pt idx="26">
                  <c:v>    Удмуртская Республика</c:v>
                </c:pt>
                <c:pt idx="27">
                  <c:v>    Чувашская Республика</c:v>
                </c:pt>
                <c:pt idx="28">
                  <c:v>Северо-Кавказский федеральный округ</c:v>
                </c:pt>
                <c:pt idx="29">
                  <c:v>    Саратовская область</c:v>
                </c:pt>
                <c:pt idx="30">
                  <c:v>    Ульяновская область</c:v>
                </c:pt>
                <c:pt idx="31">
                  <c:v>    Ростовская область</c:v>
                </c:pt>
                <c:pt idx="32">
                  <c:v>    Республика Мордовия</c:v>
                </c:pt>
                <c:pt idx="33">
                  <c:v>    Республика Марий Эл</c:v>
                </c:pt>
              </c:strCache>
            </c:strRef>
          </c:cat>
          <c:val>
            <c:numRef>
              <c:f>'2018 (2)'!$E$2:$E$35</c:f>
            </c:numRef>
          </c:val>
          <c:extLst>
            <c:ext xmlns:c16="http://schemas.microsoft.com/office/drawing/2014/chart" uri="{C3380CC4-5D6E-409C-BE32-E72D297353CC}">
              <c16:uniqueId val="{00000002-085F-4C56-831F-D4EBE8DC841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'2018 (2)'!$B$2:$B$35</c:f>
              <c:strCache>
                <c:ptCount val="34"/>
                <c:pt idx="0">
                  <c:v>    Калининградская область</c:v>
                </c:pt>
                <c:pt idx="1">
                  <c:v>    Республика Башкортостан</c:v>
                </c:pt>
                <c:pt idx="2">
                  <c:v>    г.Санкт-Петербург</c:v>
                </c:pt>
                <c:pt idx="3">
                  <c:v>    Астраханская область</c:v>
                </c:pt>
                <c:pt idx="4">
                  <c:v>    Пермский край</c:v>
                </c:pt>
                <c:pt idx="5">
                  <c:v>    Архангельская область</c:v>
                </c:pt>
                <c:pt idx="6">
                  <c:v>    Республика Коми</c:v>
                </c:pt>
                <c:pt idx="7">
                  <c:v>    Самарская область</c:v>
                </c:pt>
                <c:pt idx="8">
                  <c:v>    Мурманская область</c:v>
                </c:pt>
                <c:pt idx="9">
                  <c:v>Северо-Западный федеральный округ</c:v>
                </c:pt>
                <c:pt idx="10">
                  <c:v>    Пензенская область</c:v>
                </c:pt>
                <c:pt idx="11">
                  <c:v>    Республика Северная Осетия - Алания</c:v>
                </c:pt>
                <c:pt idx="12">
                  <c:v>    Кировская область</c:v>
                </c:pt>
                <c:pt idx="13">
                  <c:v>Приволжский федеральный округ</c:v>
                </c:pt>
                <c:pt idx="14">
                  <c:v>    Краснодарский край</c:v>
                </c:pt>
                <c:pt idx="15">
                  <c:v>    Нижегородская область</c:v>
                </c:pt>
                <c:pt idx="16">
                  <c:v>    Ленинградская область</c:v>
                </c:pt>
                <c:pt idx="17">
                  <c:v>Российская Федерация</c:v>
                </c:pt>
                <c:pt idx="18">
                  <c:v>    Оренбургская область</c:v>
                </c:pt>
                <c:pt idx="19">
                  <c:v>    Республика Крым</c:v>
                </c:pt>
                <c:pt idx="20">
                  <c:v>Южный федеральный округ</c:v>
                </c:pt>
                <c:pt idx="21">
                  <c:v>    Республика Татарстан</c:v>
                </c:pt>
                <c:pt idx="22">
                  <c:v>    Республика Карелия</c:v>
                </c:pt>
                <c:pt idx="23">
                  <c:v>    Ставропольский край</c:v>
                </c:pt>
                <c:pt idx="24">
                  <c:v>    Волгоградская область</c:v>
                </c:pt>
                <c:pt idx="25">
                  <c:v>    Карачаево-Черкесская Республика</c:v>
                </c:pt>
                <c:pt idx="26">
                  <c:v>    Удмуртская Республика</c:v>
                </c:pt>
                <c:pt idx="27">
                  <c:v>    Чувашская Республика</c:v>
                </c:pt>
                <c:pt idx="28">
                  <c:v>Северо-Кавказский федеральный округ</c:v>
                </c:pt>
                <c:pt idx="29">
                  <c:v>    Саратовская область</c:v>
                </c:pt>
                <c:pt idx="30">
                  <c:v>    Ульяновская область</c:v>
                </c:pt>
                <c:pt idx="31">
                  <c:v>    Ростовская область</c:v>
                </c:pt>
                <c:pt idx="32">
                  <c:v>    Республика Мордовия</c:v>
                </c:pt>
                <c:pt idx="33">
                  <c:v>    Республика Марий Эл</c:v>
                </c:pt>
              </c:strCache>
            </c:strRef>
          </c:cat>
          <c:val>
            <c:numRef>
              <c:f>'2018 (2)'!$F$2:$F$35</c:f>
            </c:numRef>
          </c:val>
          <c:extLst>
            <c:ext xmlns:c16="http://schemas.microsoft.com/office/drawing/2014/chart" uri="{C3380CC4-5D6E-409C-BE32-E72D297353CC}">
              <c16:uniqueId val="{00000003-085F-4C56-831F-D4EBE8DC841D}"/>
            </c:ext>
          </c:extLst>
        </c:ser>
        <c:ser>
          <c:idx val="4"/>
          <c:order val="4"/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85F-4C56-831F-D4EBE8DC841D}"/>
              </c:ext>
            </c:extLst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85F-4C56-831F-D4EBE8DC841D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085F-4C56-831F-D4EBE8DC841D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85F-4C56-831F-D4EBE8DC841D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85F-4C56-831F-D4EBE8DC841D}"/>
              </c:ext>
            </c:extLst>
          </c:dPt>
          <c:cat>
            <c:strRef>
              <c:f>'2018 (2)'!$B$2:$B$35</c:f>
              <c:strCache>
                <c:ptCount val="34"/>
                <c:pt idx="0">
                  <c:v>    Калининградская область</c:v>
                </c:pt>
                <c:pt idx="1">
                  <c:v>    Республика Башкортостан</c:v>
                </c:pt>
                <c:pt idx="2">
                  <c:v>    г.Санкт-Петербург</c:v>
                </c:pt>
                <c:pt idx="3">
                  <c:v>    Астраханская область</c:v>
                </c:pt>
                <c:pt idx="4">
                  <c:v>    Пермский край</c:v>
                </c:pt>
                <c:pt idx="5">
                  <c:v>    Архангельская область</c:v>
                </c:pt>
                <c:pt idx="6">
                  <c:v>    Республика Коми</c:v>
                </c:pt>
                <c:pt idx="7">
                  <c:v>    Самарская область</c:v>
                </c:pt>
                <c:pt idx="8">
                  <c:v>    Мурманская область</c:v>
                </c:pt>
                <c:pt idx="9">
                  <c:v>Северо-Западный федеральный округ</c:v>
                </c:pt>
                <c:pt idx="10">
                  <c:v>    Пензенская область</c:v>
                </c:pt>
                <c:pt idx="11">
                  <c:v>    Республика Северная Осетия - Алания</c:v>
                </c:pt>
                <c:pt idx="12">
                  <c:v>    Кировская область</c:v>
                </c:pt>
                <c:pt idx="13">
                  <c:v>Приволжский федеральный округ</c:v>
                </c:pt>
                <c:pt idx="14">
                  <c:v>    Краснодарский край</c:v>
                </c:pt>
                <c:pt idx="15">
                  <c:v>    Нижегородская область</c:v>
                </c:pt>
                <c:pt idx="16">
                  <c:v>    Ленинградская область</c:v>
                </c:pt>
                <c:pt idx="17">
                  <c:v>Российская Федерация</c:v>
                </c:pt>
                <c:pt idx="18">
                  <c:v>    Оренбургская область</c:v>
                </c:pt>
                <c:pt idx="19">
                  <c:v>    Республика Крым</c:v>
                </c:pt>
                <c:pt idx="20">
                  <c:v>Южный федеральный округ</c:v>
                </c:pt>
                <c:pt idx="21">
                  <c:v>    Республика Татарстан</c:v>
                </c:pt>
                <c:pt idx="22">
                  <c:v>    Республика Карелия</c:v>
                </c:pt>
                <c:pt idx="23">
                  <c:v>    Ставропольский край</c:v>
                </c:pt>
                <c:pt idx="24">
                  <c:v>    Волгоградская область</c:v>
                </c:pt>
                <c:pt idx="25">
                  <c:v>    Карачаево-Черкесская Республика</c:v>
                </c:pt>
                <c:pt idx="26">
                  <c:v>    Удмуртская Республика</c:v>
                </c:pt>
                <c:pt idx="27">
                  <c:v>    Чувашская Республика</c:v>
                </c:pt>
                <c:pt idx="28">
                  <c:v>Северо-Кавказский федеральный округ</c:v>
                </c:pt>
                <c:pt idx="29">
                  <c:v>    Саратовская область</c:v>
                </c:pt>
                <c:pt idx="30">
                  <c:v>    Ульяновская область</c:v>
                </c:pt>
                <c:pt idx="31">
                  <c:v>    Ростовская область</c:v>
                </c:pt>
                <c:pt idx="32">
                  <c:v>    Республика Мордовия</c:v>
                </c:pt>
                <c:pt idx="33">
                  <c:v>    Республика Марий Эл</c:v>
                </c:pt>
              </c:strCache>
            </c:strRef>
          </c:cat>
          <c:val>
            <c:numRef>
              <c:f>'2018 (2)'!$G$2:$G$35</c:f>
              <c:numCache>
                <c:formatCode>0.0</c:formatCode>
                <c:ptCount val="34"/>
                <c:pt idx="0">
                  <c:v>46.75251030817445</c:v>
                </c:pt>
                <c:pt idx="1">
                  <c:v>37.703409525229901</c:v>
                </c:pt>
                <c:pt idx="2">
                  <c:v>33.557956141096632</c:v>
                </c:pt>
                <c:pt idx="3">
                  <c:v>33.316494908178171</c:v>
                </c:pt>
                <c:pt idx="4">
                  <c:v>32.861605369479577</c:v>
                </c:pt>
                <c:pt idx="5">
                  <c:v>30.562029665081713</c:v>
                </c:pt>
                <c:pt idx="6">
                  <c:v>24.736196785959354</c:v>
                </c:pt>
                <c:pt idx="7">
                  <c:v>24.080057266071169</c:v>
                </c:pt>
                <c:pt idx="8">
                  <c:v>23.88671328114529</c:v>
                </c:pt>
                <c:pt idx="9">
                  <c:v>23.803033872627463</c:v>
                </c:pt>
                <c:pt idx="10">
                  <c:v>23.129113771960455</c:v>
                </c:pt>
                <c:pt idx="11">
                  <c:v>21.232178863294696</c:v>
                </c:pt>
                <c:pt idx="12">
                  <c:v>20.339173247675021</c:v>
                </c:pt>
                <c:pt idx="13">
                  <c:v>17.642262574817142</c:v>
                </c:pt>
                <c:pt idx="14">
                  <c:v>16.097311998743624</c:v>
                </c:pt>
                <c:pt idx="15">
                  <c:v>15.395306966345487</c:v>
                </c:pt>
                <c:pt idx="16">
                  <c:v>13.948493121683788</c:v>
                </c:pt>
                <c:pt idx="17">
                  <c:v>12.397839352760073</c:v>
                </c:pt>
                <c:pt idx="18">
                  <c:v>12.185749246607203</c:v>
                </c:pt>
                <c:pt idx="19">
                  <c:v>11.234598802025989</c:v>
                </c:pt>
                <c:pt idx="20">
                  <c:v>11.03890243021285</c:v>
                </c:pt>
                <c:pt idx="21">
                  <c:v>11.016145715104496</c:v>
                </c:pt>
                <c:pt idx="22">
                  <c:v>10.602682157292397</c:v>
                </c:pt>
                <c:pt idx="23">
                  <c:v>10.283238963192431</c:v>
                </c:pt>
                <c:pt idx="24">
                  <c:v>9.3206773078393628</c:v>
                </c:pt>
                <c:pt idx="25">
                  <c:v>6.0046536065450722</c:v>
                </c:pt>
                <c:pt idx="26">
                  <c:v>5.6178141547767284</c:v>
                </c:pt>
                <c:pt idx="27">
                  <c:v>5.5234392831875443</c:v>
                </c:pt>
                <c:pt idx="28">
                  <c:v>4.7335562617772666</c:v>
                </c:pt>
                <c:pt idx="29">
                  <c:v>3.8165614405489352</c:v>
                </c:pt>
                <c:pt idx="30">
                  <c:v>3.5295495492604791</c:v>
                </c:pt>
                <c:pt idx="31">
                  <c:v>2.938073931417772</c:v>
                </c:pt>
                <c:pt idx="32">
                  <c:v>2.1116543445424916</c:v>
                </c:pt>
                <c:pt idx="33">
                  <c:v>0.5862240284435899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5F-4C56-831F-D4EBE8DC8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477819919"/>
        <c:axId val="945006399"/>
      </c:barChart>
      <c:catAx>
        <c:axId val="1477819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45006399"/>
        <c:crosses val="autoZero"/>
        <c:auto val="1"/>
        <c:lblAlgn val="ctr"/>
        <c:lblOffset val="100"/>
        <c:noMultiLvlLbl val="0"/>
      </c:catAx>
      <c:valAx>
        <c:axId val="9450063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819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(2)'!$C$2:$C$33</c:f>
            </c:numRef>
          </c:val>
          <c:extLst>
            <c:ext xmlns:c16="http://schemas.microsoft.com/office/drawing/2014/chart" uri="{C3380CC4-5D6E-409C-BE32-E72D297353CC}">
              <c16:uniqueId val="{00000000-A181-4CAA-952B-8902F40C147E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(2)'!$D$2:$D$33</c:f>
            </c:numRef>
          </c:val>
          <c:extLst>
            <c:ext xmlns:c16="http://schemas.microsoft.com/office/drawing/2014/chart" uri="{C3380CC4-5D6E-409C-BE32-E72D297353CC}">
              <c16:uniqueId val="{00000001-A181-4CAA-952B-8902F40C147E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(2)'!$E$2:$E$33</c:f>
            </c:numRef>
          </c:val>
          <c:extLst>
            <c:ext xmlns:c16="http://schemas.microsoft.com/office/drawing/2014/chart" uri="{C3380CC4-5D6E-409C-BE32-E72D297353CC}">
              <c16:uniqueId val="{00000002-A181-4CAA-952B-8902F40C147E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(2)'!$F$2:$F$33</c:f>
            </c:numRef>
          </c:val>
          <c:extLst>
            <c:ext xmlns:c16="http://schemas.microsoft.com/office/drawing/2014/chart" uri="{C3380CC4-5D6E-409C-BE32-E72D297353CC}">
              <c16:uniqueId val="{00000003-A181-4CAA-952B-8902F40C147E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(2)'!$G$2:$G$33</c:f>
            </c:numRef>
          </c:val>
          <c:extLst>
            <c:ext xmlns:c16="http://schemas.microsoft.com/office/drawing/2014/chart" uri="{C3380CC4-5D6E-409C-BE32-E72D297353CC}">
              <c16:uniqueId val="{00000004-A181-4CAA-952B-8902F40C147E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(2)'!$H$2:$H$33</c:f>
            </c:numRef>
          </c:val>
          <c:extLst>
            <c:ext xmlns:c16="http://schemas.microsoft.com/office/drawing/2014/chart" uri="{C3380CC4-5D6E-409C-BE32-E72D297353CC}">
              <c16:uniqueId val="{00000005-A181-4CAA-952B-8902F40C147E}"/>
            </c:ext>
          </c:extLst>
        </c:ser>
        <c:ser>
          <c:idx val="6"/>
          <c:order val="6"/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181-4CAA-952B-8902F40C147E}"/>
              </c:ext>
            </c:extLst>
          </c:dPt>
          <c:cat>
            <c:strRef>
              <c:f>'2018 (2)'!$B$2:$B$33</c:f>
              <c:strCache>
                <c:ptCount val="32"/>
                <c:pt idx="0">
                  <c:v>    Кировская область</c:v>
                </c:pt>
                <c:pt idx="1">
                  <c:v>    Республика Башкортостан</c:v>
                </c:pt>
                <c:pt idx="2">
                  <c:v>    Ставропольский край</c:v>
                </c:pt>
                <c:pt idx="3">
                  <c:v>    г.Санкт-Петербург</c:v>
                </c:pt>
                <c:pt idx="4">
                  <c:v>    Республика Северная Осетия - Алания</c:v>
                </c:pt>
                <c:pt idx="5">
                  <c:v>    Калининградская область</c:v>
                </c:pt>
                <c:pt idx="6">
                  <c:v>    Пензенская область</c:v>
                </c:pt>
                <c:pt idx="7">
                  <c:v>    Оренбургская область</c:v>
                </c:pt>
                <c:pt idx="8">
                  <c:v>    Республика Крым</c:v>
                </c:pt>
                <c:pt idx="9">
                  <c:v>    Самарская область</c:v>
                </c:pt>
                <c:pt idx="10">
                  <c:v>Приволжский федеральный округ</c:v>
                </c:pt>
                <c:pt idx="11">
                  <c:v>Северо-Западный федеральный округ</c:v>
                </c:pt>
                <c:pt idx="12">
                  <c:v>    Ленинградская область</c:v>
                </c:pt>
                <c:pt idx="13">
                  <c:v>Северо-Кавказский федеральный округ</c:v>
                </c:pt>
                <c:pt idx="14">
                  <c:v>    Нижегородская область</c:v>
                </c:pt>
                <c:pt idx="15">
                  <c:v>    Пермский край</c:v>
                </c:pt>
                <c:pt idx="16">
                  <c:v>Российская Федерация</c:v>
                </c:pt>
                <c:pt idx="17">
                  <c:v>    Мурманская область</c:v>
                </c:pt>
                <c:pt idx="18">
                  <c:v>    Республика Коми</c:v>
                </c:pt>
                <c:pt idx="19">
                  <c:v>    Республика Карелия</c:v>
                </c:pt>
                <c:pt idx="20">
                  <c:v>    Архангельская область</c:v>
                </c:pt>
                <c:pt idx="21">
                  <c:v>    Астраханская область</c:v>
                </c:pt>
                <c:pt idx="22">
                  <c:v>    Краснодарский край</c:v>
                </c:pt>
                <c:pt idx="23">
                  <c:v>Южный федеральный округ</c:v>
                </c:pt>
                <c:pt idx="24">
                  <c:v>    Удмуртская Республика</c:v>
                </c:pt>
                <c:pt idx="25">
                  <c:v>    Саратовская область</c:v>
                </c:pt>
                <c:pt idx="26">
                  <c:v>    Карачаево-Черкесская Республика</c:v>
                </c:pt>
                <c:pt idx="27">
                  <c:v>    Чувашская Республика</c:v>
                </c:pt>
                <c:pt idx="28">
                  <c:v>    Ульяновская область</c:v>
                </c:pt>
                <c:pt idx="29">
                  <c:v>    Республика Татарстан</c:v>
                </c:pt>
                <c:pt idx="30">
                  <c:v>    Волгоградская область</c:v>
                </c:pt>
                <c:pt idx="31">
                  <c:v>    Республика Мордовия</c:v>
                </c:pt>
              </c:strCache>
            </c:strRef>
          </c:cat>
          <c:val>
            <c:numRef>
              <c:f>'2018 (2)'!$I$2:$I$33</c:f>
              <c:numCache>
                <c:formatCode>0.0</c:formatCode>
                <c:ptCount val="32"/>
                <c:pt idx="0">
                  <c:v>20.027461780277704</c:v>
                </c:pt>
                <c:pt idx="1">
                  <c:v>9.6965687682379773</c:v>
                </c:pt>
                <c:pt idx="2">
                  <c:v>8.9621284019489593</c:v>
                </c:pt>
                <c:pt idx="3">
                  <c:v>6.8760177393783746</c:v>
                </c:pt>
                <c:pt idx="4">
                  <c:v>6.8398965465647334</c:v>
                </c:pt>
                <c:pt idx="5">
                  <c:v>6.5352971398523421</c:v>
                </c:pt>
                <c:pt idx="6">
                  <c:v>6.3830346448592161</c:v>
                </c:pt>
                <c:pt idx="7">
                  <c:v>4.8540743886900071</c:v>
                </c:pt>
                <c:pt idx="8">
                  <c:v>4.8073632083087956</c:v>
                </c:pt>
                <c:pt idx="9">
                  <c:v>4.6343933359928906</c:v>
                </c:pt>
                <c:pt idx="10">
                  <c:v>4.1126916785116698</c:v>
                </c:pt>
                <c:pt idx="11">
                  <c:v>4.0495977530968137</c:v>
                </c:pt>
                <c:pt idx="12">
                  <c:v>3.3079430328103845</c:v>
                </c:pt>
                <c:pt idx="13">
                  <c:v>3.0640869565482953</c:v>
                </c:pt>
                <c:pt idx="14">
                  <c:v>2.8750272045584948</c:v>
                </c:pt>
                <c:pt idx="15">
                  <c:v>2.8210658901873416</c:v>
                </c:pt>
                <c:pt idx="16">
                  <c:v>2.549012110748694</c:v>
                </c:pt>
                <c:pt idx="17">
                  <c:v>2.5213752907875584</c:v>
                </c:pt>
                <c:pt idx="18">
                  <c:v>2.1406324141695596</c:v>
                </c:pt>
                <c:pt idx="19">
                  <c:v>2.0884070915878961</c:v>
                </c:pt>
                <c:pt idx="20">
                  <c:v>1.9047157298351209</c:v>
                </c:pt>
                <c:pt idx="21">
                  <c:v>1.6707386827109993</c:v>
                </c:pt>
                <c:pt idx="22">
                  <c:v>1.5169307315889224</c:v>
                </c:pt>
                <c:pt idx="23">
                  <c:v>1.2407361409164857</c:v>
                </c:pt>
                <c:pt idx="24">
                  <c:v>1.1235628309553456</c:v>
                </c:pt>
                <c:pt idx="25">
                  <c:v>1.0556446537688544</c:v>
                </c:pt>
                <c:pt idx="26">
                  <c:v>0.42890382903893376</c:v>
                </c:pt>
                <c:pt idx="27">
                  <c:v>0.40613524141084884</c:v>
                </c:pt>
                <c:pt idx="28">
                  <c:v>0.40108517605232719</c:v>
                </c:pt>
                <c:pt idx="29">
                  <c:v>0.35950125876797889</c:v>
                </c:pt>
                <c:pt idx="30">
                  <c:v>0.35696210966193309</c:v>
                </c:pt>
                <c:pt idx="31">
                  <c:v>0.12421496144367597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181-4CAA-952B-8902F40C14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477846719"/>
        <c:axId val="1474125103"/>
      </c:barChart>
      <c:catAx>
        <c:axId val="14778467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4125103"/>
        <c:crosses val="autoZero"/>
        <c:auto val="1"/>
        <c:lblAlgn val="ctr"/>
        <c:lblOffset val="100"/>
        <c:noMultiLvlLbl val="0"/>
      </c:catAx>
      <c:valAx>
        <c:axId val="147412510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778467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8A-450C-8FCA-8AD1B2A4802A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428A-450C-8FCA-8AD1B2A4802A}"/>
              </c:ext>
            </c:extLst>
          </c:dPt>
          <c:dPt>
            <c:idx val="1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428A-450C-8FCA-8AD1B2A4802A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C1D-4789-87C2-197EEC712B3E}"/>
              </c:ext>
            </c:extLst>
          </c:dPt>
          <c:dPt>
            <c:idx val="3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28A-450C-8FCA-8AD1B2A4802A}"/>
              </c:ext>
            </c:extLst>
          </c:dPt>
          <c:cat>
            <c:strRef>
              <c:f>Лист2!$A$2:$A$46</c:f>
              <c:strCache>
                <c:ptCount val="45"/>
                <c:pt idx="0">
                  <c:v>Республика Крым</c:v>
                </c:pt>
                <c:pt idx="1">
                  <c:v>Нижегородская область</c:v>
                </c:pt>
                <c:pt idx="2">
                  <c:v>Пензенская область</c:v>
                </c:pt>
                <c:pt idx="3">
                  <c:v>Республика Северная Осетия - Алания</c:v>
                </c:pt>
                <c:pt idx="4">
                  <c:v>Новгородская область</c:v>
                </c:pt>
                <c:pt idx="5">
                  <c:v>г.Севастополь</c:v>
                </c:pt>
                <c:pt idx="6">
                  <c:v>Республика Ингушетия</c:v>
                </c:pt>
                <c:pt idx="7">
                  <c:v>г.Санкт-Петербург</c:v>
                </c:pt>
                <c:pt idx="8">
                  <c:v>Кировская область</c:v>
                </c:pt>
                <c:pt idx="9">
                  <c:v>   Южный федеральный округ</c:v>
                </c:pt>
                <c:pt idx="10">
                  <c:v>Астраханская область</c:v>
                </c:pt>
                <c:pt idx="11">
                  <c:v>Карачаево-Черкесская Республика</c:v>
                </c:pt>
                <c:pt idx="12">
                  <c:v>   Приволжский федеральный округ</c:v>
                </c:pt>
                <c:pt idx="13">
                  <c:v>Самарская область</c:v>
                </c:pt>
                <c:pt idx="14">
                  <c:v>Волгоградская область</c:v>
                </c:pt>
                <c:pt idx="15">
                  <c:v>Республика Карелия</c:v>
                </c:pt>
                <c:pt idx="16">
                  <c:v>   Северо-Западный федеральный округ</c:v>
                </c:pt>
                <c:pt idx="17">
                  <c:v>Ульяновская область</c:v>
                </c:pt>
                <c:pt idx="18">
                  <c:v>Республика Мордовия</c:v>
                </c:pt>
                <c:pt idx="19">
                  <c:v>   Российская Федерация</c:v>
                </c:pt>
                <c:pt idx="20">
                  <c:v>Республика Башкортостан</c:v>
                </c:pt>
                <c:pt idx="21">
                  <c:v>Республика Калмыкия</c:v>
                </c:pt>
                <c:pt idx="22">
                  <c:v>Удмуртская Республика</c:v>
                </c:pt>
                <c:pt idx="23">
                  <c:v>Ростовская область</c:v>
                </c:pt>
                <c:pt idx="24">
                  <c:v>Мурманская область</c:v>
                </c:pt>
                <c:pt idx="25">
                  <c:v>Республика Коми</c:v>
                </c:pt>
                <c:pt idx="26">
                  <c:v>Краснодарский край</c:v>
                </c:pt>
                <c:pt idx="27">
                  <c:v>Ленинградская область</c:v>
                </c:pt>
                <c:pt idx="28">
                  <c:v>Пермский край</c:v>
                </c:pt>
                <c:pt idx="29">
                  <c:v>Саратовская область</c:v>
                </c:pt>
                <c:pt idx="30">
                  <c:v>Оренбургская область</c:v>
                </c:pt>
                <c:pt idx="31">
                  <c:v>Республика Адыгея</c:v>
                </c:pt>
                <c:pt idx="32">
                  <c:v>Калининградская область</c:v>
                </c:pt>
                <c:pt idx="33">
                  <c:v>Республика Дагестан</c:v>
                </c:pt>
                <c:pt idx="34">
                  <c:v>Архангельская область</c:v>
                </c:pt>
                <c:pt idx="35">
                  <c:v>   Северо-Кавказский федеральный округ</c:v>
                </c:pt>
                <c:pt idx="36">
                  <c:v>Ненецкий автономный округ</c:v>
                </c:pt>
                <c:pt idx="37">
                  <c:v>Республика Марий Эл</c:v>
                </c:pt>
                <c:pt idx="38">
                  <c:v>Республика Татарстан</c:v>
                </c:pt>
                <c:pt idx="39">
                  <c:v>Псковская область</c:v>
                </c:pt>
                <c:pt idx="40">
                  <c:v>Чувашская Республика</c:v>
                </c:pt>
                <c:pt idx="41">
                  <c:v>Вологодская область</c:v>
                </c:pt>
                <c:pt idx="42">
                  <c:v>Ставропольский край</c:v>
                </c:pt>
                <c:pt idx="43">
                  <c:v>Кабардино-Балкарская Республика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Лист2!$B$2:$B$46</c:f>
              <c:numCache>
                <c:formatCode>General</c:formatCode>
                <c:ptCount val="45"/>
                <c:pt idx="0">
                  <c:v>8304.1898638228922</c:v>
                </c:pt>
                <c:pt idx="1">
                  <c:v>6688.2901316536427</c:v>
                </c:pt>
                <c:pt idx="2">
                  <c:v>5248.1275124551939</c:v>
                </c:pt>
                <c:pt idx="3">
                  <c:v>5153.6412849299586</c:v>
                </c:pt>
                <c:pt idx="4">
                  <c:v>5128.3103007552099</c:v>
                </c:pt>
                <c:pt idx="5">
                  <c:v>4560.7702120579042</c:v>
                </c:pt>
                <c:pt idx="6">
                  <c:v>3859.9179364761421</c:v>
                </c:pt>
                <c:pt idx="7">
                  <c:v>3544.7736279841261</c:v>
                </c:pt>
                <c:pt idx="8">
                  <c:v>3214.4663022802242</c:v>
                </c:pt>
                <c:pt idx="9">
                  <c:v>3178.5279785922312</c:v>
                </c:pt>
                <c:pt idx="10">
                  <c:v>2984.1188776161621</c:v>
                </c:pt>
                <c:pt idx="11">
                  <c:v>2866.6142046319542</c:v>
                </c:pt>
                <c:pt idx="12">
                  <c:v>2855.6215715401695</c:v>
                </c:pt>
                <c:pt idx="13">
                  <c:v>2826.7714959938671</c:v>
                </c:pt>
                <c:pt idx="14">
                  <c:v>2761.7642161203908</c:v>
                </c:pt>
                <c:pt idx="15">
                  <c:v>2748.9500371328331</c:v>
                </c:pt>
                <c:pt idx="16">
                  <c:v>2672.9440968526005</c:v>
                </c:pt>
                <c:pt idx="17">
                  <c:v>2665.7288806099132</c:v>
                </c:pt>
                <c:pt idx="18">
                  <c:v>2642.7895919553694</c:v>
                </c:pt>
                <c:pt idx="19">
                  <c:v>2586.2802217032654</c:v>
                </c:pt>
                <c:pt idx="20">
                  <c:v>2499.1316395137969</c:v>
                </c:pt>
                <c:pt idx="21">
                  <c:v>2467.3906756131419</c:v>
                </c:pt>
                <c:pt idx="22">
                  <c:v>2355.4145887447316</c:v>
                </c:pt>
                <c:pt idx="23">
                  <c:v>2339.2633479755686</c:v>
                </c:pt>
                <c:pt idx="24">
                  <c:v>2324.9412048084341</c:v>
                </c:pt>
                <c:pt idx="25">
                  <c:v>2319.9359593621002</c:v>
                </c:pt>
                <c:pt idx="26">
                  <c:v>2304.2743193259143</c:v>
                </c:pt>
                <c:pt idx="27">
                  <c:v>2251.2488448947397</c:v>
                </c:pt>
                <c:pt idx="28">
                  <c:v>2250.904814641442</c:v>
                </c:pt>
                <c:pt idx="29">
                  <c:v>2131.2327885702953</c:v>
                </c:pt>
                <c:pt idx="30">
                  <c:v>2112.4641129631914</c:v>
                </c:pt>
                <c:pt idx="31">
                  <c:v>2023.5083408510909</c:v>
                </c:pt>
                <c:pt idx="32">
                  <c:v>1787.9103015861799</c:v>
                </c:pt>
                <c:pt idx="33">
                  <c:v>1663.7011725275577</c:v>
                </c:pt>
                <c:pt idx="34">
                  <c:v>1651.6874944522915</c:v>
                </c:pt>
                <c:pt idx="35">
                  <c:v>1583.3054836282001</c:v>
                </c:pt>
                <c:pt idx="36">
                  <c:v>1542.0656401391952</c:v>
                </c:pt>
                <c:pt idx="37">
                  <c:v>1530.484602251031</c:v>
                </c:pt>
                <c:pt idx="38">
                  <c:v>1450.6777782119655</c:v>
                </c:pt>
                <c:pt idx="39">
                  <c:v>1273.9401428001659</c:v>
                </c:pt>
                <c:pt idx="40">
                  <c:v>1112.3722121784529</c:v>
                </c:pt>
                <c:pt idx="41">
                  <c:v>1004.4277854125398</c:v>
                </c:pt>
                <c:pt idx="42">
                  <c:v>870.28568492446811</c:v>
                </c:pt>
                <c:pt idx="43">
                  <c:v>741.95998108978768</c:v>
                </c:pt>
                <c:pt idx="44">
                  <c:v>371.12803426271967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1D-4789-87C2-197EEC712B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092969488"/>
        <c:axId val="2095519152"/>
      </c:barChart>
      <c:catAx>
        <c:axId val="20929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519152"/>
        <c:crosses val="autoZero"/>
        <c:auto val="1"/>
        <c:lblAlgn val="ctr"/>
        <c:lblOffset val="100"/>
        <c:noMultiLvlLbl val="0"/>
      </c:catAx>
      <c:valAx>
        <c:axId val="209551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2969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'Витрина Мониторинга для слайдов'!$B$1</c:f>
              <c:strCache>
                <c:ptCount val="1"/>
                <c:pt idx="0">
                  <c:v>Число больных ИБС на 100 тыс. (2017)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слайдов'!$B$2:$B$46</c:f>
            </c:numRef>
          </c:val>
          <c:extLst>
            <c:ext xmlns:c16="http://schemas.microsoft.com/office/drawing/2014/chart" uri="{C3380CC4-5D6E-409C-BE32-E72D297353CC}">
              <c16:uniqueId val="{00000000-E332-4913-B2DB-7BC2DE889039}"/>
            </c:ext>
          </c:extLst>
        </c:ser>
        <c:ser>
          <c:idx val="1"/>
          <c:order val="1"/>
          <c:tx>
            <c:strRef>
              <c:f>'Витрина Мониторинга для слайдов'!$C$1</c:f>
              <c:strCache>
                <c:ptCount val="1"/>
                <c:pt idx="0">
                  <c:v>Охват диспансеризацией при ИБС (2018)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слайдов'!$C$2:$C$46</c:f>
            </c:numRef>
          </c:val>
          <c:extLst>
            <c:ext xmlns:c16="http://schemas.microsoft.com/office/drawing/2014/chart" uri="{C3380CC4-5D6E-409C-BE32-E72D297353CC}">
              <c16:uniqueId val="{00000001-E332-4913-B2DB-7BC2DE889039}"/>
            </c:ext>
          </c:extLst>
        </c:ser>
        <c:ser>
          <c:idx val="2"/>
          <c:order val="2"/>
          <c:tx>
            <c:strRef>
              <c:f>'Витрина Мониторинга для слайдов'!$D$1</c:f>
              <c:strCache>
                <c:ptCount val="1"/>
                <c:pt idx="0">
                  <c:v>Охват диспансеризацией после ОКС (2018)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слайдов'!$D$2:$D$46</c:f>
            </c:numRef>
          </c:val>
          <c:extLst>
            <c:ext xmlns:c16="http://schemas.microsoft.com/office/drawing/2014/chart" uri="{C3380CC4-5D6E-409C-BE32-E72D297353CC}">
              <c16:uniqueId val="{00000002-E332-4913-B2DB-7BC2DE889039}"/>
            </c:ext>
          </c:extLst>
        </c:ser>
        <c:ser>
          <c:idx val="3"/>
          <c:order val="3"/>
          <c:tx>
            <c:strRef>
              <c:f>'Витрина Мониторинга для слайдов'!$E$1</c:f>
              <c:strCache>
                <c:ptCount val="1"/>
                <c:pt idx="0">
                  <c:v>Кардиохирургические койки на 100 тыс. (2017)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слайдов'!$E$2:$E$46</c:f>
            </c:numRef>
          </c:val>
          <c:extLst>
            <c:ext xmlns:c16="http://schemas.microsoft.com/office/drawing/2014/chart" uri="{C3380CC4-5D6E-409C-BE32-E72D297353CC}">
              <c16:uniqueId val="{00000003-E332-4913-B2DB-7BC2DE889039}"/>
            </c:ext>
          </c:extLst>
        </c:ser>
        <c:ser>
          <c:idx val="4"/>
          <c:order val="4"/>
          <c:tx>
            <c:strRef>
              <c:f>'Витрина Мониторинга для слайдов'!$F$1</c:f>
              <c:strCache>
                <c:ptCount val="1"/>
                <c:pt idx="0">
                  <c:v>Госпит. С ОКС на 100 тыс. (2017)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слайдов'!$F$2:$F$46</c:f>
            </c:numRef>
          </c:val>
          <c:extLst>
            <c:ext xmlns:c16="http://schemas.microsoft.com/office/drawing/2014/chart" uri="{C3380CC4-5D6E-409C-BE32-E72D297353CC}">
              <c16:uniqueId val="{00000004-E332-4913-B2DB-7BC2DE889039}"/>
            </c:ext>
          </c:extLst>
        </c:ser>
        <c:ser>
          <c:idx val="5"/>
          <c:order val="5"/>
          <c:tx>
            <c:strRef>
              <c:f>'Витрина Мониторинга для слайдов'!$G$1</c:f>
              <c:strCache>
                <c:ptCount val="1"/>
                <c:pt idx="0">
                  <c:v>Доля ОКСпST (2018)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слайдов'!$G$2:$G$46</c:f>
              <c:numCache>
                <c:formatCode>0.0%</c:formatCode>
                <c:ptCount val="45"/>
                <c:pt idx="0">
                  <c:v>0.62066246056782337</c:v>
                </c:pt>
                <c:pt idx="1">
                  <c:v>0.4706293706293706</c:v>
                </c:pt>
                <c:pt idx="2">
                  <c:v>0.44262295081967212</c:v>
                </c:pt>
                <c:pt idx="3">
                  <c:v>0.39851343624928531</c:v>
                </c:pt>
                <c:pt idx="4">
                  <c:v>0.39425370812156413</c:v>
                </c:pt>
                <c:pt idx="5">
                  <c:v>0.39258861439312565</c:v>
                </c:pt>
                <c:pt idx="6">
                  <c:v>0.37227074235807861</c:v>
                </c:pt>
                <c:pt idx="7">
                  <c:v>0.36942021549512571</c:v>
                </c:pt>
                <c:pt idx="8">
                  <c:v>0.36899563318777295</c:v>
                </c:pt>
                <c:pt idx="9">
                  <c:v>0.36607799852832967</c:v>
                </c:pt>
                <c:pt idx="10">
                  <c:v>0.3619047619047619</c:v>
                </c:pt>
                <c:pt idx="11">
                  <c:v>0.35285714285714287</c:v>
                </c:pt>
                <c:pt idx="12">
                  <c:v>0.34743709226467845</c:v>
                </c:pt>
                <c:pt idx="13">
                  <c:v>0.3416443437049248</c:v>
                </c:pt>
                <c:pt idx="14">
                  <c:v>0.33208955223880599</c:v>
                </c:pt>
                <c:pt idx="15">
                  <c:v>0.32778450363196127</c:v>
                </c:pt>
                <c:pt idx="16">
                  <c:v>0.32130177514792901</c:v>
                </c:pt>
                <c:pt idx="17">
                  <c:v>0.32085358238536094</c:v>
                </c:pt>
                <c:pt idx="18">
                  <c:v>0.29973511780287188</c:v>
                </c:pt>
                <c:pt idx="19">
                  <c:v>0.29403606102635227</c:v>
                </c:pt>
                <c:pt idx="20">
                  <c:v>0.29135823971668262</c:v>
                </c:pt>
                <c:pt idx="21">
                  <c:v>0.28552887735236859</c:v>
                </c:pt>
                <c:pt idx="22">
                  <c:v>0.28332946904706702</c:v>
                </c:pt>
                <c:pt idx="23">
                  <c:v>0.28279069767441861</c:v>
                </c:pt>
                <c:pt idx="24">
                  <c:v>0.2824701050788998</c:v>
                </c:pt>
                <c:pt idx="25">
                  <c:v>0.27552738437159552</c:v>
                </c:pt>
                <c:pt idx="26">
                  <c:v>0.2673559822747415</c:v>
                </c:pt>
                <c:pt idx="27">
                  <c:v>0.26496217562003255</c:v>
                </c:pt>
                <c:pt idx="28">
                  <c:v>0.26281343636650373</c:v>
                </c:pt>
                <c:pt idx="29">
                  <c:v>0.25422684964616477</c:v>
                </c:pt>
                <c:pt idx="30">
                  <c:v>0.25007244277021151</c:v>
                </c:pt>
                <c:pt idx="31">
                  <c:v>0.24292101341281669</c:v>
                </c:pt>
                <c:pt idx="32">
                  <c:v>0.23817427385892115</c:v>
                </c:pt>
                <c:pt idx="33">
                  <c:v>0.23734885803851322</c:v>
                </c:pt>
                <c:pt idx="34">
                  <c:v>0.23625486658436995</c:v>
                </c:pt>
                <c:pt idx="35">
                  <c:v>0.23566033884466217</c:v>
                </c:pt>
                <c:pt idx="36">
                  <c:v>0.23109389741297978</c:v>
                </c:pt>
                <c:pt idx="37">
                  <c:v>0.20889794000156653</c:v>
                </c:pt>
                <c:pt idx="38">
                  <c:v>0.2041184971098266</c:v>
                </c:pt>
                <c:pt idx="39">
                  <c:v>0.18994661921708186</c:v>
                </c:pt>
                <c:pt idx="40">
                  <c:v>0.18651291050388569</c:v>
                </c:pt>
                <c:pt idx="41">
                  <c:v>0.17496354926057073</c:v>
                </c:pt>
                <c:pt idx="42">
                  <c:v>0.17237163814180928</c:v>
                </c:pt>
                <c:pt idx="43">
                  <c:v>0.16335030078667284</c:v>
                </c:pt>
                <c:pt idx="44">
                  <c:v>0.1460314069009721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332-4913-B2DB-7BC2DE889039}"/>
            </c:ext>
          </c:extLst>
        </c:ser>
        <c:ser>
          <c:idx val="6"/>
          <c:order val="6"/>
          <c:tx>
            <c:strRef>
              <c:f>'Витрина Мониторинга для слайдов'!$H$1</c:f>
              <c:strCache>
                <c:ptCount val="1"/>
                <c:pt idx="0">
                  <c:v>Доля ОКСбпST (2018)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Новгородская область</c:v>
                </c:pt>
                <c:pt idx="1">
                  <c:v>Республика Северная Осетия - Алания</c:v>
                </c:pt>
                <c:pt idx="2">
                  <c:v>Ненецкий автономный округ</c:v>
                </c:pt>
                <c:pt idx="3">
                  <c:v>Калининградская область</c:v>
                </c:pt>
                <c:pt idx="4">
                  <c:v>Краснодарский край</c:v>
                </c:pt>
                <c:pt idx="5">
                  <c:v>Республика Коми</c:v>
                </c:pt>
                <c:pt idx="6">
                  <c:v>Волгоградская область</c:v>
                </c:pt>
                <c:pt idx="7">
                  <c:v>Псковская область</c:v>
                </c:pt>
                <c:pt idx="8">
                  <c:v>Удмуртская Республика</c:v>
                </c:pt>
                <c:pt idx="9">
                  <c:v>Архангельская область</c:v>
                </c:pt>
                <c:pt idx="10">
                  <c:v>Республика Марий Эл</c:v>
                </c:pt>
                <c:pt idx="11">
                  <c:v>Чувашская Республика</c:v>
                </c:pt>
                <c:pt idx="12">
                  <c:v>Оренбургская область</c:v>
                </c:pt>
                <c:pt idx="13">
                  <c:v>Республика Крым</c:v>
                </c:pt>
                <c:pt idx="14">
                  <c:v>г.Севастополь</c:v>
                </c:pt>
                <c:pt idx="15">
                  <c:v>Вологодская область</c:v>
                </c:pt>
                <c:pt idx="16">
                  <c:v>Республика Карелия</c:v>
                </c:pt>
                <c:pt idx="17">
                  <c:v>   Южный федеральный округ</c:v>
                </c:pt>
                <c:pt idx="18">
                  <c:v>Пермский край</c:v>
                </c:pt>
                <c:pt idx="19">
                  <c:v>Республика Адыгея</c:v>
                </c:pt>
                <c:pt idx="20">
                  <c:v>   Северо-Западный федеральный округ</c:v>
                </c:pt>
                <c:pt idx="21">
                  <c:v>Чеченская Республика</c:v>
                </c:pt>
                <c:pt idx="22">
                  <c:v>Ленинградская область</c:v>
                </c:pt>
                <c:pt idx="23">
                  <c:v>Кировская область</c:v>
                </c:pt>
                <c:pt idx="24">
                  <c:v>   Российская Федерация</c:v>
                </c:pt>
                <c:pt idx="25">
                  <c:v>Республика Татарстан</c:v>
                </c:pt>
                <c:pt idx="26">
                  <c:v>Республика Ингушетия</c:v>
                </c:pt>
                <c:pt idx="27">
                  <c:v>Республика Башкортостан</c:v>
                </c:pt>
                <c:pt idx="28">
                  <c:v>Ростовская область</c:v>
                </c:pt>
                <c:pt idx="29">
                  <c:v>   Приволжский федеральный округ</c:v>
                </c:pt>
                <c:pt idx="30">
                  <c:v>Республика Дагестан</c:v>
                </c:pt>
                <c:pt idx="31">
                  <c:v>Астраханская область</c:v>
                </c:pt>
                <c:pt idx="32">
                  <c:v>Карачаево-Черкесская Республика</c:v>
                </c:pt>
                <c:pt idx="33">
                  <c:v>Кабардино-Балкарская Республика</c:v>
                </c:pt>
                <c:pt idx="34">
                  <c:v>Самарская область</c:v>
                </c:pt>
                <c:pt idx="35">
                  <c:v>Нижегородская область</c:v>
                </c:pt>
                <c:pt idx="36">
                  <c:v>   Северо-Кавказский федеральный округ</c:v>
                </c:pt>
                <c:pt idx="37">
                  <c:v>г.Санкт-Петербург</c:v>
                </c:pt>
                <c:pt idx="38">
                  <c:v>Мурманская область</c:v>
                </c:pt>
                <c:pt idx="39">
                  <c:v>Республика Мордовия</c:v>
                </c:pt>
                <c:pt idx="40">
                  <c:v>Ульяновская область</c:v>
                </c:pt>
                <c:pt idx="41">
                  <c:v>Ставропольский край</c:v>
                </c:pt>
                <c:pt idx="42">
                  <c:v>Республика Калмыкия</c:v>
                </c:pt>
                <c:pt idx="43">
                  <c:v>Пензенская область</c:v>
                </c:pt>
                <c:pt idx="44">
                  <c:v>Саратовская область</c:v>
                </c:pt>
              </c:strCache>
            </c:strRef>
          </c:cat>
          <c:val>
            <c:numRef>
              <c:f>'Витрина Мониторинга для слайдов'!$H$2:$H$46</c:f>
              <c:numCache>
                <c:formatCode>0.0%</c:formatCode>
                <c:ptCount val="45"/>
                <c:pt idx="0">
                  <c:v>0.37933753943217663</c:v>
                </c:pt>
                <c:pt idx="1">
                  <c:v>0.5293706293706294</c:v>
                </c:pt>
                <c:pt idx="2">
                  <c:v>0.55737704918032782</c:v>
                </c:pt>
                <c:pt idx="3">
                  <c:v>0.60148656375071474</c:v>
                </c:pt>
                <c:pt idx="4">
                  <c:v>0.60574629187843587</c:v>
                </c:pt>
                <c:pt idx="5">
                  <c:v>0.60741138560687435</c:v>
                </c:pt>
                <c:pt idx="6">
                  <c:v>0.62772925764192145</c:v>
                </c:pt>
                <c:pt idx="7">
                  <c:v>0.63057978450487429</c:v>
                </c:pt>
                <c:pt idx="8">
                  <c:v>0.63100436681222705</c:v>
                </c:pt>
                <c:pt idx="9">
                  <c:v>0.63392200147167033</c:v>
                </c:pt>
                <c:pt idx="10">
                  <c:v>0.63809523809523805</c:v>
                </c:pt>
                <c:pt idx="11">
                  <c:v>0.64714285714285713</c:v>
                </c:pt>
                <c:pt idx="12">
                  <c:v>0.65256290773532155</c:v>
                </c:pt>
                <c:pt idx="13">
                  <c:v>0.6583556562950752</c:v>
                </c:pt>
                <c:pt idx="14">
                  <c:v>0.66791044776119401</c:v>
                </c:pt>
                <c:pt idx="15">
                  <c:v>0.67221549636803879</c:v>
                </c:pt>
                <c:pt idx="16">
                  <c:v>0.67869822485207099</c:v>
                </c:pt>
                <c:pt idx="17">
                  <c:v>0.67914641761463901</c:v>
                </c:pt>
                <c:pt idx="18">
                  <c:v>0.70026488219712812</c:v>
                </c:pt>
                <c:pt idx="19">
                  <c:v>0.70596393897364773</c:v>
                </c:pt>
                <c:pt idx="20">
                  <c:v>0.70864176028331738</c:v>
                </c:pt>
                <c:pt idx="21">
                  <c:v>0.71447112264763146</c:v>
                </c:pt>
                <c:pt idx="22">
                  <c:v>0.71667053095293298</c:v>
                </c:pt>
                <c:pt idx="23">
                  <c:v>0.71720930232558144</c:v>
                </c:pt>
                <c:pt idx="24">
                  <c:v>0.7175298949211002</c:v>
                </c:pt>
                <c:pt idx="25">
                  <c:v>0.72447261562840448</c:v>
                </c:pt>
                <c:pt idx="26">
                  <c:v>0.73264401772525845</c:v>
                </c:pt>
                <c:pt idx="27">
                  <c:v>0.73503782437996745</c:v>
                </c:pt>
                <c:pt idx="28">
                  <c:v>0.73718656363349633</c:v>
                </c:pt>
                <c:pt idx="29">
                  <c:v>0.74577315035383529</c:v>
                </c:pt>
                <c:pt idx="30">
                  <c:v>0.74992755722978843</c:v>
                </c:pt>
                <c:pt idx="31">
                  <c:v>0.75707898658718331</c:v>
                </c:pt>
                <c:pt idx="32">
                  <c:v>0.7618257261410788</c:v>
                </c:pt>
                <c:pt idx="33">
                  <c:v>0.76265114196148676</c:v>
                </c:pt>
                <c:pt idx="34">
                  <c:v>0.76374513341563</c:v>
                </c:pt>
                <c:pt idx="35">
                  <c:v>0.7643396611553378</c:v>
                </c:pt>
                <c:pt idx="36">
                  <c:v>0.76890610258702019</c:v>
                </c:pt>
                <c:pt idx="37">
                  <c:v>0.79110205999843342</c:v>
                </c:pt>
                <c:pt idx="38">
                  <c:v>0.79588150289017345</c:v>
                </c:pt>
                <c:pt idx="39">
                  <c:v>0.81005338078291811</c:v>
                </c:pt>
                <c:pt idx="40">
                  <c:v>0.81348708949611437</c:v>
                </c:pt>
                <c:pt idx="41">
                  <c:v>0.82503645073942933</c:v>
                </c:pt>
                <c:pt idx="42">
                  <c:v>0.82762836185819066</c:v>
                </c:pt>
                <c:pt idx="43">
                  <c:v>0.83664969921332721</c:v>
                </c:pt>
                <c:pt idx="44">
                  <c:v>0.85396859309902784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32-4913-B2DB-7BC2DE8890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2094524848"/>
        <c:axId val="469261040"/>
      </c:barChart>
      <c:catAx>
        <c:axId val="209452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261040"/>
        <c:crosses val="autoZero"/>
        <c:auto val="1"/>
        <c:lblAlgn val="ctr"/>
        <c:lblOffset val="100"/>
        <c:noMultiLvlLbl val="0"/>
      </c:catAx>
      <c:valAx>
        <c:axId val="4692610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4524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слайдов'!$B$2:$B$46</c:f>
            </c:numRef>
          </c:val>
          <c:extLst>
            <c:ext xmlns:c16="http://schemas.microsoft.com/office/drawing/2014/chart" uri="{C3380CC4-5D6E-409C-BE32-E72D297353CC}">
              <c16:uniqueId val="{00000000-B35F-4884-938C-52C17925297D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слайдов'!$C$2:$C$46</c:f>
            </c:numRef>
          </c:val>
          <c:extLst>
            <c:ext xmlns:c16="http://schemas.microsoft.com/office/drawing/2014/chart" uri="{C3380CC4-5D6E-409C-BE32-E72D297353CC}">
              <c16:uniqueId val="{00000001-B35F-4884-938C-52C17925297D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слайдов'!$D$2:$D$46</c:f>
            </c:numRef>
          </c:val>
          <c:extLst>
            <c:ext xmlns:c16="http://schemas.microsoft.com/office/drawing/2014/chart" uri="{C3380CC4-5D6E-409C-BE32-E72D297353CC}">
              <c16:uniqueId val="{00000002-B35F-4884-938C-52C17925297D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слайдов'!$E$2:$E$46</c:f>
            </c:numRef>
          </c:val>
          <c:extLst>
            <c:ext xmlns:c16="http://schemas.microsoft.com/office/drawing/2014/chart" uri="{C3380CC4-5D6E-409C-BE32-E72D297353CC}">
              <c16:uniqueId val="{00000003-B35F-4884-938C-52C17925297D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слайдов'!$F$2:$F$46</c:f>
            </c:numRef>
          </c:val>
          <c:extLst>
            <c:ext xmlns:c16="http://schemas.microsoft.com/office/drawing/2014/chart" uri="{C3380CC4-5D6E-409C-BE32-E72D297353CC}">
              <c16:uniqueId val="{00000004-B35F-4884-938C-52C17925297D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слайдов'!$G$2:$G$46</c:f>
            </c:numRef>
          </c:val>
          <c:extLst>
            <c:ext xmlns:c16="http://schemas.microsoft.com/office/drawing/2014/chart" uri="{C3380CC4-5D6E-409C-BE32-E72D297353CC}">
              <c16:uniqueId val="{00000005-B35F-4884-938C-52C17925297D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слайдов'!$H$2:$H$46</c:f>
            </c:numRef>
          </c:val>
          <c:extLst>
            <c:ext xmlns:c16="http://schemas.microsoft.com/office/drawing/2014/chart" uri="{C3380CC4-5D6E-409C-BE32-E72D297353CC}">
              <c16:uniqueId val="{00000006-B35F-4884-938C-52C17925297D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слайдов'!$I$2:$I$46</c:f>
            </c:numRef>
          </c:val>
          <c:extLst>
            <c:ext xmlns:c16="http://schemas.microsoft.com/office/drawing/2014/chart" uri="{C3380CC4-5D6E-409C-BE32-E72D297353CC}">
              <c16:uniqueId val="{00000007-B35F-4884-938C-52C17925297D}"/>
            </c:ext>
          </c:extLst>
        </c:ser>
        <c:ser>
          <c:idx val="8"/>
          <c:order val="8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15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6A-4927-AF32-ECFEA14FAAA8}"/>
              </c:ext>
            </c:extLst>
          </c:dPt>
          <c:dPt>
            <c:idx val="24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6A-4927-AF32-ECFEA14FAAA8}"/>
              </c:ext>
            </c:extLst>
          </c:dPt>
          <c:dPt>
            <c:idx val="27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475-402D-ADDC-7416652D95E2}"/>
              </c:ext>
            </c:extLst>
          </c:dPt>
          <c:dPt>
            <c:idx val="28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6A-4927-AF32-ECFEA14FAAA8}"/>
              </c:ext>
            </c:extLst>
          </c:dPt>
          <c:dPt>
            <c:idx val="29"/>
            <c:invertIfNegative val="0"/>
            <c:bubble3D val="0"/>
            <c:spPr>
              <a:solidFill>
                <a:srgbClr val="1F497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6A-4927-AF32-ECFEA14FAAA8}"/>
              </c:ext>
            </c:extLst>
          </c:dPt>
          <c:cat>
            <c:strRef>
              <c:f>'Витрина Мониторинга для слайдов'!$A$2:$A$46</c:f>
              <c:strCache>
                <c:ptCount val="45"/>
                <c:pt idx="0">
                  <c:v>Ленинградская область</c:v>
                </c:pt>
                <c:pt idx="1">
                  <c:v>Республика Крым</c:v>
                </c:pt>
                <c:pt idx="2">
                  <c:v>Кабардино-Балкарская Республика</c:v>
                </c:pt>
                <c:pt idx="3">
                  <c:v>Республика Мордовия</c:v>
                </c:pt>
                <c:pt idx="4">
                  <c:v>Карачаево-Черкесская Республика</c:v>
                </c:pt>
                <c:pt idx="5">
                  <c:v>г.Санкт-Петербург</c:v>
                </c:pt>
                <c:pt idx="6">
                  <c:v>Самарская область</c:v>
                </c:pt>
                <c:pt idx="7">
                  <c:v>Пензенская область</c:v>
                </c:pt>
                <c:pt idx="8">
                  <c:v>Оренбургская область</c:v>
                </c:pt>
                <c:pt idx="9">
                  <c:v>Новгородская область</c:v>
                </c:pt>
                <c:pt idx="10">
                  <c:v>Республика Ингушетия</c:v>
                </c:pt>
                <c:pt idx="11">
                  <c:v>Ставропольский край</c:v>
                </c:pt>
                <c:pt idx="12">
                  <c:v>Астраханская область</c:v>
                </c:pt>
                <c:pt idx="13">
                  <c:v>Республика Татарстан</c:v>
                </c:pt>
                <c:pt idx="14">
                  <c:v>Вологодская область</c:v>
                </c:pt>
                <c:pt idx="15">
                  <c:v>   Северо-Западный федеральный округ</c:v>
                </c:pt>
                <c:pt idx="16">
                  <c:v>Ульяновская область</c:v>
                </c:pt>
                <c:pt idx="17">
                  <c:v>Кировская область</c:v>
                </c:pt>
                <c:pt idx="18">
                  <c:v>Ненецкий автономный округ</c:v>
                </c:pt>
                <c:pt idx="19">
                  <c:v>Волгоградская область</c:v>
                </c:pt>
                <c:pt idx="20">
                  <c:v>Республика Коми</c:v>
                </c:pt>
                <c:pt idx="21">
                  <c:v>Нижегородская область</c:v>
                </c:pt>
                <c:pt idx="22">
                  <c:v>Краснодарский край</c:v>
                </c:pt>
                <c:pt idx="23">
                  <c:v>г.Севастополь</c:v>
                </c:pt>
                <c:pt idx="24">
                  <c:v>   Северо-Кавказский федеральный округ</c:v>
                </c:pt>
                <c:pt idx="25">
                  <c:v>Республика Дагестан</c:v>
                </c:pt>
                <c:pt idx="26">
                  <c:v>Саратовская область</c:v>
                </c:pt>
                <c:pt idx="27">
                  <c:v>   Российская Федерация</c:v>
                </c:pt>
                <c:pt idx="28">
                  <c:v>   Приволжский федеральный округ</c:v>
                </c:pt>
                <c:pt idx="29">
                  <c:v>   Южный федеральный округ</c:v>
                </c:pt>
                <c:pt idx="30">
                  <c:v>Чувашская Республика</c:v>
                </c:pt>
                <c:pt idx="31">
                  <c:v>Республика Карелия</c:v>
                </c:pt>
                <c:pt idx="32">
                  <c:v>Архангельская область</c:v>
                </c:pt>
                <c:pt idx="33">
                  <c:v>Удмуртская Республика</c:v>
                </c:pt>
                <c:pt idx="34">
                  <c:v>Мурманская область</c:v>
                </c:pt>
                <c:pt idx="35">
                  <c:v>Псковская область</c:v>
                </c:pt>
                <c:pt idx="36">
                  <c:v>Республика Адыгея</c:v>
                </c:pt>
                <c:pt idx="37">
                  <c:v>Пермский край</c:v>
                </c:pt>
                <c:pt idx="38">
                  <c:v>Калининградская область</c:v>
                </c:pt>
                <c:pt idx="39">
                  <c:v>Республика Северная Осетия - Алания</c:v>
                </c:pt>
                <c:pt idx="40">
                  <c:v>Республика Марий Эл</c:v>
                </c:pt>
                <c:pt idx="41">
                  <c:v>Ростовская область</c:v>
                </c:pt>
                <c:pt idx="42">
                  <c:v>Республика Башкортостан</c:v>
                </c:pt>
                <c:pt idx="43">
                  <c:v>Республика Калмыкия</c:v>
                </c:pt>
                <c:pt idx="44">
                  <c:v>Чеченская Республика</c:v>
                </c:pt>
              </c:strCache>
            </c:strRef>
          </c:cat>
          <c:val>
            <c:numRef>
              <c:f>'Витрина Мониторинга для слайдов'!$J$2:$J$46</c:f>
              <c:numCache>
                <c:formatCode>0.0%</c:formatCode>
                <c:ptCount val="45"/>
                <c:pt idx="0">
                  <c:v>0.98854337152209493</c:v>
                </c:pt>
                <c:pt idx="1">
                  <c:v>0.95476477683956573</c:v>
                </c:pt>
                <c:pt idx="2">
                  <c:v>0.95471698113207548</c:v>
                </c:pt>
                <c:pt idx="3">
                  <c:v>0.90632318501170961</c:v>
                </c:pt>
                <c:pt idx="4">
                  <c:v>0.8850174216027874</c:v>
                </c:pt>
                <c:pt idx="5">
                  <c:v>0.82377202849643794</c:v>
                </c:pt>
                <c:pt idx="6">
                  <c:v>0.80787781350482313</c:v>
                </c:pt>
                <c:pt idx="7">
                  <c:v>0.79178470254957511</c:v>
                </c:pt>
                <c:pt idx="8">
                  <c:v>0.78594420600858372</c:v>
                </c:pt>
                <c:pt idx="9">
                  <c:v>0.78271918678526053</c:v>
                </c:pt>
                <c:pt idx="10">
                  <c:v>0.77348066298342544</c:v>
                </c:pt>
                <c:pt idx="11">
                  <c:v>0.77023809523809528</c:v>
                </c:pt>
                <c:pt idx="12">
                  <c:v>0.76482617586912061</c:v>
                </c:pt>
                <c:pt idx="13">
                  <c:v>0.75952552120776418</c:v>
                </c:pt>
                <c:pt idx="14">
                  <c:v>0.75069252077562332</c:v>
                </c:pt>
                <c:pt idx="15">
                  <c:v>0.74763375510610741</c:v>
                </c:pt>
                <c:pt idx="16">
                  <c:v>0.74731182795698925</c:v>
                </c:pt>
                <c:pt idx="17">
                  <c:v>0.74095394736842102</c:v>
                </c:pt>
                <c:pt idx="18">
                  <c:v>0.7407407407407407</c:v>
                </c:pt>
                <c:pt idx="19">
                  <c:v>0.73724340175953074</c:v>
                </c:pt>
                <c:pt idx="20">
                  <c:v>0.73461012311901508</c:v>
                </c:pt>
                <c:pt idx="21">
                  <c:v>0.7306193157210914</c:v>
                </c:pt>
                <c:pt idx="22">
                  <c:v>0.71928439884240991</c:v>
                </c:pt>
                <c:pt idx="23">
                  <c:v>0.7191011235955056</c:v>
                </c:pt>
                <c:pt idx="24">
                  <c:v>0.71336484744305972</c:v>
                </c:pt>
                <c:pt idx="25">
                  <c:v>0.70799536500579374</c:v>
                </c:pt>
                <c:pt idx="26">
                  <c:v>0.70446232626188732</c:v>
                </c:pt>
                <c:pt idx="27">
                  <c:v>0.68769594631758424</c:v>
                </c:pt>
                <c:pt idx="28">
                  <c:v>0.68470609744949262</c:v>
                </c:pt>
                <c:pt idx="29">
                  <c:v>0.68167202572347263</c:v>
                </c:pt>
                <c:pt idx="30">
                  <c:v>0.65789473684210531</c:v>
                </c:pt>
                <c:pt idx="31">
                  <c:v>0.64456721915285453</c:v>
                </c:pt>
                <c:pt idx="32">
                  <c:v>0.64221105527638189</c:v>
                </c:pt>
                <c:pt idx="33">
                  <c:v>0.64142011834319523</c:v>
                </c:pt>
                <c:pt idx="34">
                  <c:v>0.6053097345132743</c:v>
                </c:pt>
                <c:pt idx="35">
                  <c:v>0.58472222222222225</c:v>
                </c:pt>
                <c:pt idx="36">
                  <c:v>0.57075471698113212</c:v>
                </c:pt>
                <c:pt idx="37">
                  <c:v>0.52</c:v>
                </c:pt>
                <c:pt idx="38">
                  <c:v>0.51793400286944047</c:v>
                </c:pt>
                <c:pt idx="39">
                  <c:v>0.50817236255572062</c:v>
                </c:pt>
                <c:pt idx="40">
                  <c:v>0.50526315789473686</c:v>
                </c:pt>
                <c:pt idx="41">
                  <c:v>0.48394839483948393</c:v>
                </c:pt>
                <c:pt idx="42">
                  <c:v>0.46801590169859053</c:v>
                </c:pt>
                <c:pt idx="43">
                  <c:v>0.43262411347517732</c:v>
                </c:pt>
                <c:pt idx="44">
                  <c:v>0.39318181818181819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5F-4884-938C-52C1792529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2104445216"/>
        <c:axId val="2095524144"/>
      </c:barChart>
      <c:catAx>
        <c:axId val="2104445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524144"/>
        <c:crosses val="autoZero"/>
        <c:auto val="1"/>
        <c:lblAlgn val="ctr"/>
        <c:lblOffset val="100"/>
        <c:noMultiLvlLbl val="0"/>
      </c:catAx>
      <c:valAx>
        <c:axId val="20955241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04445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слайдов'!$B$2:$B$46</c:f>
            </c:numRef>
          </c:val>
          <c:extLst>
            <c:ext xmlns:c16="http://schemas.microsoft.com/office/drawing/2014/chart" uri="{C3380CC4-5D6E-409C-BE32-E72D297353CC}">
              <c16:uniqueId val="{00000000-8013-46C1-995D-6793EEC6AEF2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слайдов'!$C$2:$C$46</c:f>
            </c:numRef>
          </c:val>
          <c:extLst>
            <c:ext xmlns:c16="http://schemas.microsoft.com/office/drawing/2014/chart" uri="{C3380CC4-5D6E-409C-BE32-E72D297353CC}">
              <c16:uniqueId val="{00000001-8013-46C1-995D-6793EEC6AEF2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слайдов'!$D$2:$D$46</c:f>
            </c:numRef>
          </c:val>
          <c:extLst>
            <c:ext xmlns:c16="http://schemas.microsoft.com/office/drawing/2014/chart" uri="{C3380CC4-5D6E-409C-BE32-E72D297353CC}">
              <c16:uniqueId val="{00000002-8013-46C1-995D-6793EEC6AEF2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слайдов'!$E$2:$E$46</c:f>
            </c:numRef>
          </c:val>
          <c:extLst>
            <c:ext xmlns:c16="http://schemas.microsoft.com/office/drawing/2014/chart" uri="{C3380CC4-5D6E-409C-BE32-E72D297353CC}">
              <c16:uniqueId val="{00000003-8013-46C1-995D-6793EEC6AEF2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слайдов'!$F$2:$F$46</c:f>
            </c:numRef>
          </c:val>
          <c:extLst>
            <c:ext xmlns:c16="http://schemas.microsoft.com/office/drawing/2014/chart" uri="{C3380CC4-5D6E-409C-BE32-E72D297353CC}">
              <c16:uniqueId val="{00000004-8013-46C1-995D-6793EEC6AEF2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слайдов'!$G$2:$G$46</c:f>
            </c:numRef>
          </c:val>
          <c:extLst>
            <c:ext xmlns:c16="http://schemas.microsoft.com/office/drawing/2014/chart" uri="{C3380CC4-5D6E-409C-BE32-E72D297353CC}">
              <c16:uniqueId val="{00000005-8013-46C1-995D-6793EEC6AEF2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слайдов'!$H$2:$H$46</c:f>
            </c:numRef>
          </c:val>
          <c:extLst>
            <c:ext xmlns:c16="http://schemas.microsoft.com/office/drawing/2014/chart" uri="{C3380CC4-5D6E-409C-BE32-E72D297353CC}">
              <c16:uniqueId val="{00000006-8013-46C1-995D-6793EEC6AEF2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слайдов'!$I$2:$I$46</c:f>
            </c:numRef>
          </c:val>
          <c:extLst>
            <c:ext xmlns:c16="http://schemas.microsoft.com/office/drawing/2014/chart" uri="{C3380CC4-5D6E-409C-BE32-E72D297353CC}">
              <c16:uniqueId val="{00000007-8013-46C1-995D-6793EEC6AEF2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слайдов'!$J$2:$J$46</c:f>
            </c:numRef>
          </c:val>
          <c:extLst>
            <c:ext xmlns:c16="http://schemas.microsoft.com/office/drawing/2014/chart" uri="{C3380CC4-5D6E-409C-BE32-E72D297353CC}">
              <c16:uniqueId val="{00000008-8013-46C1-995D-6793EEC6AEF2}"/>
            </c:ext>
          </c:extLst>
        </c:ser>
        <c:ser>
          <c:idx val="9"/>
          <c:order val="9"/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Pt>
            <c:idx val="2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9EE-4964-BE45-605B5D589009}"/>
              </c:ext>
            </c:extLst>
          </c:dPt>
          <c:dPt>
            <c:idx val="2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5250-4A92-93C8-3A2743239920}"/>
              </c:ext>
            </c:extLst>
          </c:dPt>
          <c:dPt>
            <c:idx val="2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9EE-4964-BE45-605B5D589009}"/>
              </c:ext>
            </c:extLst>
          </c:dPt>
          <c:dPt>
            <c:idx val="3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9EE-4964-BE45-605B5D589009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9EE-4964-BE45-605B5D589009}"/>
              </c:ext>
            </c:extLst>
          </c:dPt>
          <c:cat>
            <c:strRef>
              <c:f>'Витрина Мониторинга для слайдов'!$A$2:$A$46</c:f>
              <c:strCache>
                <c:ptCount val="45"/>
                <c:pt idx="0">
                  <c:v>Республика Ингушетия</c:v>
                </c:pt>
                <c:pt idx="1">
                  <c:v>Республика Мордовия</c:v>
                </c:pt>
                <c:pt idx="2">
                  <c:v>Пензенская область</c:v>
                </c:pt>
                <c:pt idx="3">
                  <c:v>Калининградская область</c:v>
                </c:pt>
                <c:pt idx="4">
                  <c:v>Пермский край</c:v>
                </c:pt>
                <c:pt idx="5">
                  <c:v>Самарская область</c:v>
                </c:pt>
                <c:pt idx="6">
                  <c:v>г.Севастополь</c:v>
                </c:pt>
                <c:pt idx="7">
                  <c:v>Псковская область</c:v>
                </c:pt>
                <c:pt idx="8">
                  <c:v>Оренбургская область</c:v>
                </c:pt>
                <c:pt idx="9">
                  <c:v>Республика Северная Осетия - Алания</c:v>
                </c:pt>
                <c:pt idx="10">
                  <c:v>Нижегородская область</c:v>
                </c:pt>
                <c:pt idx="11">
                  <c:v>Кабардино-Балкарская Республика</c:v>
                </c:pt>
                <c:pt idx="12">
                  <c:v>Удмуртская Республика</c:v>
                </c:pt>
                <c:pt idx="13">
                  <c:v>Республика Калмыкия</c:v>
                </c:pt>
                <c:pt idx="14">
                  <c:v>Краснодарский край</c:v>
                </c:pt>
                <c:pt idx="15">
                  <c:v>Чувашская Республика</c:v>
                </c:pt>
                <c:pt idx="16">
                  <c:v>Республика Марий Эл</c:v>
                </c:pt>
                <c:pt idx="17">
                  <c:v>Астраханская область</c:v>
                </c:pt>
                <c:pt idx="18">
                  <c:v>Саратовская область</c:v>
                </c:pt>
                <c:pt idx="19">
                  <c:v>Новгородская область</c:v>
                </c:pt>
                <c:pt idx="20">
                  <c:v>   Приволжский федеральный округ</c:v>
                </c:pt>
                <c:pt idx="21">
                  <c:v>Республика Башкортостан</c:v>
                </c:pt>
                <c:pt idx="22">
                  <c:v>Кировская область</c:v>
                </c:pt>
                <c:pt idx="23">
                  <c:v>Республика Адыгея</c:v>
                </c:pt>
                <c:pt idx="24">
                  <c:v>Волгоградская область</c:v>
                </c:pt>
                <c:pt idx="25">
                  <c:v>г.Санкт-Петербург</c:v>
                </c:pt>
                <c:pt idx="26">
                  <c:v>Ленинградская область</c:v>
                </c:pt>
                <c:pt idx="27">
                  <c:v>Мурманская область</c:v>
                </c:pt>
                <c:pt idx="28">
                  <c:v>   Российская Федерация</c:v>
                </c:pt>
                <c:pt idx="29">
                  <c:v>   Южный федеральный округ</c:v>
                </c:pt>
                <c:pt idx="30">
                  <c:v>   Северо-Западный федеральный округ</c:v>
                </c:pt>
                <c:pt idx="31">
                  <c:v>Республика Коми</c:v>
                </c:pt>
                <c:pt idx="32">
                  <c:v>Республика Татарстан</c:v>
                </c:pt>
                <c:pt idx="33">
                  <c:v>Ставропольский край</c:v>
                </c:pt>
                <c:pt idx="34">
                  <c:v>   Северо-Кавказский федеральный округ</c:v>
                </c:pt>
                <c:pt idx="35">
                  <c:v>Республика Крым</c:v>
                </c:pt>
                <c:pt idx="36">
                  <c:v>Карачаево-Черкесская Республика</c:v>
                </c:pt>
                <c:pt idx="37">
                  <c:v>Республика Карелия</c:v>
                </c:pt>
                <c:pt idx="38">
                  <c:v>Ростовская область</c:v>
                </c:pt>
                <c:pt idx="39">
                  <c:v>Чеченская Республика</c:v>
                </c:pt>
                <c:pt idx="40">
                  <c:v>Ульяновская область</c:v>
                </c:pt>
                <c:pt idx="41">
                  <c:v>Республика Дагестан</c:v>
                </c:pt>
                <c:pt idx="42">
                  <c:v>Архангельская область</c:v>
                </c:pt>
                <c:pt idx="43">
                  <c:v>Вологодская область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слайдов'!$K$2:$K$46</c:f>
              <c:numCache>
                <c:formatCode>0.0%</c:formatCode>
                <c:ptCount val="45"/>
                <c:pt idx="0">
                  <c:v>1</c:v>
                </c:pt>
                <c:pt idx="1">
                  <c:v>0.99911032028469748</c:v>
                </c:pt>
                <c:pt idx="2">
                  <c:v>0.99884312818139753</c:v>
                </c:pt>
                <c:pt idx="3">
                  <c:v>0.99714122355631785</c:v>
                </c:pt>
                <c:pt idx="4">
                  <c:v>0.99316882754774849</c:v>
                </c:pt>
                <c:pt idx="5">
                  <c:v>0.99297312695850348</c:v>
                </c:pt>
                <c:pt idx="6">
                  <c:v>0.99004975124378114</c:v>
                </c:pt>
                <c:pt idx="7">
                  <c:v>0.98204207285787581</c:v>
                </c:pt>
                <c:pt idx="8">
                  <c:v>0.98154706430568495</c:v>
                </c:pt>
                <c:pt idx="9">
                  <c:v>0.97832167832167827</c:v>
                </c:pt>
                <c:pt idx="10">
                  <c:v>0.97642375995101038</c:v>
                </c:pt>
                <c:pt idx="11">
                  <c:v>0.9762651141961487</c:v>
                </c:pt>
                <c:pt idx="12">
                  <c:v>0.97358078602620091</c:v>
                </c:pt>
                <c:pt idx="13">
                  <c:v>0.97188264058679708</c:v>
                </c:pt>
                <c:pt idx="14">
                  <c:v>0.97157971164816925</c:v>
                </c:pt>
                <c:pt idx="15">
                  <c:v>0.96607142857142858</c:v>
                </c:pt>
                <c:pt idx="16">
                  <c:v>0.95428571428571429</c:v>
                </c:pt>
                <c:pt idx="17">
                  <c:v>0.94585196224540491</c:v>
                </c:pt>
                <c:pt idx="18">
                  <c:v>0.94402307445785705</c:v>
                </c:pt>
                <c:pt idx="19">
                  <c:v>0.93927444794952686</c:v>
                </c:pt>
                <c:pt idx="20">
                  <c:v>0.93443880218924669</c:v>
                </c:pt>
                <c:pt idx="21">
                  <c:v>0.93162884228669918</c:v>
                </c:pt>
                <c:pt idx="22">
                  <c:v>0.93162790697674414</c:v>
                </c:pt>
                <c:pt idx="23">
                  <c:v>0.92926490984743415</c:v>
                </c:pt>
                <c:pt idx="24">
                  <c:v>0.91048034934497812</c:v>
                </c:pt>
                <c:pt idx="25">
                  <c:v>0.90874911882196285</c:v>
                </c:pt>
                <c:pt idx="26">
                  <c:v>0.85879897982842568</c:v>
                </c:pt>
                <c:pt idx="27">
                  <c:v>0.85260115606936415</c:v>
                </c:pt>
                <c:pt idx="28">
                  <c:v>0.84119051441533355</c:v>
                </c:pt>
                <c:pt idx="29">
                  <c:v>0.83932886270463991</c:v>
                </c:pt>
                <c:pt idx="30">
                  <c:v>0.83671514412609949</c:v>
                </c:pt>
                <c:pt idx="31">
                  <c:v>0.81793770139634803</c:v>
                </c:pt>
                <c:pt idx="32">
                  <c:v>0.81033970486283058</c:v>
                </c:pt>
                <c:pt idx="33">
                  <c:v>0.78848156634034572</c:v>
                </c:pt>
                <c:pt idx="34">
                  <c:v>0.78812254828938877</c:v>
                </c:pt>
                <c:pt idx="35">
                  <c:v>0.78240263754378736</c:v>
                </c:pt>
                <c:pt idx="36">
                  <c:v>0.73775933609958511</c:v>
                </c:pt>
                <c:pt idx="37">
                  <c:v>0.69408284023668643</c:v>
                </c:pt>
                <c:pt idx="38">
                  <c:v>0.68963885822425486</c:v>
                </c:pt>
                <c:pt idx="39">
                  <c:v>0.63530175210902007</c:v>
                </c:pt>
                <c:pt idx="40">
                  <c:v>0.63123589872148411</c:v>
                </c:pt>
                <c:pt idx="41">
                  <c:v>0.63083164300202843</c:v>
                </c:pt>
                <c:pt idx="42">
                  <c:v>0.61589403973509937</c:v>
                </c:pt>
                <c:pt idx="43">
                  <c:v>0.58686440677966101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013-46C1-995D-6793EEC6A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471845472"/>
        <c:axId val="1941156880"/>
      </c:barChart>
      <c:catAx>
        <c:axId val="4718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1156880"/>
        <c:crosses val="autoZero"/>
        <c:auto val="1"/>
        <c:lblAlgn val="ctr"/>
        <c:lblOffset val="100"/>
        <c:noMultiLvlLbl val="0"/>
      </c:catAx>
      <c:valAx>
        <c:axId val="194115688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1845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слайдов'!$B$2:$B$46</c:f>
            </c:numRef>
          </c:val>
          <c:extLst>
            <c:ext xmlns:c16="http://schemas.microsoft.com/office/drawing/2014/chart" uri="{C3380CC4-5D6E-409C-BE32-E72D297353CC}">
              <c16:uniqueId val="{00000000-26E7-4AC4-BD95-E58E668563C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слайдов'!$C$2:$C$46</c:f>
            </c:numRef>
          </c:val>
          <c:extLst>
            <c:ext xmlns:c16="http://schemas.microsoft.com/office/drawing/2014/chart" uri="{C3380CC4-5D6E-409C-BE32-E72D297353CC}">
              <c16:uniqueId val="{00000001-26E7-4AC4-BD95-E58E668563C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слайдов'!$D$2:$D$46</c:f>
            </c:numRef>
          </c:val>
          <c:extLst>
            <c:ext xmlns:c16="http://schemas.microsoft.com/office/drawing/2014/chart" uri="{C3380CC4-5D6E-409C-BE32-E72D297353CC}">
              <c16:uniqueId val="{00000002-26E7-4AC4-BD95-E58E668563C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слайдов'!$E$2:$E$46</c:f>
            </c:numRef>
          </c:val>
          <c:extLst>
            <c:ext xmlns:c16="http://schemas.microsoft.com/office/drawing/2014/chart" uri="{C3380CC4-5D6E-409C-BE32-E72D297353CC}">
              <c16:uniqueId val="{00000003-26E7-4AC4-BD95-E58E668563C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слайдов'!$F$2:$F$46</c:f>
            </c:numRef>
          </c:val>
          <c:extLst>
            <c:ext xmlns:c16="http://schemas.microsoft.com/office/drawing/2014/chart" uri="{C3380CC4-5D6E-409C-BE32-E72D297353CC}">
              <c16:uniqueId val="{00000004-26E7-4AC4-BD95-E58E668563C5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слайдов'!$G$2:$G$46</c:f>
            </c:numRef>
          </c:val>
          <c:extLst>
            <c:ext xmlns:c16="http://schemas.microsoft.com/office/drawing/2014/chart" uri="{C3380CC4-5D6E-409C-BE32-E72D297353CC}">
              <c16:uniqueId val="{00000005-26E7-4AC4-BD95-E58E668563C5}"/>
            </c:ext>
          </c:extLst>
        </c:ser>
        <c:ser>
          <c:idx val="6"/>
          <c:order val="6"/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слайдов'!$H$2:$H$46</c:f>
            </c:numRef>
          </c:val>
          <c:extLst>
            <c:ext xmlns:c16="http://schemas.microsoft.com/office/drawing/2014/chart" uri="{C3380CC4-5D6E-409C-BE32-E72D297353CC}">
              <c16:uniqueId val="{00000006-26E7-4AC4-BD95-E58E668563C5}"/>
            </c:ext>
          </c:extLst>
        </c:ser>
        <c:ser>
          <c:idx val="7"/>
          <c:order val="7"/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слайдов'!$I$2:$I$46</c:f>
            </c:numRef>
          </c:val>
          <c:extLst>
            <c:ext xmlns:c16="http://schemas.microsoft.com/office/drawing/2014/chart" uri="{C3380CC4-5D6E-409C-BE32-E72D297353CC}">
              <c16:uniqueId val="{00000007-26E7-4AC4-BD95-E58E668563C5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слайдов'!$J$2:$J$46</c:f>
            </c:numRef>
          </c:val>
          <c:extLst>
            <c:ext xmlns:c16="http://schemas.microsoft.com/office/drawing/2014/chart" uri="{C3380CC4-5D6E-409C-BE32-E72D297353CC}">
              <c16:uniqueId val="{00000008-26E7-4AC4-BD95-E58E668563C5}"/>
            </c:ext>
          </c:extLst>
        </c:ser>
        <c:ser>
          <c:idx val="9"/>
          <c:order val="9"/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слайдов'!$K$2:$K$46</c:f>
            </c:numRef>
          </c:val>
          <c:extLst>
            <c:ext xmlns:c16="http://schemas.microsoft.com/office/drawing/2014/chart" uri="{C3380CC4-5D6E-409C-BE32-E72D297353CC}">
              <c16:uniqueId val="{00000009-26E7-4AC4-BD95-E58E668563C5}"/>
            </c:ext>
          </c:extLst>
        </c:ser>
        <c:ser>
          <c:idx val="10"/>
          <c:order val="10"/>
          <c:spPr>
            <a:solidFill>
              <a:srgbClr val="1F497D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8F8-426F-AB03-D94BA00B491A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26E7-4AC4-BD95-E58E668563C5}"/>
              </c:ext>
            </c:extLst>
          </c:dPt>
          <c:dPt>
            <c:idx val="2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F8-426F-AB03-D94BA00B491A}"/>
              </c:ext>
            </c:extLst>
          </c:dPt>
          <c:dPt>
            <c:idx val="3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18F8-426F-AB03-D94BA00B491A}"/>
              </c:ext>
            </c:extLst>
          </c:dPt>
          <c:dPt>
            <c:idx val="3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8F8-426F-AB03-D94BA00B491A}"/>
              </c:ext>
            </c:extLst>
          </c:dPt>
          <c:cat>
            <c:strRef>
              <c:f>'Витрина Мониторинга для слайдов'!$A$2:$A$46</c:f>
              <c:strCache>
                <c:ptCount val="45"/>
                <c:pt idx="0">
                  <c:v>г.Санкт-Петербург</c:v>
                </c:pt>
                <c:pt idx="1">
                  <c:v>Калининградская область</c:v>
                </c:pt>
                <c:pt idx="2">
                  <c:v>г.Севастополь</c:v>
                </c:pt>
                <c:pt idx="3">
                  <c:v>Новгородская область</c:v>
                </c:pt>
                <c:pt idx="4">
                  <c:v>   Северо-Западный федеральный округ</c:v>
                </c:pt>
                <c:pt idx="5">
                  <c:v>Пензенская область</c:v>
                </c:pt>
                <c:pt idx="6">
                  <c:v>Республика Марий Эл</c:v>
                </c:pt>
                <c:pt idx="7">
                  <c:v>Ленинградская область</c:v>
                </c:pt>
                <c:pt idx="8">
                  <c:v>Ульяновская область</c:v>
                </c:pt>
                <c:pt idx="9">
                  <c:v>Астраханская область</c:v>
                </c:pt>
                <c:pt idx="10">
                  <c:v>Республика Башкортостан</c:v>
                </c:pt>
                <c:pt idx="11">
                  <c:v>Краснодарский край</c:v>
                </c:pt>
                <c:pt idx="12">
                  <c:v>Архангельская область</c:v>
                </c:pt>
                <c:pt idx="13">
                  <c:v>Оренбургская область</c:v>
                </c:pt>
                <c:pt idx="14">
                  <c:v>Пермский край</c:v>
                </c:pt>
                <c:pt idx="15">
                  <c:v>Нижегородская область</c:v>
                </c:pt>
                <c:pt idx="16">
                  <c:v>Республика Татарстан</c:v>
                </c:pt>
                <c:pt idx="17">
                  <c:v>Волгоградская область</c:v>
                </c:pt>
                <c:pt idx="18">
                  <c:v>   Российская Федерация</c:v>
                </c:pt>
                <c:pt idx="19">
                  <c:v>Республика Мордовия</c:v>
                </c:pt>
                <c:pt idx="20">
                  <c:v>Республика Ингушетия</c:v>
                </c:pt>
                <c:pt idx="21">
                  <c:v>Удмуртская Республика</c:v>
                </c:pt>
                <c:pt idx="22">
                  <c:v>   Приволжский федеральный округ</c:v>
                </c:pt>
                <c:pt idx="23">
                  <c:v>Республика Карелия</c:v>
                </c:pt>
                <c:pt idx="24">
                  <c:v>Псковская область</c:v>
                </c:pt>
                <c:pt idx="25">
                  <c:v>Чувашская Республика</c:v>
                </c:pt>
                <c:pt idx="26">
                  <c:v>Республика Калмыкия</c:v>
                </c:pt>
                <c:pt idx="27">
                  <c:v>Республика Северная Осетия - Алания</c:v>
                </c:pt>
                <c:pt idx="28">
                  <c:v>Республика Коми</c:v>
                </c:pt>
                <c:pt idx="29">
                  <c:v>Кировская область</c:v>
                </c:pt>
                <c:pt idx="30">
                  <c:v>Кабардино-Балкарская Республика</c:v>
                </c:pt>
                <c:pt idx="31">
                  <c:v>Карачаево-Черкесская Республика</c:v>
                </c:pt>
                <c:pt idx="32">
                  <c:v>Самарская область</c:v>
                </c:pt>
                <c:pt idx="33">
                  <c:v>Республика Дагестан</c:v>
                </c:pt>
                <c:pt idx="34">
                  <c:v>   Южный федеральный округ</c:v>
                </c:pt>
                <c:pt idx="35">
                  <c:v>Чеченская Республика</c:v>
                </c:pt>
                <c:pt idx="36">
                  <c:v>   Северо-Кавказский федеральный округ</c:v>
                </c:pt>
                <c:pt idx="37">
                  <c:v>Вологодская область</c:v>
                </c:pt>
                <c:pt idx="38">
                  <c:v>Саратовская область</c:v>
                </c:pt>
                <c:pt idx="39">
                  <c:v>Ставропольский край</c:v>
                </c:pt>
                <c:pt idx="40">
                  <c:v>Ростовская область</c:v>
                </c:pt>
                <c:pt idx="41">
                  <c:v>Республика Адыгея</c:v>
                </c:pt>
                <c:pt idx="42">
                  <c:v>Мурманская область</c:v>
                </c:pt>
                <c:pt idx="43">
                  <c:v>Республика Крым</c:v>
                </c:pt>
                <c:pt idx="44">
                  <c:v>Ненецкий автономный округ</c:v>
                </c:pt>
              </c:strCache>
            </c:strRef>
          </c:cat>
          <c:val>
            <c:numRef>
              <c:f>'Витрина Мониторинга для слайдов'!$L$2:$L$46</c:f>
              <c:numCache>
                <c:formatCode>0.0%</c:formatCode>
                <c:ptCount val="45"/>
                <c:pt idx="0">
                  <c:v>0.57468473408005016</c:v>
                </c:pt>
                <c:pt idx="1">
                  <c:v>0.5586049170954831</c:v>
                </c:pt>
                <c:pt idx="2">
                  <c:v>0.42910447761194032</c:v>
                </c:pt>
                <c:pt idx="3">
                  <c:v>0.41167192429022081</c:v>
                </c:pt>
                <c:pt idx="4">
                  <c:v>0.40038898081221513</c:v>
                </c:pt>
                <c:pt idx="5">
                  <c:v>0.3785284590467376</c:v>
                </c:pt>
                <c:pt idx="6">
                  <c:v>0.37238095238095237</c:v>
                </c:pt>
                <c:pt idx="7">
                  <c:v>0.35984233712033387</c:v>
                </c:pt>
                <c:pt idx="8">
                  <c:v>0.35723238906994237</c:v>
                </c:pt>
                <c:pt idx="9">
                  <c:v>0.3353204172876304</c:v>
                </c:pt>
                <c:pt idx="10">
                  <c:v>0.33400363880111078</c:v>
                </c:pt>
                <c:pt idx="11">
                  <c:v>0.32953013172907375</c:v>
                </c:pt>
                <c:pt idx="12">
                  <c:v>0.3274466519499632</c:v>
                </c:pt>
                <c:pt idx="13">
                  <c:v>0.32693383038210627</c:v>
                </c:pt>
                <c:pt idx="14">
                  <c:v>0.32120451693851942</c:v>
                </c:pt>
                <c:pt idx="15">
                  <c:v>0.31577873035313331</c:v>
                </c:pt>
                <c:pt idx="16">
                  <c:v>0.31345944339902942</c:v>
                </c:pt>
                <c:pt idx="17">
                  <c:v>0.30960698689956334</c:v>
                </c:pt>
                <c:pt idx="18">
                  <c:v>0.30915413816140408</c:v>
                </c:pt>
                <c:pt idx="19">
                  <c:v>0.30471530249110318</c:v>
                </c:pt>
                <c:pt idx="20">
                  <c:v>0.29985228951255538</c:v>
                </c:pt>
                <c:pt idx="21">
                  <c:v>0.29912663755458513</c:v>
                </c:pt>
                <c:pt idx="22">
                  <c:v>0.29844173048096029</c:v>
                </c:pt>
                <c:pt idx="23">
                  <c:v>0.29763313609467457</c:v>
                </c:pt>
                <c:pt idx="24">
                  <c:v>0.29502308876346844</c:v>
                </c:pt>
                <c:pt idx="25">
                  <c:v>0.2882142857142857</c:v>
                </c:pt>
                <c:pt idx="26">
                  <c:v>0.2823960880195599</c:v>
                </c:pt>
                <c:pt idx="27">
                  <c:v>0.279020979020979</c:v>
                </c:pt>
                <c:pt idx="28">
                  <c:v>0.27443609022556392</c:v>
                </c:pt>
                <c:pt idx="29">
                  <c:v>0.26953488372093021</c:v>
                </c:pt>
                <c:pt idx="30">
                  <c:v>0.2682489923869234</c:v>
                </c:pt>
                <c:pt idx="31">
                  <c:v>0.26058091286307056</c:v>
                </c:pt>
                <c:pt idx="32">
                  <c:v>0.25230272528724718</c:v>
                </c:pt>
                <c:pt idx="33">
                  <c:v>0.23761228629382788</c:v>
                </c:pt>
                <c:pt idx="34">
                  <c:v>0.23416501506800966</c:v>
                </c:pt>
                <c:pt idx="35">
                  <c:v>0.227125243348475</c:v>
                </c:pt>
                <c:pt idx="36">
                  <c:v>0.21872982769750235</c:v>
                </c:pt>
                <c:pt idx="37">
                  <c:v>0.18825665859564164</c:v>
                </c:pt>
                <c:pt idx="38">
                  <c:v>0.18673218673218672</c:v>
                </c:pt>
                <c:pt idx="39">
                  <c:v>0.17912934805248906</c:v>
                </c:pt>
                <c:pt idx="40">
                  <c:v>0.16748146979971612</c:v>
                </c:pt>
                <c:pt idx="41">
                  <c:v>0.14979195561719832</c:v>
                </c:pt>
                <c:pt idx="42">
                  <c:v>0.10982658959537572</c:v>
                </c:pt>
                <c:pt idx="43">
                  <c:v>9.0459509581702041E-2</c:v>
                </c:pt>
                <c:pt idx="4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6E7-4AC4-BD95-E58E668563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0"/>
        <c:axId val="1990925792"/>
        <c:axId val="2095527056"/>
      </c:barChart>
      <c:catAx>
        <c:axId val="1990925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5527056"/>
        <c:crosses val="autoZero"/>
        <c:auto val="1"/>
        <c:lblAlgn val="ctr"/>
        <c:lblOffset val="100"/>
        <c:noMultiLvlLbl val="0"/>
      </c:catAx>
      <c:valAx>
        <c:axId val="2095527056"/>
        <c:scaling>
          <c:orientation val="minMax"/>
          <c:max val="0.60000000000000009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909257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Лист3!$C$1</c:f>
              <c:strCache>
                <c:ptCount val="1"/>
                <c:pt idx="0">
                  <c:v>Летальность при ОКС (2018)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C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Лист3!$B$2:$B$46</c:f>
              <c:numCache>
                <c:formatCode>General</c:formatCode>
                <c:ptCount val="45"/>
                <c:pt idx="0">
                  <c:v>0.57468473408005016</c:v>
                </c:pt>
                <c:pt idx="1">
                  <c:v>0.5586049170954831</c:v>
                </c:pt>
                <c:pt idx="2">
                  <c:v>0.42910447761194032</c:v>
                </c:pt>
                <c:pt idx="3">
                  <c:v>0.41167192429022081</c:v>
                </c:pt>
                <c:pt idx="4">
                  <c:v>0.40038898081221513</c:v>
                </c:pt>
                <c:pt idx="5">
                  <c:v>0.3785284590467376</c:v>
                </c:pt>
                <c:pt idx="6">
                  <c:v>0.37238095238095237</c:v>
                </c:pt>
                <c:pt idx="7">
                  <c:v>0.35984233712033387</c:v>
                </c:pt>
                <c:pt idx="8">
                  <c:v>0.35723238906994237</c:v>
                </c:pt>
                <c:pt idx="9">
                  <c:v>0.3353204172876304</c:v>
                </c:pt>
                <c:pt idx="10">
                  <c:v>0.33400363880111078</c:v>
                </c:pt>
                <c:pt idx="11">
                  <c:v>0.32953013172907375</c:v>
                </c:pt>
                <c:pt idx="12">
                  <c:v>0.3274466519499632</c:v>
                </c:pt>
                <c:pt idx="13">
                  <c:v>0.32693383038210627</c:v>
                </c:pt>
                <c:pt idx="14">
                  <c:v>0.32120451693851942</c:v>
                </c:pt>
                <c:pt idx="15">
                  <c:v>0.31577873035313331</c:v>
                </c:pt>
                <c:pt idx="16">
                  <c:v>0.31345944339902942</c:v>
                </c:pt>
                <c:pt idx="17">
                  <c:v>0.30960698689956334</c:v>
                </c:pt>
                <c:pt idx="18">
                  <c:v>0.30915413816140408</c:v>
                </c:pt>
                <c:pt idx="19">
                  <c:v>0.30471530249110318</c:v>
                </c:pt>
                <c:pt idx="20">
                  <c:v>0.29985228951255538</c:v>
                </c:pt>
                <c:pt idx="21">
                  <c:v>0.29912663755458513</c:v>
                </c:pt>
                <c:pt idx="22">
                  <c:v>0.29844173048096029</c:v>
                </c:pt>
                <c:pt idx="23">
                  <c:v>0.29763313609467457</c:v>
                </c:pt>
                <c:pt idx="24">
                  <c:v>0.29502308876346844</c:v>
                </c:pt>
                <c:pt idx="25">
                  <c:v>0.2882142857142857</c:v>
                </c:pt>
                <c:pt idx="26">
                  <c:v>0.2823960880195599</c:v>
                </c:pt>
                <c:pt idx="27">
                  <c:v>0.279020979020979</c:v>
                </c:pt>
                <c:pt idx="28">
                  <c:v>0.27443609022556392</c:v>
                </c:pt>
                <c:pt idx="29">
                  <c:v>0.26953488372093021</c:v>
                </c:pt>
                <c:pt idx="30">
                  <c:v>0.2682489923869234</c:v>
                </c:pt>
                <c:pt idx="31">
                  <c:v>0.26058091286307056</c:v>
                </c:pt>
                <c:pt idx="32">
                  <c:v>0.25230272528724718</c:v>
                </c:pt>
                <c:pt idx="33">
                  <c:v>0.23761228629382788</c:v>
                </c:pt>
                <c:pt idx="34">
                  <c:v>0.23416501506800966</c:v>
                </c:pt>
                <c:pt idx="35">
                  <c:v>0.227125243348475</c:v>
                </c:pt>
                <c:pt idx="36">
                  <c:v>0.21872982769750235</c:v>
                </c:pt>
                <c:pt idx="37">
                  <c:v>0.18825665859564164</c:v>
                </c:pt>
                <c:pt idx="38">
                  <c:v>0.18673218673218672</c:v>
                </c:pt>
                <c:pt idx="39">
                  <c:v>0.17912934805248906</c:v>
                </c:pt>
                <c:pt idx="40">
                  <c:v>0.16748146979971612</c:v>
                </c:pt>
                <c:pt idx="41">
                  <c:v>0.14979195561719832</c:v>
                </c:pt>
                <c:pt idx="42">
                  <c:v>0.10982658959537572</c:v>
                </c:pt>
                <c:pt idx="43">
                  <c:v>9.0459509581702041E-2</c:v>
                </c:pt>
                <c:pt idx="44">
                  <c:v>0</c:v>
                </c:pt>
              </c:numCache>
            </c:numRef>
          </c:xVal>
          <c:yVal>
            <c:numRef>
              <c:f>Лист3!$C$2:$C$46</c:f>
              <c:numCache>
                <c:formatCode>General</c:formatCode>
                <c:ptCount val="45"/>
                <c:pt idx="0">
                  <c:v>7.5820474661235995E-2</c:v>
                </c:pt>
                <c:pt idx="1">
                  <c:v>8.1761006289308172E-2</c:v>
                </c:pt>
                <c:pt idx="2">
                  <c:v>9.7014925373134331E-2</c:v>
                </c:pt>
                <c:pt idx="3">
                  <c:v>8.0441640378548895E-2</c:v>
                </c:pt>
                <c:pt idx="4">
                  <c:v>7.5502917356091617E-2</c:v>
                </c:pt>
                <c:pt idx="5">
                  <c:v>5.7843590930124943E-2</c:v>
                </c:pt>
                <c:pt idx="6">
                  <c:v>7.7142857142857138E-2</c:v>
                </c:pt>
                <c:pt idx="7">
                  <c:v>6.3992580570368648E-2</c:v>
                </c:pt>
                <c:pt idx="8">
                  <c:v>5.5653045876159442E-2</c:v>
                </c:pt>
                <c:pt idx="9">
                  <c:v>0.11972180824639841</c:v>
                </c:pt>
                <c:pt idx="10">
                  <c:v>4.7687446136167766E-2</c:v>
                </c:pt>
                <c:pt idx="11">
                  <c:v>8.1111917850845344E-2</c:v>
                </c:pt>
                <c:pt idx="12">
                  <c:v>9.2347314201618833E-2</c:v>
                </c:pt>
                <c:pt idx="13">
                  <c:v>6.9524697110904005E-2</c:v>
                </c:pt>
                <c:pt idx="14">
                  <c:v>6.6220549282029834E-2</c:v>
                </c:pt>
                <c:pt idx="15">
                  <c:v>5.8583384364155951E-2</c:v>
                </c:pt>
                <c:pt idx="16">
                  <c:v>2.8820441715360998E-2</c:v>
                </c:pt>
                <c:pt idx="17">
                  <c:v>0.10109170305676855</c:v>
                </c:pt>
                <c:pt idx="18">
                  <c:v>6.0413893823183649E-2</c:v>
                </c:pt>
                <c:pt idx="19">
                  <c:v>5.0266903914590745E-2</c:v>
                </c:pt>
                <c:pt idx="20">
                  <c:v>6.4992614475627764E-2</c:v>
                </c:pt>
                <c:pt idx="21">
                  <c:v>5.5458515283842796E-2</c:v>
                </c:pt>
                <c:pt idx="22">
                  <c:v>5.334836213207525E-2</c:v>
                </c:pt>
                <c:pt idx="23">
                  <c:v>7.0414201183431946E-2</c:v>
                </c:pt>
                <c:pt idx="24">
                  <c:v>0.10312981015905592</c:v>
                </c:pt>
                <c:pt idx="25">
                  <c:v>7.9285714285714279E-2</c:v>
                </c:pt>
                <c:pt idx="26">
                  <c:v>3.0562347188264057E-2</c:v>
                </c:pt>
                <c:pt idx="27">
                  <c:v>5.5244755244755243E-2</c:v>
                </c:pt>
                <c:pt idx="28">
                  <c:v>6.8206229860365203E-2</c:v>
                </c:pt>
                <c:pt idx="29">
                  <c:v>4.7674418604651166E-2</c:v>
                </c:pt>
                <c:pt idx="30">
                  <c:v>2.373488580385132E-2</c:v>
                </c:pt>
                <c:pt idx="31">
                  <c:v>3.7344398340248962E-2</c:v>
                </c:pt>
                <c:pt idx="32">
                  <c:v>5.6974646282404333E-2</c:v>
                </c:pt>
                <c:pt idx="33">
                  <c:v>2.4630541871921183E-2</c:v>
                </c:pt>
                <c:pt idx="34">
                  <c:v>7.2326446393180033E-2</c:v>
                </c:pt>
                <c:pt idx="35">
                  <c:v>3.4393251135626218E-2</c:v>
                </c:pt>
                <c:pt idx="36">
                  <c:v>4.6675604548388698E-2</c:v>
                </c:pt>
                <c:pt idx="37">
                  <c:v>8.2627118644067798E-2</c:v>
                </c:pt>
                <c:pt idx="38">
                  <c:v>4.6255741907915822E-2</c:v>
                </c:pt>
                <c:pt idx="39">
                  <c:v>6.0508227452614041E-2</c:v>
                </c:pt>
                <c:pt idx="40">
                  <c:v>4.5103296010093046E-2</c:v>
                </c:pt>
                <c:pt idx="41">
                  <c:v>5.0624133148404991E-2</c:v>
                </c:pt>
                <c:pt idx="42">
                  <c:v>4.7687861271676298E-2</c:v>
                </c:pt>
                <c:pt idx="43">
                  <c:v>8.8604986606222957E-2</c:v>
                </c:pt>
                <c:pt idx="44">
                  <c:v>0.14754098360655737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5FF-439D-AD64-E1F56E764B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38246432"/>
        <c:axId val="1988432144"/>
      </c:scatterChart>
      <c:valAx>
        <c:axId val="1938246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8432144"/>
        <c:crosses val="autoZero"/>
        <c:crossBetween val="midCat"/>
      </c:valAx>
      <c:valAx>
        <c:axId val="19884321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82464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Лист3!$C$18</c:f>
              <c:strCache>
                <c:ptCount val="1"/>
                <c:pt idx="0">
                  <c:v>Доля умерших от ОИМ трудоспособного возраста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12"/>
            <c:spPr>
              <a:solidFill>
                <a:srgbClr val="00206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Лист3!$B$19:$B$63</c:f>
              <c:numCache>
                <c:formatCode>General</c:formatCode>
                <c:ptCount val="45"/>
                <c:pt idx="0">
                  <c:v>0.26058091286307056</c:v>
                </c:pt>
                <c:pt idx="1">
                  <c:v>9.0459509581702041E-2</c:v>
                </c:pt>
                <c:pt idx="2">
                  <c:v>0.31345944339902942</c:v>
                </c:pt>
                <c:pt idx="3">
                  <c:v>0.14979195561719832</c:v>
                </c:pt>
                <c:pt idx="4">
                  <c:v>0.27443609022556392</c:v>
                </c:pt>
                <c:pt idx="5">
                  <c:v>0.23761228629382788</c:v>
                </c:pt>
                <c:pt idx="6">
                  <c:v>0.33400363880111078</c:v>
                </c:pt>
                <c:pt idx="7">
                  <c:v>0.32953013172907375</c:v>
                </c:pt>
                <c:pt idx="8">
                  <c:v>0.35984233712033387</c:v>
                </c:pt>
                <c:pt idx="9">
                  <c:v>0.23416501506800966</c:v>
                </c:pt>
                <c:pt idx="10">
                  <c:v>0.37238095238095237</c:v>
                </c:pt>
                <c:pt idx="11">
                  <c:v>0.227125243348475</c:v>
                </c:pt>
                <c:pt idx="12">
                  <c:v>0.17912934805248906</c:v>
                </c:pt>
                <c:pt idx="13">
                  <c:v>0.29502308876346844</c:v>
                </c:pt>
                <c:pt idx="14">
                  <c:v>0.35723238906994237</c:v>
                </c:pt>
                <c:pt idx="15">
                  <c:v>0.18673218673218672</c:v>
                </c:pt>
                <c:pt idx="16">
                  <c:v>0.29844173048096029</c:v>
                </c:pt>
                <c:pt idx="17">
                  <c:v>0.10982658959537572</c:v>
                </c:pt>
                <c:pt idx="18">
                  <c:v>0.16748146979971612</c:v>
                </c:pt>
                <c:pt idx="19">
                  <c:v>0.21872982769750235</c:v>
                </c:pt>
                <c:pt idx="20">
                  <c:v>0.32693383038210627</c:v>
                </c:pt>
                <c:pt idx="21">
                  <c:v>0.31577873035313331</c:v>
                </c:pt>
                <c:pt idx="22">
                  <c:v>0.29763313609467457</c:v>
                </c:pt>
                <c:pt idx="23">
                  <c:v>0.30960698689956334</c:v>
                </c:pt>
                <c:pt idx="24">
                  <c:v>0.30915413816140408</c:v>
                </c:pt>
                <c:pt idx="25">
                  <c:v>0.2823960880195599</c:v>
                </c:pt>
                <c:pt idx="26">
                  <c:v>0.2882142857142857</c:v>
                </c:pt>
                <c:pt idx="27">
                  <c:v>0.30471530249110318</c:v>
                </c:pt>
                <c:pt idx="28">
                  <c:v>0.32120451693851942</c:v>
                </c:pt>
                <c:pt idx="29">
                  <c:v>0.3353204172876304</c:v>
                </c:pt>
                <c:pt idx="30">
                  <c:v>0</c:v>
                </c:pt>
                <c:pt idx="31">
                  <c:v>0.3274466519499632</c:v>
                </c:pt>
                <c:pt idx="32">
                  <c:v>0.279020979020979</c:v>
                </c:pt>
                <c:pt idx="33">
                  <c:v>0.3785284590467376</c:v>
                </c:pt>
                <c:pt idx="34">
                  <c:v>0.40038898081221513</c:v>
                </c:pt>
                <c:pt idx="35">
                  <c:v>0.26953488372093021</c:v>
                </c:pt>
                <c:pt idx="36">
                  <c:v>0.25230272528724718</c:v>
                </c:pt>
                <c:pt idx="37">
                  <c:v>0.57468473408005016</c:v>
                </c:pt>
                <c:pt idx="38">
                  <c:v>0.29985228951255538</c:v>
                </c:pt>
                <c:pt idx="39">
                  <c:v>0.29912663755458513</c:v>
                </c:pt>
                <c:pt idx="40">
                  <c:v>0.5586049170954831</c:v>
                </c:pt>
                <c:pt idx="41">
                  <c:v>0.41167192429022081</c:v>
                </c:pt>
                <c:pt idx="42">
                  <c:v>0.42910447761194032</c:v>
                </c:pt>
                <c:pt idx="43">
                  <c:v>0.2682489923869234</c:v>
                </c:pt>
                <c:pt idx="44">
                  <c:v>0.18825665859564164</c:v>
                </c:pt>
              </c:numCache>
            </c:numRef>
          </c:xVal>
          <c:yVal>
            <c:numRef>
              <c:f>Лист3!$C$19:$C$63</c:f>
              <c:numCache>
                <c:formatCode>General</c:formatCode>
                <c:ptCount val="45"/>
                <c:pt idx="0">
                  <c:v>0.31372549019607843</c:v>
                </c:pt>
                <c:pt idx="1">
                  <c:v>0.27577319587628868</c:v>
                </c:pt>
                <c:pt idx="2">
                  <c:v>0.26779935275080907</c:v>
                </c:pt>
                <c:pt idx="3">
                  <c:v>0.24786324786324787</c:v>
                </c:pt>
                <c:pt idx="4">
                  <c:v>0.24509803921568626</c:v>
                </c:pt>
                <c:pt idx="5">
                  <c:v>0.23308270676691728</c:v>
                </c:pt>
                <c:pt idx="6">
                  <c:v>0.18971631205673758</c:v>
                </c:pt>
                <c:pt idx="7">
                  <c:v>0.18961447678992918</c:v>
                </c:pt>
                <c:pt idx="8">
                  <c:v>0.18951612903225806</c:v>
                </c:pt>
                <c:pt idx="9">
                  <c:v>0.18871252204585537</c:v>
                </c:pt>
                <c:pt idx="10">
                  <c:v>0.18367346938775511</c:v>
                </c:pt>
                <c:pt idx="11">
                  <c:v>0.1834862385321101</c:v>
                </c:pt>
                <c:pt idx="12">
                  <c:v>0.18064516129032257</c:v>
                </c:pt>
                <c:pt idx="13">
                  <c:v>0.18045112781954886</c:v>
                </c:pt>
                <c:pt idx="14">
                  <c:v>0.18009478672985782</c:v>
                </c:pt>
                <c:pt idx="15">
                  <c:v>0.17711598746081506</c:v>
                </c:pt>
                <c:pt idx="16">
                  <c:v>0.17673267326732672</c:v>
                </c:pt>
                <c:pt idx="17">
                  <c:v>0.17475728155339806</c:v>
                </c:pt>
                <c:pt idx="18">
                  <c:v>0.17142857142857143</c:v>
                </c:pt>
                <c:pt idx="19">
                  <c:v>0.17111959287531806</c:v>
                </c:pt>
                <c:pt idx="20">
                  <c:v>0.16821192052980133</c:v>
                </c:pt>
                <c:pt idx="21">
                  <c:v>0.16515609264853978</c:v>
                </c:pt>
                <c:pt idx="22">
                  <c:v>0.16176470588235295</c:v>
                </c:pt>
                <c:pt idx="23">
                  <c:v>0.16166077738515902</c:v>
                </c:pt>
                <c:pt idx="24">
                  <c:v>0.16011978569590343</c:v>
                </c:pt>
                <c:pt idx="25">
                  <c:v>0.16</c:v>
                </c:pt>
                <c:pt idx="26">
                  <c:v>0.15976331360946747</c:v>
                </c:pt>
                <c:pt idx="27">
                  <c:v>0.15822784810126583</c:v>
                </c:pt>
                <c:pt idx="28">
                  <c:v>0.15769712140175218</c:v>
                </c:pt>
                <c:pt idx="29">
                  <c:v>0.15548780487804878</c:v>
                </c:pt>
                <c:pt idx="30">
                  <c:v>0.15384615384615385</c:v>
                </c:pt>
                <c:pt idx="31">
                  <c:v>0.15099009900990099</c:v>
                </c:pt>
                <c:pt idx="32">
                  <c:v>0.14285714285714285</c:v>
                </c:pt>
                <c:pt idx="33">
                  <c:v>0.14210526315789473</c:v>
                </c:pt>
                <c:pt idx="34">
                  <c:v>0.13383247543284979</c:v>
                </c:pt>
                <c:pt idx="35">
                  <c:v>0.13372093023255813</c:v>
                </c:pt>
                <c:pt idx="36">
                  <c:v>0.13054499366286437</c:v>
                </c:pt>
                <c:pt idx="37">
                  <c:v>0.13054187192118227</c:v>
                </c:pt>
                <c:pt idx="38">
                  <c:v>0.13043478260869565</c:v>
                </c:pt>
                <c:pt idx="39">
                  <c:v>0.12957746478873239</c:v>
                </c:pt>
                <c:pt idx="40">
                  <c:v>9.947643979057591E-2</c:v>
                </c:pt>
                <c:pt idx="41">
                  <c:v>9.3922651933701654E-2</c:v>
                </c:pt>
                <c:pt idx="42">
                  <c:v>9.0909090909090912E-2</c:v>
                </c:pt>
                <c:pt idx="43">
                  <c:v>0</c:v>
                </c:pt>
                <c:pt idx="44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F47-4C2F-94B5-5E37EAA366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926656"/>
        <c:axId val="469268528"/>
      </c:scatterChart>
      <c:valAx>
        <c:axId val="469926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268528"/>
        <c:crosses val="autoZero"/>
        <c:crossBetween val="midCat"/>
      </c:valAx>
      <c:valAx>
        <c:axId val="46926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99266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'Витрина Мониторинга (сент 2 (2)'!$B$1</c:f>
              <c:strCache>
                <c:ptCount val="1"/>
                <c:pt idx="0">
                  <c:v>Число больных ИБС на 100 тыс. (2017)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(2)'!$B$2:$B$45</c:f>
            </c:numRef>
          </c:val>
          <c:extLst>
            <c:ext xmlns:c16="http://schemas.microsoft.com/office/drawing/2014/chart" uri="{C3380CC4-5D6E-409C-BE32-E72D297353CC}">
              <c16:uniqueId val="{00000000-7374-460C-B688-030ED1635BA0}"/>
            </c:ext>
          </c:extLst>
        </c:ser>
        <c:ser>
          <c:idx val="1"/>
          <c:order val="1"/>
          <c:tx>
            <c:strRef>
              <c:f>'Витрина Мониторинга (сент 2 (2)'!$C$1</c:f>
              <c:strCache>
                <c:ptCount val="1"/>
                <c:pt idx="0">
                  <c:v>Охват диспансеризацией при ИБС (2018)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(2)'!$C$2:$C$45</c:f>
            </c:numRef>
          </c:val>
          <c:extLst>
            <c:ext xmlns:c16="http://schemas.microsoft.com/office/drawing/2014/chart" uri="{C3380CC4-5D6E-409C-BE32-E72D297353CC}">
              <c16:uniqueId val="{00000001-7374-460C-B688-030ED1635BA0}"/>
            </c:ext>
          </c:extLst>
        </c:ser>
        <c:ser>
          <c:idx val="2"/>
          <c:order val="2"/>
          <c:tx>
            <c:strRef>
              <c:f>'Витрина Мониторинга (сент 2 (2)'!$D$1</c:f>
              <c:strCache>
                <c:ptCount val="1"/>
                <c:pt idx="0">
                  <c:v>Охват диспансеризацией после ОКС (2018)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(2)'!$D$2:$D$45</c:f>
            </c:numRef>
          </c:val>
          <c:extLst>
            <c:ext xmlns:c16="http://schemas.microsoft.com/office/drawing/2014/chart" uri="{C3380CC4-5D6E-409C-BE32-E72D297353CC}">
              <c16:uniqueId val="{00000002-7374-460C-B688-030ED1635BA0}"/>
            </c:ext>
          </c:extLst>
        </c:ser>
        <c:ser>
          <c:idx val="3"/>
          <c:order val="3"/>
          <c:tx>
            <c:strRef>
              <c:f>'Витрина Мониторинга (сент 2 (2)'!$E$1</c:f>
              <c:strCache>
                <c:ptCount val="1"/>
                <c:pt idx="0">
                  <c:v>Кардиологические койки на 100 тыс. (2017)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(2)'!$E$2:$E$45</c:f>
            </c:numRef>
          </c:val>
          <c:extLst>
            <c:ext xmlns:c16="http://schemas.microsoft.com/office/drawing/2014/chart" uri="{C3380CC4-5D6E-409C-BE32-E72D297353CC}">
              <c16:uniqueId val="{00000003-7374-460C-B688-030ED1635BA0}"/>
            </c:ext>
          </c:extLst>
        </c:ser>
        <c:ser>
          <c:idx val="4"/>
          <c:order val="4"/>
          <c:tx>
            <c:strRef>
              <c:f>'Витрина Мониторинга (сент 2 (2)'!$F$1</c:f>
              <c:strCache>
                <c:ptCount val="1"/>
                <c:pt idx="0">
                  <c:v>Кардиохирургические койки на 100 тыс. (2017)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(2)'!$F$2:$F$45</c:f>
            </c:numRef>
          </c:val>
          <c:extLst>
            <c:ext xmlns:c16="http://schemas.microsoft.com/office/drawing/2014/chart" uri="{C3380CC4-5D6E-409C-BE32-E72D297353CC}">
              <c16:uniqueId val="{00000004-7374-460C-B688-030ED1635BA0}"/>
            </c:ext>
          </c:extLst>
        </c:ser>
        <c:ser>
          <c:idx val="5"/>
          <c:order val="5"/>
          <c:tx>
            <c:strRef>
              <c:f>'Витрина Мониторинга (сент 2 (2)'!$G$1</c:f>
              <c:strCache>
                <c:ptCount val="1"/>
                <c:pt idx="0">
                  <c:v>Кардиологи на 100 тыс. (2017)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(2)'!$G$2:$G$45</c:f>
            </c:numRef>
          </c:val>
          <c:extLst>
            <c:ext xmlns:c16="http://schemas.microsoft.com/office/drawing/2014/chart" uri="{C3380CC4-5D6E-409C-BE32-E72D297353CC}">
              <c16:uniqueId val="{00000005-7374-460C-B688-030ED1635BA0}"/>
            </c:ext>
          </c:extLst>
        </c:ser>
        <c:ser>
          <c:idx val="6"/>
          <c:order val="6"/>
          <c:tx>
            <c:strRef>
              <c:f>'Витрина Мониторинга (сент 2 (2)'!$H$1</c:f>
              <c:strCache>
                <c:ptCount val="1"/>
                <c:pt idx="0">
                  <c:v>Врачи РЭХ на 100 тыс. (2017)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(2)'!$H$2:$H$45</c:f>
            </c:numRef>
          </c:val>
          <c:extLst>
            <c:ext xmlns:c16="http://schemas.microsoft.com/office/drawing/2014/chart" uri="{C3380CC4-5D6E-409C-BE32-E72D297353CC}">
              <c16:uniqueId val="{00000006-7374-460C-B688-030ED1635BA0}"/>
            </c:ext>
          </c:extLst>
        </c:ser>
        <c:ser>
          <c:idx val="7"/>
          <c:order val="7"/>
          <c:tx>
            <c:strRef>
              <c:f>'Витрина Мониторинга (сент 2 (2)'!$I$1</c:f>
              <c:strCache>
                <c:ptCount val="1"/>
                <c:pt idx="0">
                  <c:v>Госпит. С ОКС на 100 тыс. (2017)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(2)'!$I$2:$I$45</c:f>
            </c:numRef>
          </c:val>
          <c:extLst>
            <c:ext xmlns:c16="http://schemas.microsoft.com/office/drawing/2014/chart" uri="{C3380CC4-5D6E-409C-BE32-E72D297353CC}">
              <c16:uniqueId val="{00000007-7374-460C-B688-030ED1635BA0}"/>
            </c:ext>
          </c:extLst>
        </c:ser>
        <c:ser>
          <c:idx val="8"/>
          <c:order val="8"/>
          <c:tx>
            <c:strRef>
              <c:f>'Витрина Мониторинга (сент 2 (2)'!$J$1</c:f>
              <c:strCache>
                <c:ptCount val="1"/>
                <c:pt idx="0">
                  <c:v>Доля ОКСпST (2018)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(2)'!$J$2:$J$45</c:f>
            </c:numRef>
          </c:val>
          <c:extLst>
            <c:ext xmlns:c16="http://schemas.microsoft.com/office/drawing/2014/chart" uri="{C3380CC4-5D6E-409C-BE32-E72D297353CC}">
              <c16:uniqueId val="{00000008-7374-460C-B688-030ED1635BA0}"/>
            </c:ext>
          </c:extLst>
        </c:ser>
        <c:ser>
          <c:idx val="9"/>
          <c:order val="9"/>
          <c:tx>
            <c:strRef>
              <c:f>'Витрина Мониторинга (сент 2 (2)'!$K$1</c:f>
              <c:strCache>
                <c:ptCount val="1"/>
                <c:pt idx="0">
                  <c:v>Доля ОКСбпST (2018)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(2)'!$K$2:$K$45</c:f>
            </c:numRef>
          </c:val>
          <c:extLst>
            <c:ext xmlns:c16="http://schemas.microsoft.com/office/drawing/2014/chart" uri="{C3380CC4-5D6E-409C-BE32-E72D297353CC}">
              <c16:uniqueId val="{00000009-7374-460C-B688-030ED1635BA0}"/>
            </c:ext>
          </c:extLst>
        </c:ser>
        <c:ser>
          <c:idx val="10"/>
          <c:order val="10"/>
          <c:tx>
            <c:strRef>
              <c:f>'Витрина Мониторинга (сент 2 (2)'!$L$1</c:f>
              <c:strCache>
                <c:ptCount val="1"/>
                <c:pt idx="0">
                  <c:v>Доля ОКСпST доставленных СП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(2)'!$L$2:$L$45</c:f>
            </c:numRef>
          </c:val>
          <c:extLst>
            <c:ext xmlns:c16="http://schemas.microsoft.com/office/drawing/2014/chart" uri="{C3380CC4-5D6E-409C-BE32-E72D297353CC}">
              <c16:uniqueId val="{0000000A-7374-460C-B688-030ED1635BA0}"/>
            </c:ext>
          </c:extLst>
        </c:ser>
        <c:ser>
          <c:idx val="11"/>
          <c:order val="11"/>
          <c:tx>
            <c:strRef>
              <c:f>'Витрина Мониторинга (сент 2 (2)'!$M$1</c:f>
              <c:strCache>
                <c:ptCount val="1"/>
                <c:pt idx="0">
                  <c:v>Доля ОКСпST доставленных в первые 12 часов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(2)'!$M$2:$M$45</c:f>
            </c:numRef>
          </c:val>
          <c:extLst>
            <c:ext xmlns:c16="http://schemas.microsoft.com/office/drawing/2014/chart" uri="{C3380CC4-5D6E-409C-BE32-E72D297353CC}">
              <c16:uniqueId val="{0000000B-7374-460C-B688-030ED1635BA0}"/>
            </c:ext>
          </c:extLst>
        </c:ser>
        <c:ser>
          <c:idx val="12"/>
          <c:order val="12"/>
          <c:tx>
            <c:strRef>
              <c:f>'Витрина Мониторинга (сент 2 (2)'!$N$1</c:f>
              <c:strCache>
                <c:ptCount val="1"/>
                <c:pt idx="0">
                  <c:v>Доля профильной госпитализации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(2)'!$N$2:$N$45</c:f>
            </c:numRef>
          </c:val>
          <c:extLst>
            <c:ext xmlns:c16="http://schemas.microsoft.com/office/drawing/2014/chart" uri="{C3380CC4-5D6E-409C-BE32-E72D297353CC}">
              <c16:uniqueId val="{0000000C-7374-460C-B688-030ED1635BA0}"/>
            </c:ext>
          </c:extLst>
        </c:ser>
        <c:ser>
          <c:idx val="13"/>
          <c:order val="13"/>
          <c:tx>
            <c:strRef>
              <c:f>'Витрина Мониторинга (сент 2 (2)'!$O$1</c:f>
              <c:strCache>
                <c:ptCount val="1"/>
                <c:pt idx="0">
                  <c:v>Переводы из ПСО в РСЦ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(2)'!$O$2:$O$45</c:f>
            </c:numRef>
          </c:val>
          <c:extLst>
            <c:ext xmlns:c16="http://schemas.microsoft.com/office/drawing/2014/chart" uri="{C3380CC4-5D6E-409C-BE32-E72D297353CC}">
              <c16:uniqueId val="{0000000D-7374-460C-B688-030ED1635BA0}"/>
            </c:ext>
          </c:extLst>
        </c:ser>
        <c:ser>
          <c:idx val="14"/>
          <c:order val="14"/>
          <c:tx>
            <c:strRef>
              <c:f>'Витрина Мониторинга (сент 2 (2)'!$P$1</c:f>
              <c:strCache>
                <c:ptCount val="1"/>
                <c:pt idx="0">
                  <c:v>Доля ЧКВ при ОКС всего (2018)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(2)'!$P$2:$P$45</c:f>
            </c:numRef>
          </c:val>
          <c:extLst>
            <c:ext xmlns:c16="http://schemas.microsoft.com/office/drawing/2014/chart" uri="{C3380CC4-5D6E-409C-BE32-E72D297353CC}">
              <c16:uniqueId val="{0000000E-7374-460C-B688-030ED1635BA0}"/>
            </c:ext>
          </c:extLst>
        </c:ser>
        <c:ser>
          <c:idx val="15"/>
          <c:order val="15"/>
          <c:tx>
            <c:strRef>
              <c:f>'Витрина Мониторинга (сент 2 (2)'!$Q$1</c:f>
              <c:strCache>
                <c:ptCount val="1"/>
                <c:pt idx="0">
                  <c:v>Доля ЧКВ при ОКС всего (2017)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(2)'!$Q$2:$Q$45</c:f>
            </c:numRef>
          </c:val>
          <c:extLst>
            <c:ext xmlns:c16="http://schemas.microsoft.com/office/drawing/2014/chart" uri="{C3380CC4-5D6E-409C-BE32-E72D297353CC}">
              <c16:uniqueId val="{0000000F-7374-460C-B688-030ED1635BA0}"/>
            </c:ext>
          </c:extLst>
        </c:ser>
        <c:ser>
          <c:idx val="16"/>
          <c:order val="16"/>
          <c:tx>
            <c:strRef>
              <c:f>'Витрина Мониторинга (сент 2 (2)'!$R$1</c:f>
              <c:strCache>
                <c:ptCount val="1"/>
                <c:pt idx="0">
                  <c:v>Динамика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(2)'!$R$2:$R$45</c:f>
            </c:numRef>
          </c:val>
          <c:extLst>
            <c:ext xmlns:c16="http://schemas.microsoft.com/office/drawing/2014/chart" uri="{C3380CC4-5D6E-409C-BE32-E72D297353CC}">
              <c16:uniqueId val="{00000010-7374-460C-B688-030ED1635BA0}"/>
            </c:ext>
          </c:extLst>
        </c:ser>
        <c:ser>
          <c:idx val="17"/>
          <c:order val="17"/>
          <c:tx>
            <c:strRef>
              <c:f>'Витрина Мониторинга (сент 2 (2)'!$S$1</c:f>
              <c:strCache>
                <c:ptCount val="1"/>
                <c:pt idx="0">
                  <c:v>Доля ЧКВ при ОКСпST (2018)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(2)'!$S$2:$S$45</c:f>
            </c:numRef>
          </c:val>
          <c:extLst>
            <c:ext xmlns:c16="http://schemas.microsoft.com/office/drawing/2014/chart" uri="{C3380CC4-5D6E-409C-BE32-E72D297353CC}">
              <c16:uniqueId val="{00000011-7374-460C-B688-030ED1635BA0}"/>
            </c:ext>
          </c:extLst>
        </c:ser>
        <c:ser>
          <c:idx val="18"/>
          <c:order val="18"/>
          <c:tx>
            <c:strRef>
              <c:f>'Витрина Мониторинга (сент 2 (2)'!$T$1</c:f>
              <c:strCache>
                <c:ptCount val="1"/>
                <c:pt idx="0">
                  <c:v>Доля ТЛТ при ОКСпST (2018)</c:v>
                </c:pt>
              </c:strCache>
            </c:strRef>
          </c:tx>
          <c:spPr>
            <a:solidFill>
              <a:schemeClr val="accent1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(2)'!$T$2:$T$45</c:f>
            </c:numRef>
          </c:val>
          <c:extLst>
            <c:ext xmlns:c16="http://schemas.microsoft.com/office/drawing/2014/chart" uri="{C3380CC4-5D6E-409C-BE32-E72D297353CC}">
              <c16:uniqueId val="{00000012-7374-460C-B688-030ED1635BA0}"/>
            </c:ext>
          </c:extLst>
        </c:ser>
        <c:ser>
          <c:idx val="19"/>
          <c:order val="19"/>
          <c:tx>
            <c:strRef>
              <c:f>'Витрина Мониторинга (сент 2 (2)'!$U$1</c:f>
              <c:strCache>
                <c:ptCount val="1"/>
                <c:pt idx="0">
                  <c:v>Доля ДГТЛТ при ОКСпST (2018)</c:v>
                </c:pt>
              </c:strCache>
            </c:strRef>
          </c:tx>
          <c:spPr>
            <a:solidFill>
              <a:schemeClr val="accent2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(2)'!$U$2:$U$45</c:f>
            </c:numRef>
          </c:val>
          <c:extLst>
            <c:ext xmlns:c16="http://schemas.microsoft.com/office/drawing/2014/chart" uri="{C3380CC4-5D6E-409C-BE32-E72D297353CC}">
              <c16:uniqueId val="{00000013-7374-460C-B688-030ED1635BA0}"/>
            </c:ext>
          </c:extLst>
        </c:ser>
        <c:ser>
          <c:idx val="20"/>
          <c:order val="20"/>
          <c:tx>
            <c:strRef>
              <c:f>'Витрина Мониторинга (сент 2 (2)'!$V$1</c:f>
              <c:strCache>
                <c:ptCount val="1"/>
                <c:pt idx="0">
                  <c:v>Доля ЧКВ при ОКСбпST (2018)</c:v>
                </c:pt>
              </c:strCache>
            </c:strRef>
          </c:tx>
          <c:spPr>
            <a:solidFill>
              <a:schemeClr val="accent3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(2)'!$V$2:$V$45</c:f>
            </c:numRef>
          </c:val>
          <c:extLst>
            <c:ext xmlns:c16="http://schemas.microsoft.com/office/drawing/2014/chart" uri="{C3380CC4-5D6E-409C-BE32-E72D297353CC}">
              <c16:uniqueId val="{00000014-7374-460C-B688-030ED1635BA0}"/>
            </c:ext>
          </c:extLst>
        </c:ser>
        <c:ser>
          <c:idx val="21"/>
          <c:order val="21"/>
          <c:tx>
            <c:strRef>
              <c:f>'Витрина Мониторинга (сент 2 (2)'!$W$1</c:f>
              <c:strCache>
                <c:ptCount val="1"/>
                <c:pt idx="0">
                  <c:v>АКШ</c:v>
                </c:pt>
              </c:strCache>
            </c:strRef>
          </c:tx>
          <c:spPr>
            <a:solidFill>
              <a:schemeClr val="accent4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(2)'!$W$2:$W$45</c:f>
            </c:numRef>
          </c:val>
          <c:extLst>
            <c:ext xmlns:c16="http://schemas.microsoft.com/office/drawing/2014/chart" uri="{C3380CC4-5D6E-409C-BE32-E72D297353CC}">
              <c16:uniqueId val="{00000015-7374-460C-B688-030ED1635BA0}"/>
            </c:ext>
          </c:extLst>
        </c:ser>
        <c:ser>
          <c:idx val="22"/>
          <c:order val="22"/>
          <c:tx>
            <c:strRef>
              <c:f>'Витрина Мониторинга (сент 2 (2)'!$X$1</c:f>
              <c:strCache>
                <c:ptCount val="1"/>
                <c:pt idx="0">
                  <c:v>Умерших от ОКС в стац. на 100 тыс. (2017)</c:v>
                </c:pt>
              </c:strCache>
            </c:strRef>
          </c:tx>
          <c:spPr>
            <a:solidFill>
              <a:schemeClr val="accent5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(2)'!$X$2:$X$45</c:f>
            </c:numRef>
          </c:val>
          <c:extLst>
            <c:ext xmlns:c16="http://schemas.microsoft.com/office/drawing/2014/chart" uri="{C3380CC4-5D6E-409C-BE32-E72D297353CC}">
              <c16:uniqueId val="{00000016-7374-460C-B688-030ED1635BA0}"/>
            </c:ext>
          </c:extLst>
        </c:ser>
        <c:ser>
          <c:idx val="23"/>
          <c:order val="23"/>
          <c:tx>
            <c:strRef>
              <c:f>'Витрина Мониторинга (сент 2 (2)'!$Y$1</c:f>
              <c:strCache>
                <c:ptCount val="1"/>
                <c:pt idx="0">
                  <c:v>Летальность при ОКС</c:v>
                </c:pt>
              </c:strCache>
            </c:strRef>
          </c:tx>
          <c:spPr>
            <a:solidFill>
              <a:schemeClr val="accent6">
                <a:lumMod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(2)'!$Y$2:$Y$45</c:f>
            </c:numRef>
          </c:val>
          <c:extLst>
            <c:ext xmlns:c16="http://schemas.microsoft.com/office/drawing/2014/chart" uri="{C3380CC4-5D6E-409C-BE32-E72D297353CC}">
              <c16:uniqueId val="{00000017-7374-460C-B688-030ED1635BA0}"/>
            </c:ext>
          </c:extLst>
        </c:ser>
        <c:ser>
          <c:idx val="24"/>
          <c:order val="24"/>
          <c:tx>
            <c:strRef>
              <c:f>'Витрина Мониторинга (сент 2 (2)'!$Z$1</c:f>
              <c:strCache>
                <c:ptCount val="1"/>
                <c:pt idx="0">
                  <c:v>Летальность от ОИМ в РСЦ</c:v>
                </c:pt>
              </c:strCache>
            </c:strRef>
          </c:tx>
          <c:spPr>
            <a:solidFill>
              <a:srgbClr val="1F497D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(2)'!$Z$2:$Z$45</c:f>
              <c:numCache>
                <c:formatCode>0.0%</c:formatCode>
                <c:ptCount val="44"/>
                <c:pt idx="0">
                  <c:v>0.19148936170212766</c:v>
                </c:pt>
                <c:pt idx="1">
                  <c:v>0.13431151241534989</c:v>
                </c:pt>
                <c:pt idx="2">
                  <c:v>0.12987012987012986</c:v>
                </c:pt>
                <c:pt idx="3">
                  <c:v>0.12676056338028169</c:v>
                </c:pt>
                <c:pt idx="4">
                  <c:v>0.12661555312157721</c:v>
                </c:pt>
                <c:pt idx="5">
                  <c:v>0.12396694214876033</c:v>
                </c:pt>
                <c:pt idx="6">
                  <c:v>0.12395061728395061</c:v>
                </c:pt>
                <c:pt idx="7">
                  <c:v>0.12048192771084337</c:v>
                </c:pt>
                <c:pt idx="8">
                  <c:v>0.1195079086115993</c:v>
                </c:pt>
                <c:pt idx="9">
                  <c:v>0.11163895486935867</c:v>
                </c:pt>
                <c:pt idx="10">
                  <c:v>0.1093969144460028</c:v>
                </c:pt>
                <c:pt idx="11">
                  <c:v>0.10783167738164816</c:v>
                </c:pt>
                <c:pt idx="12">
                  <c:v>0.10648193963384463</c:v>
                </c:pt>
                <c:pt idx="13">
                  <c:v>0.10526315789473684</c:v>
                </c:pt>
                <c:pt idx="14">
                  <c:v>0.10377358490566038</c:v>
                </c:pt>
                <c:pt idx="15">
                  <c:v>9.7043214556482182E-2</c:v>
                </c:pt>
                <c:pt idx="16">
                  <c:v>9.4871794871794868E-2</c:v>
                </c:pt>
                <c:pt idx="17">
                  <c:v>9.3922651933701654E-2</c:v>
                </c:pt>
                <c:pt idx="18">
                  <c:v>9.1868823000898478E-2</c:v>
                </c:pt>
                <c:pt idx="19">
                  <c:v>8.9912280701754388E-2</c:v>
                </c:pt>
                <c:pt idx="20">
                  <c:v>8.9330024813895778E-2</c:v>
                </c:pt>
                <c:pt idx="21">
                  <c:v>8.8042158376855334E-2</c:v>
                </c:pt>
                <c:pt idx="22">
                  <c:v>8.385744234800839E-2</c:v>
                </c:pt>
                <c:pt idx="23">
                  <c:v>8.3748202234760483E-2</c:v>
                </c:pt>
                <c:pt idx="24">
                  <c:v>8.3333333333333329E-2</c:v>
                </c:pt>
                <c:pt idx="25">
                  <c:v>8.2125603864734303E-2</c:v>
                </c:pt>
                <c:pt idx="26">
                  <c:v>8.137931034482758E-2</c:v>
                </c:pt>
                <c:pt idx="27">
                  <c:v>8.0152671755725186E-2</c:v>
                </c:pt>
                <c:pt idx="28">
                  <c:v>7.8431372549019607E-2</c:v>
                </c:pt>
                <c:pt idx="29">
                  <c:v>7.7186126038104541E-2</c:v>
                </c:pt>
                <c:pt idx="30">
                  <c:v>7.6763485477178428E-2</c:v>
                </c:pt>
                <c:pt idx="31">
                  <c:v>7.549759780370624E-2</c:v>
                </c:pt>
                <c:pt idx="32">
                  <c:v>7.4646074646074645E-2</c:v>
                </c:pt>
                <c:pt idx="33">
                  <c:v>6.9194943446440449E-2</c:v>
                </c:pt>
                <c:pt idx="34">
                  <c:v>6.6489361702127658E-2</c:v>
                </c:pt>
                <c:pt idx="35">
                  <c:v>6.5826330532212887E-2</c:v>
                </c:pt>
                <c:pt idx="36">
                  <c:v>6.3391442155309036E-2</c:v>
                </c:pt>
                <c:pt idx="37">
                  <c:v>6.3241106719367585E-2</c:v>
                </c:pt>
                <c:pt idx="38">
                  <c:v>6.1913696060037521E-2</c:v>
                </c:pt>
                <c:pt idx="39">
                  <c:v>5.9451219512195119E-2</c:v>
                </c:pt>
                <c:pt idx="40">
                  <c:v>5.8449809402795427E-2</c:v>
                </c:pt>
                <c:pt idx="41">
                  <c:v>5.1628276409849086E-2</c:v>
                </c:pt>
                <c:pt idx="42">
                  <c:v>3.5202086049543675E-2</c:v>
                </c:pt>
                <c:pt idx="43">
                  <c:v>2.7060270602706028E-2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7374-460C-B688-030ED1635BA0}"/>
            </c:ext>
          </c:extLst>
        </c:ser>
        <c:ser>
          <c:idx val="25"/>
          <c:order val="25"/>
          <c:tx>
            <c:strRef>
              <c:f>'Витрина Мониторинга (сент 2 (2)'!$AA$1</c:f>
              <c:strCache>
                <c:ptCount val="1"/>
                <c:pt idx="0">
                  <c:v>Летальность от ОИМ в ПСО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'Витрина Мониторинга (сент 2 (2)'!$A$2:$A$45</c:f>
              <c:strCache>
                <c:ptCount val="44"/>
                <c:pt idx="0">
                  <c:v>Ульяновская область</c:v>
                </c:pt>
                <c:pt idx="1">
                  <c:v>Калининградская область</c:v>
                </c:pt>
                <c:pt idx="2">
                  <c:v>Чеченская Республика</c:v>
                </c:pt>
                <c:pt idx="3">
                  <c:v>Республика Адыгея</c:v>
                </c:pt>
                <c:pt idx="4">
                  <c:v>г.Санкт-Петербург</c:v>
                </c:pt>
                <c:pt idx="5">
                  <c:v>Псковская область</c:v>
                </c:pt>
                <c:pt idx="6">
                  <c:v>Республика Крым</c:v>
                </c:pt>
                <c:pt idx="7">
                  <c:v>Архангельская область</c:v>
                </c:pt>
                <c:pt idx="8">
                  <c:v>Оренбургская область</c:v>
                </c:pt>
                <c:pt idx="9">
                  <c:v>Астраханская область</c:v>
                </c:pt>
                <c:pt idx="10">
                  <c:v>Пензенская область</c:v>
                </c:pt>
                <c:pt idx="11">
                  <c:v>Самарская область</c:v>
                </c:pt>
                <c:pt idx="12">
                  <c:v>   Северо-Западный федеральный округ</c:v>
                </c:pt>
                <c:pt idx="13">
                  <c:v>Карачаево-Черкесская Республика</c:v>
                </c:pt>
                <c:pt idx="14">
                  <c:v>Вологодская область</c:v>
                </c:pt>
                <c:pt idx="15">
                  <c:v>Волгоградская область</c:v>
                </c:pt>
                <c:pt idx="16">
                  <c:v>г.Севастополь</c:v>
                </c:pt>
                <c:pt idx="17">
                  <c:v>Саратовская область</c:v>
                </c:pt>
                <c:pt idx="18">
                  <c:v>   Южный федеральный округ</c:v>
                </c:pt>
                <c:pt idx="19">
                  <c:v>Республика Марий Эл</c:v>
                </c:pt>
                <c:pt idx="20">
                  <c:v>Республика Мордовия</c:v>
                </c:pt>
                <c:pt idx="21">
                  <c:v>   Российская Федерация</c:v>
                </c:pt>
                <c:pt idx="22">
                  <c:v>Новгородская область</c:v>
                </c:pt>
                <c:pt idx="23">
                  <c:v>   Приволжский федеральный округ</c:v>
                </c:pt>
                <c:pt idx="24">
                  <c:v>Республика Калмыкия</c:v>
                </c:pt>
                <c:pt idx="25">
                  <c:v>Краснодарский край</c:v>
                </c:pt>
                <c:pt idx="26">
                  <c:v>Чувашская Республика</c:v>
                </c:pt>
                <c:pt idx="27">
                  <c:v>Республика Дагестан</c:v>
                </c:pt>
                <c:pt idx="28">
                  <c:v>Республика Ингушетия</c:v>
                </c:pt>
                <c:pt idx="29">
                  <c:v>Нижегородская область</c:v>
                </c:pt>
                <c:pt idx="30">
                  <c:v>Пермский край</c:v>
                </c:pt>
                <c:pt idx="31">
                  <c:v>Республика Татарстан</c:v>
                </c:pt>
                <c:pt idx="32">
                  <c:v>Республика Северная Осетия - Алания</c:v>
                </c:pt>
                <c:pt idx="33">
                  <c:v>Ленинградская область</c:v>
                </c:pt>
                <c:pt idx="34">
                  <c:v>   Северо-Кавказский федеральный округ</c:v>
                </c:pt>
                <c:pt idx="35">
                  <c:v>Республика Башкортостан</c:v>
                </c:pt>
                <c:pt idx="36">
                  <c:v>Удмуртская Республика</c:v>
                </c:pt>
                <c:pt idx="37">
                  <c:v>Мурманская область</c:v>
                </c:pt>
                <c:pt idx="38">
                  <c:v>Республика Коми</c:v>
                </c:pt>
                <c:pt idx="39">
                  <c:v>Республика Карелия</c:v>
                </c:pt>
                <c:pt idx="40">
                  <c:v>Кабардино-Балкарская Республика</c:v>
                </c:pt>
                <c:pt idx="41">
                  <c:v>Кировская область</c:v>
                </c:pt>
                <c:pt idx="42">
                  <c:v>Ставропольский край</c:v>
                </c:pt>
                <c:pt idx="43">
                  <c:v>Ростовская область</c:v>
                </c:pt>
              </c:strCache>
            </c:strRef>
          </c:cat>
          <c:val>
            <c:numRef>
              <c:f>'Витрина Мониторинга (сент 2 (2)'!$AA$2:$AA$45</c:f>
              <c:numCache>
                <c:formatCode>General</c:formatCode>
                <c:ptCount val="44"/>
                <c:pt idx="0" formatCode="0.0%">
                  <c:v>0.1</c:v>
                </c:pt>
                <c:pt idx="2" formatCode="0.0%">
                  <c:v>9.405940594059406E-2</c:v>
                </c:pt>
                <c:pt idx="3" formatCode="0.0%">
                  <c:v>0.12413793103448276</c:v>
                </c:pt>
                <c:pt idx="4" formatCode="0.0%">
                  <c:v>0.11947156806433085</c:v>
                </c:pt>
                <c:pt idx="5" formatCode="0.0%">
                  <c:v>0.20964360587002095</c:v>
                </c:pt>
                <c:pt idx="6" formatCode="0.0%">
                  <c:v>0.18376068376068377</c:v>
                </c:pt>
                <c:pt idx="7" formatCode="0.0%">
                  <c:v>0.13205128205128205</c:v>
                </c:pt>
                <c:pt idx="8" formatCode="0.0%">
                  <c:v>0.13103864734299517</c:v>
                </c:pt>
                <c:pt idx="9" formatCode="0.0%">
                  <c:v>0.15752212389380532</c:v>
                </c:pt>
                <c:pt idx="10" formatCode="0.0%">
                  <c:v>0.13106796116504854</c:v>
                </c:pt>
                <c:pt idx="11" formatCode="0.0%">
                  <c:v>0.1875</c:v>
                </c:pt>
                <c:pt idx="12" formatCode="0.0%">
                  <c:v>0.13922518159806296</c:v>
                </c:pt>
                <c:pt idx="13" formatCode="0.0%">
                  <c:v>0.12</c:v>
                </c:pt>
                <c:pt idx="14" formatCode="0.0%">
                  <c:v>0.14555256064690028</c:v>
                </c:pt>
                <c:pt idx="15" formatCode="0.0%">
                  <c:v>0.12727272727272726</c:v>
                </c:pt>
                <c:pt idx="16" formatCode="0.0%">
                  <c:v>0.13333333333333333</c:v>
                </c:pt>
                <c:pt idx="17" formatCode="0.0%">
                  <c:v>0.11826967326277037</c:v>
                </c:pt>
                <c:pt idx="18" formatCode="0.0%">
                  <c:v>0.12744004461795874</c:v>
                </c:pt>
                <c:pt idx="19" formatCode="0.0%">
                  <c:v>0.10638297872340426</c:v>
                </c:pt>
                <c:pt idx="20" formatCode="0.0%">
                  <c:v>0.11428571428571428</c:v>
                </c:pt>
                <c:pt idx="21" formatCode="0.0%">
                  <c:v>0.12395696261320535</c:v>
                </c:pt>
                <c:pt idx="22" formatCode="0.0%">
                  <c:v>0.1467065868263473</c:v>
                </c:pt>
                <c:pt idx="23" formatCode="0.0%">
                  <c:v>0.13141295206055509</c:v>
                </c:pt>
                <c:pt idx="25" formatCode="0.0%">
                  <c:v>7.250470809792843E-2</c:v>
                </c:pt>
                <c:pt idx="26" formatCode="0.0%">
                  <c:v>0.11481975967957277</c:v>
                </c:pt>
                <c:pt idx="27" formatCode="0.0%">
                  <c:v>7.9487179487179482E-2</c:v>
                </c:pt>
                <c:pt idx="28" formatCode="0.0%">
                  <c:v>0.12903225806451613</c:v>
                </c:pt>
                <c:pt idx="29" formatCode="0.0%">
                  <c:v>0.14131501472031405</c:v>
                </c:pt>
                <c:pt idx="30" formatCode="0.0%">
                  <c:v>0.27495291902071561</c:v>
                </c:pt>
                <c:pt idx="31" formatCode="0.0%">
                  <c:v>5.5201698513800426E-2</c:v>
                </c:pt>
                <c:pt idx="32" formatCode="0.0%">
                  <c:v>0.15384615384615385</c:v>
                </c:pt>
                <c:pt idx="33" formatCode="0.0%">
                  <c:v>9.3704245973645683E-2</c:v>
                </c:pt>
                <c:pt idx="34" formatCode="0.0%">
                  <c:v>0.11821922933034044</c:v>
                </c:pt>
                <c:pt idx="35" formatCode="0.0%">
                  <c:v>0.14832925835370822</c:v>
                </c:pt>
                <c:pt idx="36" formatCode="0.0%">
                  <c:v>0.30743243243243246</c:v>
                </c:pt>
                <c:pt idx="37" formatCode="0.0%">
                  <c:v>0.18697478991596639</c:v>
                </c:pt>
                <c:pt idx="38" formatCode="0.0%">
                  <c:v>0.12048192771084337</c:v>
                </c:pt>
                <c:pt idx="39" formatCode="0.0%">
                  <c:v>0.15254237288135594</c:v>
                </c:pt>
                <c:pt idx="41" formatCode="0.0%">
                  <c:v>0.12529002320185614</c:v>
                </c:pt>
                <c:pt idx="42" formatCode="0.0%">
                  <c:v>0.12656165127648017</c:v>
                </c:pt>
                <c:pt idx="43" formatCode="0.0%">
                  <c:v>0.15174506828528073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7374-460C-B688-030ED1635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7"/>
        <c:axId val="1948439472"/>
        <c:axId val="1948492592"/>
      </c:barChart>
      <c:catAx>
        <c:axId val="194843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8492592"/>
        <c:crosses val="autoZero"/>
        <c:auto val="1"/>
        <c:lblAlgn val="ctr"/>
        <c:lblOffset val="100"/>
        <c:noMultiLvlLbl val="0"/>
      </c:catAx>
      <c:valAx>
        <c:axId val="1948492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4843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FD5E4E-3FA7-45C0-9D7F-327B6769FE9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BB8DD61-6347-4128-B6BC-6447A5A200E8}">
      <dgm:prSet phldrT="[Текст]"/>
      <dgm:spPr/>
      <dgm:t>
        <a:bodyPr/>
        <a:lstStyle/>
        <a:p>
          <a:r>
            <a:rPr lang="ru-RU" dirty="0"/>
            <a:t>Мониторинг факторов риска</a:t>
          </a:r>
        </a:p>
      </dgm:t>
    </dgm:pt>
    <dgm:pt modelId="{1E3ED53E-7AC4-4002-9410-E1138BD0EA50}" type="parTrans" cxnId="{8A3F72A1-3B59-4F81-A55E-5CAF81A22075}">
      <dgm:prSet/>
      <dgm:spPr/>
      <dgm:t>
        <a:bodyPr/>
        <a:lstStyle/>
        <a:p>
          <a:endParaRPr lang="ru-RU"/>
        </a:p>
      </dgm:t>
    </dgm:pt>
    <dgm:pt modelId="{5A0948EF-9723-46AD-A744-ACCC63F0EADF}" type="sibTrans" cxnId="{8A3F72A1-3B59-4F81-A55E-5CAF81A22075}">
      <dgm:prSet/>
      <dgm:spPr/>
      <dgm:t>
        <a:bodyPr/>
        <a:lstStyle/>
        <a:p>
          <a:endParaRPr lang="ru-RU"/>
        </a:p>
      </dgm:t>
    </dgm:pt>
    <dgm:pt modelId="{DF89C6FB-F430-4431-B406-DD789D1B6FEC}">
      <dgm:prSet phldrT="[Текст]"/>
      <dgm:spPr/>
      <dgm:t>
        <a:bodyPr/>
        <a:lstStyle/>
        <a:p>
          <a:r>
            <a:rPr lang="ru-RU" dirty="0"/>
            <a:t>Оценка потребности в коррекции</a:t>
          </a:r>
        </a:p>
      </dgm:t>
    </dgm:pt>
    <dgm:pt modelId="{AA2E2E9A-449B-4511-87BE-0978878A0193}" type="parTrans" cxnId="{5393C8ED-678E-4859-8654-DAA3FCB4C271}">
      <dgm:prSet/>
      <dgm:spPr/>
      <dgm:t>
        <a:bodyPr/>
        <a:lstStyle/>
        <a:p>
          <a:endParaRPr lang="ru-RU"/>
        </a:p>
      </dgm:t>
    </dgm:pt>
    <dgm:pt modelId="{0A8D7058-D138-4E0B-B6B9-AFBF28047692}" type="sibTrans" cxnId="{5393C8ED-678E-4859-8654-DAA3FCB4C271}">
      <dgm:prSet/>
      <dgm:spPr/>
      <dgm:t>
        <a:bodyPr/>
        <a:lstStyle/>
        <a:p>
          <a:endParaRPr lang="ru-RU"/>
        </a:p>
      </dgm:t>
    </dgm:pt>
    <dgm:pt modelId="{9C5717CE-2BDB-4670-8042-C6EFD0CEAF38}">
      <dgm:prSet phldrT="[Текст]"/>
      <dgm:spPr/>
      <dgm:t>
        <a:bodyPr/>
        <a:lstStyle/>
        <a:p>
          <a:r>
            <a:rPr lang="ru-RU" dirty="0"/>
            <a:t>Прогноз динамики заболеваемости и смертности</a:t>
          </a:r>
        </a:p>
      </dgm:t>
    </dgm:pt>
    <dgm:pt modelId="{4883A57A-1F09-448F-AF6C-21E322FA5DF8}" type="parTrans" cxnId="{AEA5EC5E-816A-478B-9DA0-74F83A805DFF}">
      <dgm:prSet/>
      <dgm:spPr/>
      <dgm:t>
        <a:bodyPr/>
        <a:lstStyle/>
        <a:p>
          <a:endParaRPr lang="ru-RU"/>
        </a:p>
      </dgm:t>
    </dgm:pt>
    <dgm:pt modelId="{757986D8-EB84-41D1-92B7-E25CE40E42EC}" type="sibTrans" cxnId="{AEA5EC5E-816A-478B-9DA0-74F83A805DFF}">
      <dgm:prSet/>
      <dgm:spPr/>
      <dgm:t>
        <a:bodyPr/>
        <a:lstStyle/>
        <a:p>
          <a:endParaRPr lang="ru-RU"/>
        </a:p>
      </dgm:t>
    </dgm:pt>
    <dgm:pt modelId="{4A4F1F34-D417-401D-8ACB-57D80CEB5908}">
      <dgm:prSet phldrT="[Текст]"/>
      <dgm:spPr/>
      <dgm:t>
        <a:bodyPr/>
        <a:lstStyle/>
        <a:p>
          <a:r>
            <a:rPr lang="ru-RU" dirty="0"/>
            <a:t>Оценка структуры заболеваемости</a:t>
          </a:r>
        </a:p>
      </dgm:t>
    </dgm:pt>
    <dgm:pt modelId="{0F104CF4-DC23-487E-A6FC-BCFFD21C500D}" type="parTrans" cxnId="{59564B9D-A5B5-4093-917F-36B87611A26A}">
      <dgm:prSet/>
      <dgm:spPr/>
      <dgm:t>
        <a:bodyPr/>
        <a:lstStyle/>
        <a:p>
          <a:endParaRPr lang="ru-RU"/>
        </a:p>
      </dgm:t>
    </dgm:pt>
    <dgm:pt modelId="{D2C28434-302E-4F0E-BAC0-CC3C7152F212}" type="sibTrans" cxnId="{59564B9D-A5B5-4093-917F-36B87611A26A}">
      <dgm:prSet/>
      <dgm:spPr/>
      <dgm:t>
        <a:bodyPr/>
        <a:lstStyle/>
        <a:p>
          <a:endParaRPr lang="ru-RU"/>
        </a:p>
      </dgm:t>
    </dgm:pt>
    <dgm:pt modelId="{4D9ADBFE-DF9C-485D-8E56-F6664E3FF440}">
      <dgm:prSet phldrT="[Текст]"/>
      <dgm:spPr/>
      <dgm:t>
        <a:bodyPr/>
        <a:lstStyle/>
        <a:p>
          <a:r>
            <a:rPr lang="ru-RU" dirty="0"/>
            <a:t>Прогнозирование потребности в помощи и в кадрах</a:t>
          </a:r>
        </a:p>
      </dgm:t>
    </dgm:pt>
    <dgm:pt modelId="{F9A05BEB-1388-479B-81DE-24820BC9EDAF}" type="parTrans" cxnId="{5EAFC3BC-AFED-4400-87E7-AEC996EDF931}">
      <dgm:prSet/>
      <dgm:spPr/>
      <dgm:t>
        <a:bodyPr/>
        <a:lstStyle/>
        <a:p>
          <a:endParaRPr lang="ru-RU"/>
        </a:p>
      </dgm:t>
    </dgm:pt>
    <dgm:pt modelId="{DFA436FD-BDB3-40B4-AA85-F71D6CA75567}" type="sibTrans" cxnId="{5EAFC3BC-AFED-4400-87E7-AEC996EDF931}">
      <dgm:prSet/>
      <dgm:spPr/>
      <dgm:t>
        <a:bodyPr/>
        <a:lstStyle/>
        <a:p>
          <a:endParaRPr lang="ru-RU"/>
        </a:p>
      </dgm:t>
    </dgm:pt>
    <dgm:pt modelId="{44602943-D7C2-493F-9B6D-BFD3DDF9BCFA}">
      <dgm:prSet phldrT="[Текст]"/>
      <dgm:spPr/>
      <dgm:t>
        <a:bodyPr/>
        <a:lstStyle/>
        <a:p>
          <a:r>
            <a:rPr lang="ru-RU" dirty="0"/>
            <a:t>Планирование затрат и социально-экономического эффекта</a:t>
          </a:r>
        </a:p>
      </dgm:t>
    </dgm:pt>
    <dgm:pt modelId="{7A04475D-551A-43C5-8E95-03350C85CE4E}" type="parTrans" cxnId="{31CCD96E-4C3A-4362-BCCD-3B9580A7753E}">
      <dgm:prSet/>
      <dgm:spPr/>
      <dgm:t>
        <a:bodyPr/>
        <a:lstStyle/>
        <a:p>
          <a:endParaRPr lang="ru-RU"/>
        </a:p>
      </dgm:t>
    </dgm:pt>
    <dgm:pt modelId="{CA52391B-2783-4E83-8094-4DF97F1B8DDA}" type="sibTrans" cxnId="{31CCD96E-4C3A-4362-BCCD-3B9580A7753E}">
      <dgm:prSet/>
      <dgm:spPr/>
      <dgm:t>
        <a:bodyPr/>
        <a:lstStyle/>
        <a:p>
          <a:endParaRPr lang="ru-RU"/>
        </a:p>
      </dgm:t>
    </dgm:pt>
    <dgm:pt modelId="{1A4FACEB-7818-4671-AF06-433F090A8D47}">
      <dgm:prSet phldrT="[Текст]"/>
      <dgm:spPr/>
      <dgm:t>
        <a:bodyPr/>
        <a:lstStyle/>
        <a:p>
          <a:r>
            <a:rPr lang="ru-RU" dirty="0"/>
            <a:t>Оценка имеющихся ресурсов в здравоохранении</a:t>
          </a:r>
        </a:p>
      </dgm:t>
    </dgm:pt>
    <dgm:pt modelId="{440ED6C2-D1E1-4634-9CCD-901A59051557}" type="parTrans" cxnId="{E4B3F033-B112-41D1-91B8-4C1E9BD4CEE4}">
      <dgm:prSet/>
      <dgm:spPr/>
      <dgm:t>
        <a:bodyPr/>
        <a:lstStyle/>
        <a:p>
          <a:endParaRPr lang="ru-RU"/>
        </a:p>
      </dgm:t>
    </dgm:pt>
    <dgm:pt modelId="{2CA353C8-2360-4D15-BABE-7F603EE1B88F}" type="sibTrans" cxnId="{E4B3F033-B112-41D1-91B8-4C1E9BD4CEE4}">
      <dgm:prSet/>
      <dgm:spPr/>
      <dgm:t>
        <a:bodyPr/>
        <a:lstStyle/>
        <a:p>
          <a:endParaRPr lang="ru-RU"/>
        </a:p>
      </dgm:t>
    </dgm:pt>
    <dgm:pt modelId="{D5AD8626-A4B7-4F99-88A8-9CF698C13D7F}">
      <dgm:prSet phldrT="[Текст]"/>
      <dgm:spPr/>
      <dgm:t>
        <a:bodyPr/>
        <a:lstStyle/>
        <a:p>
          <a:r>
            <a:rPr lang="ru-RU" dirty="0"/>
            <a:t>Построение оптимальных моделей маршрутизации</a:t>
          </a:r>
        </a:p>
      </dgm:t>
    </dgm:pt>
    <dgm:pt modelId="{BAECCF65-2DFE-4262-A0DF-5CC8BF0CB093}" type="parTrans" cxnId="{6F29937D-1B4C-4202-A7B5-2D8CF183ED3A}">
      <dgm:prSet/>
      <dgm:spPr/>
      <dgm:t>
        <a:bodyPr/>
        <a:lstStyle/>
        <a:p>
          <a:endParaRPr lang="ru-RU"/>
        </a:p>
      </dgm:t>
    </dgm:pt>
    <dgm:pt modelId="{FBDFAA96-8315-4FE6-A038-9550627D6F1A}" type="sibTrans" cxnId="{6F29937D-1B4C-4202-A7B5-2D8CF183ED3A}">
      <dgm:prSet/>
      <dgm:spPr/>
      <dgm:t>
        <a:bodyPr/>
        <a:lstStyle/>
        <a:p>
          <a:endParaRPr lang="ru-RU"/>
        </a:p>
      </dgm:t>
    </dgm:pt>
    <dgm:pt modelId="{CC64E630-7E31-43EC-8119-1C83A769AE0B}">
      <dgm:prSet phldrT="[Текст]"/>
      <dgm:spPr/>
      <dgm:t>
        <a:bodyPr/>
        <a:lstStyle/>
        <a:p>
          <a:r>
            <a:rPr lang="ru-RU" dirty="0"/>
            <a:t>Оптимизация ресурсов под изменяющуюся потребность</a:t>
          </a:r>
        </a:p>
      </dgm:t>
    </dgm:pt>
    <dgm:pt modelId="{8A3433FE-A942-437B-99D8-ACE0D782807B}" type="parTrans" cxnId="{0114334E-ACF9-4D14-B6F2-B3E68588748E}">
      <dgm:prSet/>
      <dgm:spPr/>
      <dgm:t>
        <a:bodyPr/>
        <a:lstStyle/>
        <a:p>
          <a:endParaRPr lang="ru-RU"/>
        </a:p>
      </dgm:t>
    </dgm:pt>
    <dgm:pt modelId="{579F21A6-947D-4491-BC3B-41B169DCD6F9}" type="sibTrans" cxnId="{0114334E-ACF9-4D14-B6F2-B3E68588748E}">
      <dgm:prSet/>
      <dgm:spPr/>
      <dgm:t>
        <a:bodyPr/>
        <a:lstStyle/>
        <a:p>
          <a:endParaRPr lang="ru-RU"/>
        </a:p>
      </dgm:t>
    </dgm:pt>
    <dgm:pt modelId="{21463CAB-CD1C-4DB8-8C14-B58360BA38B6}" type="pres">
      <dgm:prSet presAssocID="{F2FD5E4E-3FA7-45C0-9D7F-327B6769FE9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AB2D34B2-BB8E-4C1B-91D2-739881B02914}" type="pres">
      <dgm:prSet presAssocID="{9BB8DD61-6347-4128-B6BC-6447A5A200E8}" presName="horFlow" presStyleCnt="0"/>
      <dgm:spPr/>
    </dgm:pt>
    <dgm:pt modelId="{A6E4D46F-DB57-4E99-AF1D-1F31695F6A82}" type="pres">
      <dgm:prSet presAssocID="{9BB8DD61-6347-4128-B6BC-6447A5A200E8}" presName="bigChev" presStyleLbl="node1" presStyleIdx="0" presStyleCnt="3"/>
      <dgm:spPr/>
    </dgm:pt>
    <dgm:pt modelId="{D15D4ED3-F5A0-4EFE-B71C-7A5667E7DDB3}" type="pres">
      <dgm:prSet presAssocID="{AA2E2E9A-449B-4511-87BE-0978878A0193}" presName="parTrans" presStyleCnt="0"/>
      <dgm:spPr/>
    </dgm:pt>
    <dgm:pt modelId="{FE584F2B-E521-4AEE-91BE-F24893AF9325}" type="pres">
      <dgm:prSet presAssocID="{DF89C6FB-F430-4431-B406-DD789D1B6FEC}" presName="node" presStyleLbl="alignAccFollowNode1" presStyleIdx="0" presStyleCnt="6">
        <dgm:presLayoutVars>
          <dgm:bulletEnabled val="1"/>
        </dgm:presLayoutVars>
      </dgm:prSet>
      <dgm:spPr/>
    </dgm:pt>
    <dgm:pt modelId="{AFB345BC-F4EC-4684-BED6-29F2918C4727}" type="pres">
      <dgm:prSet presAssocID="{0A8D7058-D138-4E0B-B6B9-AFBF28047692}" presName="sibTrans" presStyleCnt="0"/>
      <dgm:spPr/>
    </dgm:pt>
    <dgm:pt modelId="{BFDD918F-61CC-4AB2-8638-ECB7FA36BC34}" type="pres">
      <dgm:prSet presAssocID="{9C5717CE-2BDB-4670-8042-C6EFD0CEAF38}" presName="node" presStyleLbl="alignAccFollowNode1" presStyleIdx="1" presStyleCnt="6">
        <dgm:presLayoutVars>
          <dgm:bulletEnabled val="1"/>
        </dgm:presLayoutVars>
      </dgm:prSet>
      <dgm:spPr/>
    </dgm:pt>
    <dgm:pt modelId="{1F92E96A-8D04-49CB-B439-3AAFFC585710}" type="pres">
      <dgm:prSet presAssocID="{9BB8DD61-6347-4128-B6BC-6447A5A200E8}" presName="vSp" presStyleCnt="0"/>
      <dgm:spPr/>
    </dgm:pt>
    <dgm:pt modelId="{CE2D88A5-9118-432A-BC47-9A199976DF76}" type="pres">
      <dgm:prSet presAssocID="{4A4F1F34-D417-401D-8ACB-57D80CEB5908}" presName="horFlow" presStyleCnt="0"/>
      <dgm:spPr/>
    </dgm:pt>
    <dgm:pt modelId="{C9E5355B-5DAE-4ADE-9F76-6B60921FED7E}" type="pres">
      <dgm:prSet presAssocID="{4A4F1F34-D417-401D-8ACB-57D80CEB5908}" presName="bigChev" presStyleLbl="node1" presStyleIdx="1" presStyleCnt="3"/>
      <dgm:spPr/>
    </dgm:pt>
    <dgm:pt modelId="{69400FE5-88EB-4C4B-AEE9-4C432285D718}" type="pres">
      <dgm:prSet presAssocID="{F9A05BEB-1388-479B-81DE-24820BC9EDAF}" presName="parTrans" presStyleCnt="0"/>
      <dgm:spPr/>
    </dgm:pt>
    <dgm:pt modelId="{9DA562BC-340B-4841-A773-E1A06757205B}" type="pres">
      <dgm:prSet presAssocID="{4D9ADBFE-DF9C-485D-8E56-F6664E3FF440}" presName="node" presStyleLbl="alignAccFollowNode1" presStyleIdx="2" presStyleCnt="6">
        <dgm:presLayoutVars>
          <dgm:bulletEnabled val="1"/>
        </dgm:presLayoutVars>
      </dgm:prSet>
      <dgm:spPr/>
    </dgm:pt>
    <dgm:pt modelId="{8AF887E6-3DEB-40D4-918F-73E7A92E365B}" type="pres">
      <dgm:prSet presAssocID="{DFA436FD-BDB3-40B4-AA85-F71D6CA75567}" presName="sibTrans" presStyleCnt="0"/>
      <dgm:spPr/>
    </dgm:pt>
    <dgm:pt modelId="{0EC14B4E-7F6F-4CB7-B7CC-843F4B8CD0E6}" type="pres">
      <dgm:prSet presAssocID="{44602943-D7C2-493F-9B6D-BFD3DDF9BCFA}" presName="node" presStyleLbl="alignAccFollowNode1" presStyleIdx="3" presStyleCnt="6">
        <dgm:presLayoutVars>
          <dgm:bulletEnabled val="1"/>
        </dgm:presLayoutVars>
      </dgm:prSet>
      <dgm:spPr/>
    </dgm:pt>
    <dgm:pt modelId="{64456D2C-124A-411F-89AB-71C942A59D9A}" type="pres">
      <dgm:prSet presAssocID="{4A4F1F34-D417-401D-8ACB-57D80CEB5908}" presName="vSp" presStyleCnt="0"/>
      <dgm:spPr/>
    </dgm:pt>
    <dgm:pt modelId="{36D33280-C55F-49C9-AB71-D03CB37870AE}" type="pres">
      <dgm:prSet presAssocID="{1A4FACEB-7818-4671-AF06-433F090A8D47}" presName="horFlow" presStyleCnt="0"/>
      <dgm:spPr/>
    </dgm:pt>
    <dgm:pt modelId="{E1BF48AE-DA1E-4645-8434-F5F3B6C5ABB3}" type="pres">
      <dgm:prSet presAssocID="{1A4FACEB-7818-4671-AF06-433F090A8D47}" presName="bigChev" presStyleLbl="node1" presStyleIdx="2" presStyleCnt="3"/>
      <dgm:spPr/>
    </dgm:pt>
    <dgm:pt modelId="{AF1C2820-3D84-4281-9051-CB9030E31B31}" type="pres">
      <dgm:prSet presAssocID="{BAECCF65-2DFE-4262-A0DF-5CC8BF0CB093}" presName="parTrans" presStyleCnt="0"/>
      <dgm:spPr/>
    </dgm:pt>
    <dgm:pt modelId="{E7EDDDC4-82E3-46DD-AC9D-8D96966C38ED}" type="pres">
      <dgm:prSet presAssocID="{D5AD8626-A4B7-4F99-88A8-9CF698C13D7F}" presName="node" presStyleLbl="alignAccFollowNode1" presStyleIdx="4" presStyleCnt="6">
        <dgm:presLayoutVars>
          <dgm:bulletEnabled val="1"/>
        </dgm:presLayoutVars>
      </dgm:prSet>
      <dgm:spPr/>
    </dgm:pt>
    <dgm:pt modelId="{137BC0C7-AEA6-4F2B-923D-878E6F51588F}" type="pres">
      <dgm:prSet presAssocID="{FBDFAA96-8315-4FE6-A038-9550627D6F1A}" presName="sibTrans" presStyleCnt="0"/>
      <dgm:spPr/>
    </dgm:pt>
    <dgm:pt modelId="{83DEC130-0DBD-4709-A686-F652D550BC27}" type="pres">
      <dgm:prSet presAssocID="{CC64E630-7E31-43EC-8119-1C83A769AE0B}" presName="node" presStyleLbl="alignAccFollowNode1" presStyleIdx="5" presStyleCnt="6">
        <dgm:presLayoutVars>
          <dgm:bulletEnabled val="1"/>
        </dgm:presLayoutVars>
      </dgm:prSet>
      <dgm:spPr/>
    </dgm:pt>
  </dgm:ptLst>
  <dgm:cxnLst>
    <dgm:cxn modelId="{3E672E10-21B6-4B94-848D-BCC9FFA5216E}" type="presOf" srcId="{4A4F1F34-D417-401D-8ACB-57D80CEB5908}" destId="{C9E5355B-5DAE-4ADE-9F76-6B60921FED7E}" srcOrd="0" destOrd="0" presId="urn:microsoft.com/office/officeart/2005/8/layout/lProcess3"/>
    <dgm:cxn modelId="{CD8FC721-B0CF-48D7-8396-A3BDD45A9038}" type="presOf" srcId="{1A4FACEB-7818-4671-AF06-433F090A8D47}" destId="{E1BF48AE-DA1E-4645-8434-F5F3B6C5ABB3}" srcOrd="0" destOrd="0" presId="urn:microsoft.com/office/officeart/2005/8/layout/lProcess3"/>
    <dgm:cxn modelId="{E4B3F033-B112-41D1-91B8-4C1E9BD4CEE4}" srcId="{F2FD5E4E-3FA7-45C0-9D7F-327B6769FE99}" destId="{1A4FACEB-7818-4671-AF06-433F090A8D47}" srcOrd="2" destOrd="0" parTransId="{440ED6C2-D1E1-4634-9CCD-901A59051557}" sibTransId="{2CA353C8-2360-4D15-BABE-7F603EE1B88F}"/>
    <dgm:cxn modelId="{259CBF37-717F-4D72-8CC0-FAAAAD0A8E13}" type="presOf" srcId="{D5AD8626-A4B7-4F99-88A8-9CF698C13D7F}" destId="{E7EDDDC4-82E3-46DD-AC9D-8D96966C38ED}" srcOrd="0" destOrd="0" presId="urn:microsoft.com/office/officeart/2005/8/layout/lProcess3"/>
    <dgm:cxn modelId="{AEA5EC5E-816A-478B-9DA0-74F83A805DFF}" srcId="{9BB8DD61-6347-4128-B6BC-6447A5A200E8}" destId="{9C5717CE-2BDB-4670-8042-C6EFD0CEAF38}" srcOrd="1" destOrd="0" parTransId="{4883A57A-1F09-448F-AF6C-21E322FA5DF8}" sibTransId="{757986D8-EB84-41D1-92B7-E25CE40E42EC}"/>
    <dgm:cxn modelId="{0114334E-ACF9-4D14-B6F2-B3E68588748E}" srcId="{1A4FACEB-7818-4671-AF06-433F090A8D47}" destId="{CC64E630-7E31-43EC-8119-1C83A769AE0B}" srcOrd="1" destOrd="0" parTransId="{8A3433FE-A942-437B-99D8-ACE0D782807B}" sibTransId="{579F21A6-947D-4491-BC3B-41B169DCD6F9}"/>
    <dgm:cxn modelId="{31CCD96E-4C3A-4362-BCCD-3B9580A7753E}" srcId="{4A4F1F34-D417-401D-8ACB-57D80CEB5908}" destId="{44602943-D7C2-493F-9B6D-BFD3DDF9BCFA}" srcOrd="1" destOrd="0" parTransId="{7A04475D-551A-43C5-8E95-03350C85CE4E}" sibTransId="{CA52391B-2783-4E83-8094-4DF97F1B8DDA}"/>
    <dgm:cxn modelId="{99129F53-9374-4A4F-A1A4-1D7F8B30BE4B}" type="presOf" srcId="{44602943-D7C2-493F-9B6D-BFD3DDF9BCFA}" destId="{0EC14B4E-7F6F-4CB7-B7CC-843F4B8CD0E6}" srcOrd="0" destOrd="0" presId="urn:microsoft.com/office/officeart/2005/8/layout/lProcess3"/>
    <dgm:cxn modelId="{6F29937D-1B4C-4202-A7B5-2D8CF183ED3A}" srcId="{1A4FACEB-7818-4671-AF06-433F090A8D47}" destId="{D5AD8626-A4B7-4F99-88A8-9CF698C13D7F}" srcOrd="0" destOrd="0" parTransId="{BAECCF65-2DFE-4262-A0DF-5CC8BF0CB093}" sibTransId="{FBDFAA96-8315-4FE6-A038-9550627D6F1A}"/>
    <dgm:cxn modelId="{87EBBA94-6DA7-4E75-A3BD-B4DDFA75C24E}" type="presOf" srcId="{DF89C6FB-F430-4431-B406-DD789D1B6FEC}" destId="{FE584F2B-E521-4AEE-91BE-F24893AF9325}" srcOrd="0" destOrd="0" presId="urn:microsoft.com/office/officeart/2005/8/layout/lProcess3"/>
    <dgm:cxn modelId="{59564B9D-A5B5-4093-917F-36B87611A26A}" srcId="{F2FD5E4E-3FA7-45C0-9D7F-327B6769FE99}" destId="{4A4F1F34-D417-401D-8ACB-57D80CEB5908}" srcOrd="1" destOrd="0" parTransId="{0F104CF4-DC23-487E-A6FC-BCFFD21C500D}" sibTransId="{D2C28434-302E-4F0E-BAC0-CC3C7152F212}"/>
    <dgm:cxn modelId="{D1FD61A1-426D-4A1E-AD7E-439AFB95D2F3}" type="presOf" srcId="{9BB8DD61-6347-4128-B6BC-6447A5A200E8}" destId="{A6E4D46F-DB57-4E99-AF1D-1F31695F6A82}" srcOrd="0" destOrd="0" presId="urn:microsoft.com/office/officeart/2005/8/layout/lProcess3"/>
    <dgm:cxn modelId="{8A3F72A1-3B59-4F81-A55E-5CAF81A22075}" srcId="{F2FD5E4E-3FA7-45C0-9D7F-327B6769FE99}" destId="{9BB8DD61-6347-4128-B6BC-6447A5A200E8}" srcOrd="0" destOrd="0" parTransId="{1E3ED53E-7AC4-4002-9410-E1138BD0EA50}" sibTransId="{5A0948EF-9723-46AD-A744-ACCC63F0EADF}"/>
    <dgm:cxn modelId="{5EAFC3BC-AFED-4400-87E7-AEC996EDF931}" srcId="{4A4F1F34-D417-401D-8ACB-57D80CEB5908}" destId="{4D9ADBFE-DF9C-485D-8E56-F6664E3FF440}" srcOrd="0" destOrd="0" parTransId="{F9A05BEB-1388-479B-81DE-24820BC9EDAF}" sibTransId="{DFA436FD-BDB3-40B4-AA85-F71D6CA75567}"/>
    <dgm:cxn modelId="{6324ABC5-DED5-4092-A508-C91FD39E4645}" type="presOf" srcId="{4D9ADBFE-DF9C-485D-8E56-F6664E3FF440}" destId="{9DA562BC-340B-4841-A773-E1A06757205B}" srcOrd="0" destOrd="0" presId="urn:microsoft.com/office/officeart/2005/8/layout/lProcess3"/>
    <dgm:cxn modelId="{77AF5CCB-9F10-4923-A0E3-565F42045AB4}" type="presOf" srcId="{CC64E630-7E31-43EC-8119-1C83A769AE0B}" destId="{83DEC130-0DBD-4709-A686-F652D550BC27}" srcOrd="0" destOrd="0" presId="urn:microsoft.com/office/officeart/2005/8/layout/lProcess3"/>
    <dgm:cxn modelId="{B7DF6CD0-3389-4293-B971-5CA24278EBBB}" type="presOf" srcId="{F2FD5E4E-3FA7-45C0-9D7F-327B6769FE99}" destId="{21463CAB-CD1C-4DB8-8C14-B58360BA38B6}" srcOrd="0" destOrd="0" presId="urn:microsoft.com/office/officeart/2005/8/layout/lProcess3"/>
    <dgm:cxn modelId="{0B7CD5E5-1304-4CD3-97EE-BEA5CCB491AE}" type="presOf" srcId="{9C5717CE-2BDB-4670-8042-C6EFD0CEAF38}" destId="{BFDD918F-61CC-4AB2-8638-ECB7FA36BC34}" srcOrd="0" destOrd="0" presId="urn:microsoft.com/office/officeart/2005/8/layout/lProcess3"/>
    <dgm:cxn modelId="{5393C8ED-678E-4859-8654-DAA3FCB4C271}" srcId="{9BB8DD61-6347-4128-B6BC-6447A5A200E8}" destId="{DF89C6FB-F430-4431-B406-DD789D1B6FEC}" srcOrd="0" destOrd="0" parTransId="{AA2E2E9A-449B-4511-87BE-0978878A0193}" sibTransId="{0A8D7058-D138-4E0B-B6B9-AFBF28047692}"/>
    <dgm:cxn modelId="{BCF3DDED-8538-47A2-9CD5-E3F167ECA12C}" type="presParOf" srcId="{21463CAB-CD1C-4DB8-8C14-B58360BA38B6}" destId="{AB2D34B2-BB8E-4C1B-91D2-739881B02914}" srcOrd="0" destOrd="0" presId="urn:microsoft.com/office/officeart/2005/8/layout/lProcess3"/>
    <dgm:cxn modelId="{24CCFC07-1CF7-412C-A16C-A951881CCC9D}" type="presParOf" srcId="{AB2D34B2-BB8E-4C1B-91D2-739881B02914}" destId="{A6E4D46F-DB57-4E99-AF1D-1F31695F6A82}" srcOrd="0" destOrd="0" presId="urn:microsoft.com/office/officeart/2005/8/layout/lProcess3"/>
    <dgm:cxn modelId="{EB3CE33A-7410-4044-9D81-F6BDBEAEE39B}" type="presParOf" srcId="{AB2D34B2-BB8E-4C1B-91D2-739881B02914}" destId="{D15D4ED3-F5A0-4EFE-B71C-7A5667E7DDB3}" srcOrd="1" destOrd="0" presId="urn:microsoft.com/office/officeart/2005/8/layout/lProcess3"/>
    <dgm:cxn modelId="{C01C01A0-F7D5-43FB-B8D2-4A974ECF390C}" type="presParOf" srcId="{AB2D34B2-BB8E-4C1B-91D2-739881B02914}" destId="{FE584F2B-E521-4AEE-91BE-F24893AF9325}" srcOrd="2" destOrd="0" presId="urn:microsoft.com/office/officeart/2005/8/layout/lProcess3"/>
    <dgm:cxn modelId="{74473559-89B8-42ED-B53F-23CD2CB43A74}" type="presParOf" srcId="{AB2D34B2-BB8E-4C1B-91D2-739881B02914}" destId="{AFB345BC-F4EC-4684-BED6-29F2918C4727}" srcOrd="3" destOrd="0" presId="urn:microsoft.com/office/officeart/2005/8/layout/lProcess3"/>
    <dgm:cxn modelId="{9AA06931-6868-45AB-AA23-B9C5C080C6C7}" type="presParOf" srcId="{AB2D34B2-BB8E-4C1B-91D2-739881B02914}" destId="{BFDD918F-61CC-4AB2-8638-ECB7FA36BC34}" srcOrd="4" destOrd="0" presId="urn:microsoft.com/office/officeart/2005/8/layout/lProcess3"/>
    <dgm:cxn modelId="{C38F1C5F-CB98-4666-9FA0-F0A97F3DE095}" type="presParOf" srcId="{21463CAB-CD1C-4DB8-8C14-B58360BA38B6}" destId="{1F92E96A-8D04-49CB-B439-3AAFFC585710}" srcOrd="1" destOrd="0" presId="urn:microsoft.com/office/officeart/2005/8/layout/lProcess3"/>
    <dgm:cxn modelId="{27EBB823-B0AE-435C-80AC-4D7E20821F56}" type="presParOf" srcId="{21463CAB-CD1C-4DB8-8C14-B58360BA38B6}" destId="{CE2D88A5-9118-432A-BC47-9A199976DF76}" srcOrd="2" destOrd="0" presId="urn:microsoft.com/office/officeart/2005/8/layout/lProcess3"/>
    <dgm:cxn modelId="{14A95380-8230-4235-B08A-86EF7F493FAD}" type="presParOf" srcId="{CE2D88A5-9118-432A-BC47-9A199976DF76}" destId="{C9E5355B-5DAE-4ADE-9F76-6B60921FED7E}" srcOrd="0" destOrd="0" presId="urn:microsoft.com/office/officeart/2005/8/layout/lProcess3"/>
    <dgm:cxn modelId="{ACAD72CB-2DB5-4611-A03E-4AA314A4BEEF}" type="presParOf" srcId="{CE2D88A5-9118-432A-BC47-9A199976DF76}" destId="{69400FE5-88EB-4C4B-AEE9-4C432285D718}" srcOrd="1" destOrd="0" presId="urn:microsoft.com/office/officeart/2005/8/layout/lProcess3"/>
    <dgm:cxn modelId="{1B2528C3-28AC-4F47-B06B-600A450D64F6}" type="presParOf" srcId="{CE2D88A5-9118-432A-BC47-9A199976DF76}" destId="{9DA562BC-340B-4841-A773-E1A06757205B}" srcOrd="2" destOrd="0" presId="urn:microsoft.com/office/officeart/2005/8/layout/lProcess3"/>
    <dgm:cxn modelId="{93582C89-C0C1-48B7-93CD-502E010B88F2}" type="presParOf" srcId="{CE2D88A5-9118-432A-BC47-9A199976DF76}" destId="{8AF887E6-3DEB-40D4-918F-73E7A92E365B}" srcOrd="3" destOrd="0" presId="urn:microsoft.com/office/officeart/2005/8/layout/lProcess3"/>
    <dgm:cxn modelId="{67B33DAC-2313-4E4A-AA07-30D8F9FF04E2}" type="presParOf" srcId="{CE2D88A5-9118-432A-BC47-9A199976DF76}" destId="{0EC14B4E-7F6F-4CB7-B7CC-843F4B8CD0E6}" srcOrd="4" destOrd="0" presId="urn:microsoft.com/office/officeart/2005/8/layout/lProcess3"/>
    <dgm:cxn modelId="{A6D018D1-0B45-4B1E-BA42-D8DF6A02EC18}" type="presParOf" srcId="{21463CAB-CD1C-4DB8-8C14-B58360BA38B6}" destId="{64456D2C-124A-411F-89AB-71C942A59D9A}" srcOrd="3" destOrd="0" presId="urn:microsoft.com/office/officeart/2005/8/layout/lProcess3"/>
    <dgm:cxn modelId="{8D74F36A-D230-4FB8-972B-80E6B8C022C9}" type="presParOf" srcId="{21463CAB-CD1C-4DB8-8C14-B58360BA38B6}" destId="{36D33280-C55F-49C9-AB71-D03CB37870AE}" srcOrd="4" destOrd="0" presId="urn:microsoft.com/office/officeart/2005/8/layout/lProcess3"/>
    <dgm:cxn modelId="{B6F6E720-B1AB-4CDB-A82E-14D2C26B7304}" type="presParOf" srcId="{36D33280-C55F-49C9-AB71-D03CB37870AE}" destId="{E1BF48AE-DA1E-4645-8434-F5F3B6C5ABB3}" srcOrd="0" destOrd="0" presId="urn:microsoft.com/office/officeart/2005/8/layout/lProcess3"/>
    <dgm:cxn modelId="{6AB30589-CABF-47A3-BDF7-11F9B4C6E01A}" type="presParOf" srcId="{36D33280-C55F-49C9-AB71-D03CB37870AE}" destId="{AF1C2820-3D84-4281-9051-CB9030E31B31}" srcOrd="1" destOrd="0" presId="urn:microsoft.com/office/officeart/2005/8/layout/lProcess3"/>
    <dgm:cxn modelId="{82FBAF6B-7B4C-4EB0-B704-1FCEACCF0113}" type="presParOf" srcId="{36D33280-C55F-49C9-AB71-D03CB37870AE}" destId="{E7EDDDC4-82E3-46DD-AC9D-8D96966C38ED}" srcOrd="2" destOrd="0" presId="urn:microsoft.com/office/officeart/2005/8/layout/lProcess3"/>
    <dgm:cxn modelId="{E56DFFC9-9C52-4F42-B437-11CA57ECFE48}" type="presParOf" srcId="{36D33280-C55F-49C9-AB71-D03CB37870AE}" destId="{137BC0C7-AEA6-4F2B-923D-878E6F51588F}" srcOrd="3" destOrd="0" presId="urn:microsoft.com/office/officeart/2005/8/layout/lProcess3"/>
    <dgm:cxn modelId="{DDFB57B1-915F-4CCF-8411-EEEF9F569EC7}" type="presParOf" srcId="{36D33280-C55F-49C9-AB71-D03CB37870AE}" destId="{83DEC130-0DBD-4709-A686-F652D550BC27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E4D46F-DB57-4E99-AF1D-1F31695F6A82}">
      <dsp:nvSpPr>
        <dsp:cNvPr id="0" name=""/>
        <dsp:cNvSpPr/>
      </dsp:nvSpPr>
      <dsp:spPr>
        <a:xfrm>
          <a:off x="2205" y="27616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Мониторинг факторов риска</a:t>
          </a:r>
        </a:p>
      </dsp:txBody>
      <dsp:txXfrm>
        <a:off x="683719" y="27616"/>
        <a:ext cx="2044541" cy="1363027"/>
      </dsp:txXfrm>
    </dsp:sp>
    <dsp:sp modelId="{FE584F2B-E521-4AEE-91BE-F24893AF9325}">
      <dsp:nvSpPr>
        <dsp:cNvPr id="0" name=""/>
        <dsp:cNvSpPr/>
      </dsp:nvSpPr>
      <dsp:spPr>
        <a:xfrm>
          <a:off x="2966790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Оценка потребности в коррекции</a:t>
          </a:r>
        </a:p>
      </dsp:txBody>
      <dsp:txXfrm>
        <a:off x="3532446" y="143473"/>
        <a:ext cx="1696970" cy="1131312"/>
      </dsp:txXfrm>
    </dsp:sp>
    <dsp:sp modelId="{BFDD918F-61CC-4AB2-8638-ECB7FA36BC34}">
      <dsp:nvSpPr>
        <dsp:cNvPr id="0" name=""/>
        <dsp:cNvSpPr/>
      </dsp:nvSpPr>
      <dsp:spPr>
        <a:xfrm>
          <a:off x="5399112" y="143473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Прогноз динамики заболеваемости и смертности</a:t>
          </a:r>
        </a:p>
      </dsp:txBody>
      <dsp:txXfrm>
        <a:off x="5964768" y="143473"/>
        <a:ext cx="1696970" cy="1131312"/>
      </dsp:txXfrm>
    </dsp:sp>
    <dsp:sp modelId="{C9E5355B-5DAE-4ADE-9F76-6B60921FED7E}">
      <dsp:nvSpPr>
        <dsp:cNvPr id="0" name=""/>
        <dsp:cNvSpPr/>
      </dsp:nvSpPr>
      <dsp:spPr>
        <a:xfrm>
          <a:off x="2205" y="1581467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Оценка структуры заболеваемости</a:t>
          </a:r>
        </a:p>
      </dsp:txBody>
      <dsp:txXfrm>
        <a:off x="683719" y="1581467"/>
        <a:ext cx="2044541" cy="1363027"/>
      </dsp:txXfrm>
    </dsp:sp>
    <dsp:sp modelId="{9DA562BC-340B-4841-A773-E1A06757205B}">
      <dsp:nvSpPr>
        <dsp:cNvPr id="0" name=""/>
        <dsp:cNvSpPr/>
      </dsp:nvSpPr>
      <dsp:spPr>
        <a:xfrm>
          <a:off x="2966790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Прогнозирование потребности в помощи и в кадрах</a:t>
          </a:r>
        </a:p>
      </dsp:txBody>
      <dsp:txXfrm>
        <a:off x="3532446" y="1697325"/>
        <a:ext cx="1696970" cy="1131312"/>
      </dsp:txXfrm>
    </dsp:sp>
    <dsp:sp modelId="{0EC14B4E-7F6F-4CB7-B7CC-843F4B8CD0E6}">
      <dsp:nvSpPr>
        <dsp:cNvPr id="0" name=""/>
        <dsp:cNvSpPr/>
      </dsp:nvSpPr>
      <dsp:spPr>
        <a:xfrm>
          <a:off x="5399112" y="1697325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Планирование затрат и социально-экономического эффекта</a:t>
          </a:r>
        </a:p>
      </dsp:txBody>
      <dsp:txXfrm>
        <a:off x="5964768" y="1697325"/>
        <a:ext cx="1696970" cy="1131312"/>
      </dsp:txXfrm>
    </dsp:sp>
    <dsp:sp modelId="{E1BF48AE-DA1E-4645-8434-F5F3B6C5ABB3}">
      <dsp:nvSpPr>
        <dsp:cNvPr id="0" name=""/>
        <dsp:cNvSpPr/>
      </dsp:nvSpPr>
      <dsp:spPr>
        <a:xfrm>
          <a:off x="2205" y="3135319"/>
          <a:ext cx="3407568" cy="136302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14605" rIns="0" bIns="1460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300" kern="1200" dirty="0"/>
            <a:t>Оценка имеющихся ресурсов в здравоохранении</a:t>
          </a:r>
        </a:p>
      </dsp:txBody>
      <dsp:txXfrm>
        <a:off x="683719" y="3135319"/>
        <a:ext cx="2044541" cy="1363027"/>
      </dsp:txXfrm>
    </dsp:sp>
    <dsp:sp modelId="{E7EDDDC4-82E3-46DD-AC9D-8D96966C38ED}">
      <dsp:nvSpPr>
        <dsp:cNvPr id="0" name=""/>
        <dsp:cNvSpPr/>
      </dsp:nvSpPr>
      <dsp:spPr>
        <a:xfrm>
          <a:off x="2966790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Построение оптимальных моделей маршрутизации</a:t>
          </a:r>
        </a:p>
      </dsp:txBody>
      <dsp:txXfrm>
        <a:off x="3532446" y="3251176"/>
        <a:ext cx="1696970" cy="1131312"/>
      </dsp:txXfrm>
    </dsp:sp>
    <dsp:sp modelId="{83DEC130-0DBD-4709-A686-F652D550BC27}">
      <dsp:nvSpPr>
        <dsp:cNvPr id="0" name=""/>
        <dsp:cNvSpPr/>
      </dsp:nvSpPr>
      <dsp:spPr>
        <a:xfrm>
          <a:off x="5399112" y="3251176"/>
          <a:ext cx="2828282" cy="113131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10795" rIns="0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Оптимизация ресурсов под изменяющуюся потребность</a:t>
          </a:r>
        </a:p>
      </dsp:txBody>
      <dsp:txXfrm>
        <a:off x="5964768" y="3251176"/>
        <a:ext cx="1696970" cy="11313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0.07167</cdr:x>
      <cdr:y>0.19503</cdr:y>
    </cdr:from>
    <cdr:to>
      <cdr:x>0.9875</cdr:x>
      <cdr:y>0.19503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id="{496AC577-1938-4DCB-82A1-868569A238AB}"/>
            </a:ext>
          </a:extLst>
        </cdr:cNvPr>
        <cdr:cNvCxnSpPr/>
      </cdr:nvCxnSpPr>
      <cdr:spPr>
        <a:xfrm xmlns:a="http://schemas.openxmlformats.org/drawingml/2006/main">
          <a:off x="873760" y="1196341"/>
          <a:ext cx="11165840" cy="0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1F497D"/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0.65713</cdr:x>
      <cdr:y>0.01664</cdr:y>
    </cdr:from>
    <cdr:to>
      <cdr:x>0.67854</cdr:x>
      <cdr:y>0.88556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7E9132FA-A5D3-497B-8946-D3DACE76748A}"/>
            </a:ext>
          </a:extLst>
        </cdr:cNvPr>
        <cdr:cNvSpPr/>
      </cdr:nvSpPr>
      <cdr:spPr>
        <a:xfrm xmlns:a="http://schemas.openxmlformats.org/drawingml/2006/main">
          <a:off x="7503988" y="95693"/>
          <a:ext cx="244548" cy="49982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38100">
          <a:solidFill>
            <a:srgbClr val="FF0000"/>
          </a:solidFill>
          <a:prstDash val="sysDash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kumimoji="0" lang="ru-RU" sz="180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0.0683</cdr:x>
      <cdr:y>0.13907</cdr:y>
    </cdr:from>
    <cdr:to>
      <cdr:x>0.90287</cdr:x>
      <cdr:y>0.87992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id="{BF69BD87-8C96-45ED-839A-EF23EF0D9997}"/>
            </a:ext>
          </a:extLst>
        </cdr:cNvPr>
        <cdr:cNvCxnSpPr/>
      </cdr:nvCxnSpPr>
      <cdr:spPr>
        <a:xfrm xmlns:a="http://schemas.openxmlformats.org/drawingml/2006/main">
          <a:off x="785026" y="726511"/>
          <a:ext cx="9592378" cy="3870269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C0000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49B2-699A-46C9-BC82-AA6842DF5E8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EBA4E-69FF-4C7E-8712-9F678C695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271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869D6-96C4-4270-B4C8-FA88BFEB6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1776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869D6-96C4-4270-B4C8-FA88BFEB6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95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869D6-96C4-4270-B4C8-FA88BFEB6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94100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9869D6-96C4-4270-B4C8-FA88BFEB6A1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02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647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02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539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3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15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9559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53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8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653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442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9397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3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5006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078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849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7647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168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7462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131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1447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20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4448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445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9519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119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1615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67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330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4477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7233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9800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37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58133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428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5590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799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02137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43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374FA6-C619-49F4-A040-50408CDF3C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C60519C-1B22-4B7F-AB4F-C2D3E711A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97661D-020D-4282-B108-B4602EF28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EF0851-0263-4D54-82D3-DA19861C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AA35DB-6655-41F6-AB9E-39078068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84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D8F985-1D75-4D5B-BEDB-89616F707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1572FCF-9975-4C93-97F9-2C0984110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683051-1BD8-4D9C-95F1-7E6FD341E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D79485-4F33-46CF-A7D8-46E13D42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676A30-72D0-4948-9D2D-0FDC304D1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9321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4AB094-493A-456B-BA1F-DC837F99F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06EC0A-C4FE-4960-B8C3-84B8F4214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7455F1-2367-4EB1-9D1F-1E35BF999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2391E0-B55C-4FD5-8E1D-5BEF9CFDD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8D6DE-EB11-4377-8131-E5E2CDE9E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3401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53B4-FAF5-4430-BBDC-8F7DA05AB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E2A665-FA9A-45B7-B6A2-A0C28B80F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26CE3E-7B69-4880-AEFA-174C755D49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B5BAE4-E93C-4239-A166-76B5C1CFA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2E8829-D5A8-438F-9CD6-5F0FF13F0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66C6D3-E416-4FC6-B25D-0BAE79DAE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7929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6543CA-5282-4E48-9B5F-15C25B806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4DD8A6-E5D9-4836-BFAC-E82915BEF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A22EC1D-5C00-42D1-ADA5-B95F39611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DAEE91-ADFE-48D1-8FD8-1AE98E177D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9769454-FE2E-4AD1-87EB-05D553E06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F1999A-128B-4ED0-BD11-D47E63F4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3BB188-C053-4118-9543-E465CAC9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BBEB06C-3303-4243-99B8-9F8055C88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42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4952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B952A8-A79C-4B3E-80FD-C4E0A569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BC7D3E-D55D-4628-BEAF-28D147B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FF547F8-7671-4BE6-B8E8-221FE496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57DD93A-84EF-4E77-9FBC-A5B6AAA0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158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A8DDD8F-7BB6-4018-AA09-9A6D0030D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E096F4-501A-4219-99C2-0938E4F51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248588C-CA4F-4D1A-B775-00000A1A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69232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00208C-843E-4183-8FCE-6BFA2F718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7EA779-F15A-4B24-B834-E30C8D803C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B137BB-4AEF-4C93-8E39-5468F1D7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50F7D6-9CA6-406B-B8CB-2E763109F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81D88C-D9C2-4F77-ACBC-E680993F3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BFA500-EBB2-4355-91C3-AB1D0C29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083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495B92-7260-4FAD-8DB6-D1560A78B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F803DE-B48A-4F54-BD26-A431BFD177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05F76E-ED01-4994-A7F8-C8503CC34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371A984-A980-4E3B-86BD-D5B21B9B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39E3FB-BD10-4914-85A7-C88E9DCA1A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2E3F39-3AF2-48D3-93E5-23DB4883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19722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192F4B-C19D-403C-AAAB-C840E1A2D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74B285-C6E6-4645-BE78-8475E8505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824BB8-9E3F-4208-825B-1661045B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30EA86-8577-4C66-AED4-60DCB0AA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50920-5168-431A-86DB-C2D07C10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9480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F0260A-AD08-4509-9A84-6AD0787F07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DE4D6D-310C-4D9E-A302-E372AB9B72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733466-9016-4B55-AD8B-233C8409E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7AFA19-EAAC-4A69-A36A-7D782F871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3410F5-641F-40AF-8C2E-89C5A24DD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540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7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66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89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12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FCF03-03BF-4BBE-B5E2-54B7A18CB4A7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10AFC-6417-4E7B-8C74-AC3C00F1F5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71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56FA5-99E0-4A08-AFF3-8D498611DF33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D02A2F-3696-4B87-84DA-B0F9968CD13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3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4A01-6BAE-4052-A2B4-2045596436F9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B10F9-E594-483F-8595-9D222C4F0E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4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53A47C-2BA4-4042-A6A4-328A2D495C1E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C49F7-B0D2-4A34-8FCC-28F76F670E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138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D0996-02D4-4CB3-8FB8-CF9EC40C9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F6EA7A-3A3C-4D81-9090-83164AB6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70D0F0-40D6-44B9-9E4D-F55BF46C0B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8EF64-F2C8-4ED3-97FB-474605CE3CE1}" type="datetimeFigureOut">
              <a:rPr lang="ru-RU" smtClean="0"/>
              <a:t>14.12.2018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F79BC9-2CAD-4EB3-956C-1156CAC420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67026C-7B8D-4E54-BE1A-9E2D49E745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AA9D3-4815-4641-97DF-0C21D74EB1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411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k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1999" cy="23876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  <a:latin typeface="+mn-lt"/>
              </a:rPr>
              <a:t>Состояние и перспективы развития кардиологической помощи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в Российской Федерации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7972" y="3903877"/>
            <a:ext cx="10156054" cy="2408145"/>
          </a:xfrm>
        </p:spPr>
        <p:txBody>
          <a:bodyPr/>
          <a:lstStyle/>
          <a:p>
            <a:r>
              <a:rPr lang="ru-RU" dirty="0"/>
              <a:t>Главный внештатный специалист-кардиолог Министерства здравоохранения Российской Федерации</a:t>
            </a:r>
            <a:br>
              <a:rPr lang="ru-RU" dirty="0"/>
            </a:br>
            <a:br>
              <a:rPr lang="ru-RU" sz="800" dirty="0"/>
            </a:br>
            <a:r>
              <a:rPr lang="ru-RU" sz="2000" dirty="0"/>
              <a:t>(Северо-Западный, Южный, Северокавказский, Приволжский федеральные округа)</a:t>
            </a:r>
            <a:endParaRPr lang="ru-RU" sz="2800" dirty="0"/>
          </a:p>
          <a:p>
            <a:endParaRPr lang="ru-RU" sz="1600" dirty="0"/>
          </a:p>
          <a:p>
            <a:r>
              <a:rPr lang="ru-RU" sz="2800" dirty="0"/>
              <a:t>Е.В. Шляхто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" y="6329778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Москва</a:t>
            </a:r>
            <a:br>
              <a:rPr lang="ru-RU" sz="1400" dirty="0">
                <a:solidFill>
                  <a:srgbClr val="002060"/>
                </a:solidFill>
              </a:rPr>
            </a:br>
            <a:r>
              <a:rPr lang="ru-RU" sz="1400" dirty="0">
                <a:solidFill>
                  <a:srgbClr val="002060"/>
                </a:solidFill>
              </a:rPr>
              <a:t>14 декабря 2018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115410"/>
            <a:ext cx="12191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Заседание Профильной комиссии по кардиологии Министерства здравоохранения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825591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EF30F-1EE9-49CF-856F-4F0D90B36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6958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Доля пациентов с ОКС, госпитализированных </a:t>
            </a:r>
            <a:br>
              <a:rPr lang="ru-RU" dirty="0"/>
            </a:br>
            <a:r>
              <a:rPr lang="ru-RU" dirty="0"/>
              <a:t>в профильные отделения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D7B855CA-083E-4E58-A63B-5C108E20BE7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3246037"/>
              </p:ext>
            </p:extLst>
          </p:nvPr>
        </p:nvGraphicFramePr>
        <p:xfrm>
          <a:off x="0" y="1169581"/>
          <a:ext cx="12192000" cy="5433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DBD197E-B8F8-42B1-B937-A5D18FA7B2B4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3126F7-CAAB-4495-B0DA-8EBA75E1193F}"/>
              </a:ext>
            </a:extLst>
          </p:cNvPr>
          <p:cNvCxnSpPr/>
          <p:nvPr/>
        </p:nvCxnSpPr>
        <p:spPr>
          <a:xfrm flipH="1">
            <a:off x="792480" y="1767840"/>
            <a:ext cx="719328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8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029E2D-8361-48A3-8FFA-881CE769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9542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Доля пациентов с ОКС, подвергнутых ЧКВ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290D418-F0DE-401E-A854-E2910029F5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912106"/>
              </p:ext>
            </p:extLst>
          </p:nvPr>
        </p:nvGraphicFramePr>
        <p:xfrm>
          <a:off x="191386" y="671661"/>
          <a:ext cx="11770242" cy="594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30F6D8-97F2-47A6-A2EA-9A6E89E50AF5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93FD8695-4BA4-40A2-A737-7403184C50AE}"/>
              </a:ext>
            </a:extLst>
          </p:cNvPr>
          <p:cNvCxnSpPr/>
          <p:nvPr/>
        </p:nvCxnSpPr>
        <p:spPr>
          <a:xfrm flipH="1">
            <a:off x="782320" y="2174240"/>
            <a:ext cx="46126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922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D1814-5C8E-4790-A791-C470BCC5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5268"/>
            <a:ext cx="121920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Госпитальная летальность при ОКС в зависимости от доли пациентов с ОКС, подвергнутых ЧКВ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4E34C329-D361-4FD2-B1E5-591CA3698A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770060"/>
              </p:ext>
            </p:extLst>
          </p:nvPr>
        </p:nvGraphicFramePr>
        <p:xfrm>
          <a:off x="451413" y="1320294"/>
          <a:ext cx="11138075" cy="4895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EC2C5E1-9B1D-418B-B09B-CD91335036D9}"/>
              </a:ext>
            </a:extLst>
          </p:cNvPr>
          <p:cNvSpPr txBox="1"/>
          <p:nvPr/>
        </p:nvSpPr>
        <p:spPr>
          <a:xfrm>
            <a:off x="5847907" y="2207065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Астраханская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61F2CE-4354-4DEC-9DC8-B385DD54CD2E}"/>
              </a:ext>
            </a:extLst>
          </p:cNvPr>
          <p:cNvSpPr txBox="1"/>
          <p:nvPr/>
        </p:nvSpPr>
        <p:spPr>
          <a:xfrm>
            <a:off x="3118883" y="5192345"/>
            <a:ext cx="3526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Дагестан, Кабардино-Балкария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3581F8-93BA-46D7-8769-56DBDBD7B8BE}"/>
              </a:ext>
            </a:extLst>
          </p:cNvPr>
          <p:cNvSpPr txBox="1"/>
          <p:nvPr/>
        </p:nvSpPr>
        <p:spPr>
          <a:xfrm>
            <a:off x="9308424" y="3337949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СПб, Калининград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6FA9DE-CAF7-4AB9-8365-AE852115EF8D}"/>
              </a:ext>
            </a:extLst>
          </p:cNvPr>
          <p:cNvSpPr txBox="1"/>
          <p:nvPr/>
        </p:nvSpPr>
        <p:spPr>
          <a:xfrm>
            <a:off x="1625009" y="3247664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Крым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49E5C7-425C-4190-8540-510A5B6EE339}"/>
              </a:ext>
            </a:extLst>
          </p:cNvPr>
          <p:cNvSpPr txBox="1"/>
          <p:nvPr/>
        </p:nvSpPr>
        <p:spPr>
          <a:xfrm>
            <a:off x="1081268" y="1643152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Ненецкий АО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7041F-0712-4C57-8440-5A957A605063}"/>
              </a:ext>
            </a:extLst>
          </p:cNvPr>
          <p:cNvSpPr txBox="1"/>
          <p:nvPr/>
        </p:nvSpPr>
        <p:spPr>
          <a:xfrm>
            <a:off x="1081268" y="4546968"/>
            <a:ext cx="192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Мурманская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26722D-A9D2-4D4E-81F3-261BDBF685C3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246854-3ACD-42B6-A9C5-4CC4EB4AC9E3}"/>
              </a:ext>
            </a:extLst>
          </p:cNvPr>
          <p:cNvSpPr txBox="1"/>
          <p:nvPr/>
        </p:nvSpPr>
        <p:spPr>
          <a:xfrm flipH="1">
            <a:off x="3543178" y="6182860"/>
            <a:ext cx="49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Доля пациентов с ОКС, подвергнутых ЧКВ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E72AED-2039-4920-AB7C-92965A311050}"/>
              </a:ext>
            </a:extLst>
          </p:cNvPr>
          <p:cNvSpPr txBox="1"/>
          <p:nvPr/>
        </p:nvSpPr>
        <p:spPr>
          <a:xfrm rot="16200000" flipH="1">
            <a:off x="-2183182" y="3432330"/>
            <a:ext cx="4954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Госпитальная летальность при ОКС</a:t>
            </a:r>
          </a:p>
        </p:txBody>
      </p:sp>
    </p:spTree>
    <p:extLst>
      <p:ext uri="{BB962C8B-B14F-4D97-AF65-F5344CB8AC3E}">
        <p14:creationId xmlns:p14="http://schemas.microsoft.com/office/powerpoint/2010/main" val="251544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3BA9D0-9523-4372-ABD7-300EF25D7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231"/>
            <a:ext cx="12192000" cy="935665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Доля умерших от ОИМ трудоспособного возраста в зависимости 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от доли пациентов, подвергнутых ЧКВ в регионе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16D0B0F1-CB5F-4997-9369-54E8D6B2C72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04037" y="1325563"/>
          <a:ext cx="11493796" cy="522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EE9C120-60E0-49DD-8486-7A7FDA00E7BD}"/>
              </a:ext>
            </a:extLst>
          </p:cNvPr>
          <p:cNvSpPr txBox="1"/>
          <p:nvPr/>
        </p:nvSpPr>
        <p:spPr>
          <a:xfrm>
            <a:off x="3572539" y="6488668"/>
            <a:ext cx="5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выполнения ЧКВ при ОКС в регионе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040676-C206-453F-A603-3F466A6C5A89}"/>
              </a:ext>
            </a:extLst>
          </p:cNvPr>
          <p:cNvSpPr txBox="1"/>
          <p:nvPr/>
        </p:nvSpPr>
        <p:spPr>
          <a:xfrm rot="16200000">
            <a:off x="-2390189" y="3557628"/>
            <a:ext cx="5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Доля умерших от ОИМ трудоспособного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755180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+mn-lt"/>
              </a:rPr>
              <a:t>Госпитальная летальность при остром инфаркте миокарда в региональных сосудистых центрах (РСЦ) и первичных сосудистых отделениях (ПСО)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21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данным Мониторинга Минздрава России, 2018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292E5C0F-948A-483F-8917-4A6AC23D7B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7827121"/>
              </p:ext>
            </p:extLst>
          </p:nvPr>
        </p:nvGraphicFramePr>
        <p:xfrm>
          <a:off x="81023" y="1056443"/>
          <a:ext cx="11991371" cy="5493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62F70B7-DA40-4D34-8E87-4F85FB5ED560}"/>
              </a:ext>
            </a:extLst>
          </p:cNvPr>
          <p:cNvSpPr/>
          <p:nvPr/>
        </p:nvSpPr>
        <p:spPr>
          <a:xfrm>
            <a:off x="3715473" y="1226916"/>
            <a:ext cx="254643" cy="46761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4924EDD-BC21-4B22-8FF4-96A6DB531AF1}"/>
              </a:ext>
            </a:extLst>
          </p:cNvPr>
          <p:cNvSpPr/>
          <p:nvPr/>
        </p:nvSpPr>
        <p:spPr>
          <a:xfrm>
            <a:off x="5259793" y="1226915"/>
            <a:ext cx="254643" cy="46761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89C82C8-21A3-4422-A053-83364CA27100}"/>
              </a:ext>
            </a:extLst>
          </p:cNvPr>
          <p:cNvSpPr/>
          <p:nvPr/>
        </p:nvSpPr>
        <p:spPr>
          <a:xfrm>
            <a:off x="6540084" y="1226915"/>
            <a:ext cx="254643" cy="46761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E8F7B9-EB03-405A-B1F6-126EAF33EEE5}"/>
              </a:ext>
            </a:extLst>
          </p:cNvPr>
          <p:cNvSpPr/>
          <p:nvPr/>
        </p:nvSpPr>
        <p:spPr>
          <a:xfrm>
            <a:off x="9377359" y="1226915"/>
            <a:ext cx="254643" cy="46761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4E85A95-D8C6-46C0-99CB-E17CBD01C292}"/>
              </a:ext>
            </a:extLst>
          </p:cNvPr>
          <p:cNvSpPr/>
          <p:nvPr/>
        </p:nvSpPr>
        <p:spPr>
          <a:xfrm>
            <a:off x="6036068" y="1226915"/>
            <a:ext cx="254643" cy="4676173"/>
          </a:xfrm>
          <a:prstGeom prst="rect">
            <a:avLst/>
          </a:prstGeom>
          <a:noFill/>
          <a:ln w="38100">
            <a:solidFill>
              <a:srgbClr val="C0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770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</p:spPr>
        <p:txBody>
          <a:bodyPr>
            <a:noAutofit/>
          </a:bodyPr>
          <a:lstStyle/>
          <a:p>
            <a:pPr algn="ctr"/>
            <a:r>
              <a:rPr lang="ru-RU" sz="3000" dirty="0">
                <a:solidFill>
                  <a:srgbClr val="002060"/>
                </a:solidFill>
                <a:latin typeface="+mn-lt"/>
              </a:rPr>
              <a:t>Число выполненных плановых </a:t>
            </a:r>
            <a:r>
              <a:rPr lang="ru-RU" sz="3000" b="1" dirty="0">
                <a:solidFill>
                  <a:srgbClr val="FF0000"/>
                </a:solidFill>
                <a:latin typeface="+mn-lt"/>
              </a:rPr>
              <a:t>ЧКВ</a:t>
            </a:r>
            <a:r>
              <a:rPr lang="ru-RU" sz="3000" dirty="0">
                <a:solidFill>
                  <a:srgbClr val="002060"/>
                </a:solidFill>
                <a:latin typeface="+mn-lt"/>
              </a:rPr>
              <a:t> на 100 000 жителей (январь-сентябрь 2018 г.)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21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E0EB079-7B7C-47D1-B004-4FD0388337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2315399"/>
              </p:ext>
            </p:extLst>
          </p:nvPr>
        </p:nvGraphicFramePr>
        <p:xfrm>
          <a:off x="152400" y="975360"/>
          <a:ext cx="11795760" cy="5496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5F88156F-B137-488C-9382-C6CD2C9982E9}"/>
              </a:ext>
            </a:extLst>
          </p:cNvPr>
          <p:cNvCxnSpPr/>
          <p:nvPr/>
        </p:nvCxnSpPr>
        <p:spPr>
          <a:xfrm flipH="1">
            <a:off x="690880" y="3149600"/>
            <a:ext cx="400304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677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+mn-lt"/>
              </a:rPr>
              <a:t>Число выполненных операций </a:t>
            </a:r>
            <a:r>
              <a:rPr lang="ru-RU" sz="2900" b="1" dirty="0">
                <a:solidFill>
                  <a:srgbClr val="FF0000"/>
                </a:solidFill>
                <a:latin typeface="+mn-lt"/>
              </a:rPr>
              <a:t>АКШ</a:t>
            </a:r>
            <a:r>
              <a:rPr lang="ru-RU" sz="2900" dirty="0">
                <a:solidFill>
                  <a:srgbClr val="002060"/>
                </a:solidFill>
                <a:latin typeface="+mn-lt"/>
              </a:rPr>
              <a:t> на 100 000 жителей (январь-сентябрь 2018 г.)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21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98244801-B8C1-4702-8D19-513B3264EC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342852"/>
              </p:ext>
            </p:extLst>
          </p:nvPr>
        </p:nvGraphicFramePr>
        <p:xfrm>
          <a:off x="-1" y="879675"/>
          <a:ext cx="12191999" cy="567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218849E-1761-44F7-A157-6D1C6781037D}"/>
              </a:ext>
            </a:extLst>
          </p:cNvPr>
          <p:cNvCxnSpPr/>
          <p:nvPr/>
        </p:nvCxnSpPr>
        <p:spPr>
          <a:xfrm flipH="1">
            <a:off x="558800" y="3119120"/>
            <a:ext cx="596392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66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56443"/>
          </a:xfrm>
        </p:spPr>
        <p:txBody>
          <a:bodyPr>
            <a:noAutofit/>
          </a:bodyPr>
          <a:lstStyle/>
          <a:p>
            <a:pPr algn="ctr"/>
            <a:r>
              <a:rPr lang="ru-RU" sz="2900" dirty="0">
                <a:solidFill>
                  <a:srgbClr val="002060"/>
                </a:solidFill>
                <a:latin typeface="+mn-lt"/>
              </a:rPr>
              <a:t>Число выполненных операций </a:t>
            </a:r>
            <a:r>
              <a:rPr lang="ru-RU" sz="2900" b="1" dirty="0">
                <a:solidFill>
                  <a:srgbClr val="FF0000"/>
                </a:solidFill>
                <a:latin typeface="+mn-lt"/>
              </a:rPr>
              <a:t>АКШ</a:t>
            </a:r>
            <a:r>
              <a:rPr lang="ru-RU" sz="2900" dirty="0">
                <a:solidFill>
                  <a:srgbClr val="002060"/>
                </a:solidFill>
                <a:latin typeface="+mn-lt"/>
              </a:rPr>
              <a:t> </a:t>
            </a:r>
            <a:r>
              <a:rPr lang="ru-RU" sz="2900" b="1" dirty="0">
                <a:solidFill>
                  <a:srgbClr val="FF0000"/>
                </a:solidFill>
                <a:latin typeface="+mn-lt"/>
              </a:rPr>
              <a:t>по экстренным показаниям </a:t>
            </a:r>
            <a:r>
              <a:rPr lang="ru-RU" sz="2900" dirty="0">
                <a:solidFill>
                  <a:srgbClr val="002060"/>
                </a:solidFill>
                <a:latin typeface="+mn-lt"/>
              </a:rPr>
              <a:t>при ОКС </a:t>
            </a:r>
            <a:br>
              <a:rPr lang="ru-RU" sz="2900" dirty="0">
                <a:solidFill>
                  <a:srgbClr val="002060"/>
                </a:solidFill>
                <a:latin typeface="+mn-lt"/>
              </a:rPr>
            </a:br>
            <a:r>
              <a:rPr lang="ru-RU" sz="2900" dirty="0">
                <a:solidFill>
                  <a:srgbClr val="002060"/>
                </a:solidFill>
                <a:latin typeface="+mn-lt"/>
              </a:rPr>
              <a:t>на 100 000 жителей (январь-сентябрь 2018 г.)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550223"/>
            <a:ext cx="42116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33575-9896-4FBD-8CC3-FBBDF06BD4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691559"/>
              </p:ext>
            </p:extLst>
          </p:nvPr>
        </p:nvGraphicFramePr>
        <p:xfrm>
          <a:off x="0" y="937549"/>
          <a:ext cx="12192000" cy="5822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6E1042A5-F65A-42EB-9BB6-1E04A28D25C5}"/>
              </a:ext>
            </a:extLst>
          </p:cNvPr>
          <p:cNvCxnSpPr>
            <a:cxnSpLocks/>
          </p:cNvCxnSpPr>
          <p:nvPr/>
        </p:nvCxnSpPr>
        <p:spPr>
          <a:xfrm>
            <a:off x="1354238" y="3496970"/>
            <a:ext cx="5532699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1693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96645"/>
            <a:ext cx="12192000" cy="1056443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n-lt"/>
              </a:rPr>
              <a:t>Выездные мероприятия в 2018 году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F665EA4-C8BF-47A1-887A-4E8133CC18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5680880"/>
              </p:ext>
            </p:extLst>
          </p:nvPr>
        </p:nvGraphicFramePr>
        <p:xfrm>
          <a:off x="471859" y="683543"/>
          <a:ext cx="10343606" cy="6020308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5171250">
                  <a:extLst>
                    <a:ext uri="{9D8B030D-6E8A-4147-A177-3AD203B41FA5}">
                      <a16:colId xmlns:a16="http://schemas.microsoft.com/office/drawing/2014/main" val="960703619"/>
                    </a:ext>
                  </a:extLst>
                </a:gridCol>
                <a:gridCol w="5172356">
                  <a:extLst>
                    <a:ext uri="{9D8B030D-6E8A-4147-A177-3AD203B41FA5}">
                      <a16:colId xmlns:a16="http://schemas.microsoft.com/office/drawing/2014/main" val="293414857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Дата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</a:rPr>
                        <a:t>Регион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25251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18-19 июля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Санкт-Петербург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0638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 августа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Вологодская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17105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22 августа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Новгородская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4962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23 августа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Псковская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546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5 сентября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Мурманская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0233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13 сентября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Ростовская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5529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14 сентября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Ставропольский край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843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18-19 октября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Самарская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767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>
                          <a:effectLst/>
                        </a:rPr>
                        <a:t>25-26 октября 2018</a:t>
                      </a:r>
                      <a:endParaRPr lang="ru-RU" sz="2000" b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Чувашская республика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24272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25-26 октября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Нижегородская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33985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30 октября 2018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Архангельская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0475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 ноября 2018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Псковская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6166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23 ноября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Ленинградская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9250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13 декабря 2018</a:t>
                      </a:r>
                      <a:endParaRPr lang="ru-RU" sz="20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ru-RU" sz="2000" dirty="0">
                          <a:effectLst/>
                        </a:rPr>
                        <a:t>Волгоградская область</a:t>
                      </a:r>
                      <a:endParaRPr lang="ru-RU" sz="20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5071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9341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96"/>
            <a:ext cx="12192000" cy="124673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+mn-lt"/>
              </a:rPr>
              <a:t>Комплексные решения для различных уровней</a:t>
            </a:r>
            <a:endParaRPr lang="ru-RU" sz="4400" dirty="0">
              <a:solidFill>
                <a:srgbClr val="1F497D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824" y="1253330"/>
            <a:ext cx="11133455" cy="5188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Уровень  региона</a:t>
            </a:r>
          </a:p>
          <a:p>
            <a:pPr marL="0" indent="0">
              <a:buNone/>
            </a:pPr>
            <a:endParaRPr lang="ru-RU" sz="8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1F497D"/>
                </a:solidFill>
              </a:rPr>
              <a:t>Уровень клиники</a:t>
            </a:r>
          </a:p>
          <a:p>
            <a:pPr marL="0" indent="0"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Уровень первичной медико-санитарной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  <a:cs typeface="Arial" charset="0"/>
              </a:rPr>
              <a:t>помощи</a:t>
            </a:r>
          </a:p>
          <a:p>
            <a:pPr marL="428625" indent="-428625">
              <a:buFont typeface="+mj-lt"/>
              <a:buAutoNum type="romanUcPeriod"/>
            </a:pP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428625" indent="-428625">
              <a:buFont typeface="+mj-lt"/>
              <a:buAutoNum type="romanUcPeriod"/>
            </a:pP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94" y="3168165"/>
            <a:ext cx="2207462" cy="13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¿Ð°ÑÐ¸ÐµÐ½Ñ Ð¸ÐºÐ¾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40" y="4938550"/>
            <a:ext cx="1064647" cy="10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494" y="1452769"/>
            <a:ext cx="2173212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72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6470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Структура смертности в Российской Федерации (январь-сентябрь 2018 года)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882316"/>
              </p:ext>
            </p:extLst>
          </p:nvPr>
        </p:nvGraphicFramePr>
        <p:xfrm>
          <a:off x="123826" y="1162369"/>
          <a:ext cx="5924549" cy="4719635"/>
        </p:xfrm>
        <a:graphic>
          <a:graphicData uri="http://schemas.openxmlformats.org/drawingml/2006/table">
            <a:tbl>
              <a:tblPr/>
              <a:tblGrid>
                <a:gridCol w="3467099">
                  <a:extLst>
                    <a:ext uri="{9D8B030D-6E8A-4147-A177-3AD203B41FA5}">
                      <a16:colId xmlns:a16="http://schemas.microsoft.com/office/drawing/2014/main" val="34942499"/>
                    </a:ext>
                  </a:extLst>
                </a:gridCol>
                <a:gridCol w="1266826">
                  <a:extLst>
                    <a:ext uri="{9D8B030D-6E8A-4147-A177-3AD203B41FA5}">
                      <a16:colId xmlns:a16="http://schemas.microsoft.com/office/drawing/2014/main" val="1107018107"/>
                    </a:ext>
                  </a:extLst>
                </a:gridCol>
                <a:gridCol w="1190624">
                  <a:extLst>
                    <a:ext uri="{9D8B030D-6E8A-4147-A177-3AD203B41FA5}">
                      <a16:colId xmlns:a16="http://schemas.microsoft.com/office/drawing/2014/main" val="2816121153"/>
                    </a:ext>
                  </a:extLst>
                </a:gridCol>
              </a:tblGrid>
              <a:tr h="88588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Класс причин смерти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структуре,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9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194920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Болезни системы кровообращения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46,4%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453740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Новообразования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220 620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7523719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Другие классы болезней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158 506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11,5%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4843996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Внешние причины смерти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100 721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633837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Болезни нервной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87 617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1500742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Болезни органов пищеварения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70 656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7545681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Болезни органов дыхания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46 049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3856119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Болезни эндокринной системы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33 007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0064343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Инфекционные заболевания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24 375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516704"/>
                  </a:ext>
                </a:extLst>
              </a:tr>
              <a:tr h="3833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Всего: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1 383 378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9507606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996454"/>
              </p:ext>
            </p:extLst>
          </p:nvPr>
        </p:nvGraphicFramePr>
        <p:xfrm>
          <a:off x="6172200" y="1162371"/>
          <a:ext cx="5905500" cy="4719633"/>
        </p:xfrm>
        <a:graphic>
          <a:graphicData uri="http://schemas.openxmlformats.org/drawingml/2006/table">
            <a:tbl>
              <a:tblPr/>
              <a:tblGrid>
                <a:gridCol w="3756771">
                  <a:extLst>
                    <a:ext uri="{9D8B030D-6E8A-4147-A177-3AD203B41FA5}">
                      <a16:colId xmlns:a16="http://schemas.microsoft.com/office/drawing/2014/main" val="3653339682"/>
                    </a:ext>
                  </a:extLst>
                </a:gridCol>
                <a:gridCol w="927860">
                  <a:extLst>
                    <a:ext uri="{9D8B030D-6E8A-4147-A177-3AD203B41FA5}">
                      <a16:colId xmlns:a16="http://schemas.microsoft.com/office/drawing/2014/main" val="3419557652"/>
                    </a:ext>
                  </a:extLst>
                </a:gridCol>
                <a:gridCol w="1220869">
                  <a:extLst>
                    <a:ext uri="{9D8B030D-6E8A-4147-A177-3AD203B41FA5}">
                      <a16:colId xmlns:a16="http://schemas.microsoft.com/office/drawing/2014/main" val="1403554334"/>
                    </a:ext>
                  </a:extLst>
                </a:gridCol>
              </a:tblGrid>
              <a:tr h="86152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Болезни системы кровообращения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Число умерших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Доля в структуре,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727615"/>
                  </a:ext>
                </a:extLst>
              </a:tr>
              <a:tr h="71793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Ишемическая болезнь сердца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343 052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142657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 том числе острый инфаркт миокарда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42 444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6,6%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8695445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Цереброваскулярные болезни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195 128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2627367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Другие БСК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91 220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14,2%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2174104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Гипертоническая болезнь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12 427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681276"/>
                  </a:ext>
                </a:extLst>
              </a:tr>
              <a:tr h="62803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Всего: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641 827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50387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550223"/>
            <a:ext cx="33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данным Росстата (</a:t>
            </a:r>
            <a:r>
              <a:rPr lang="en-US" sz="1400" dirty="0">
                <a:hlinkClick r:id="rId2"/>
              </a:rPr>
              <a:t>www.gks.ru</a:t>
            </a:r>
            <a:r>
              <a:rPr lang="en-US" sz="1400" dirty="0"/>
              <a:t>)</a:t>
            </a:r>
            <a:r>
              <a:rPr lang="ru-RU" sz="1400" dirty="0"/>
              <a:t>, 2018 г.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B93CC1-F6BB-4466-9490-1E7865C3133A}"/>
              </a:ext>
            </a:extLst>
          </p:cNvPr>
          <p:cNvSpPr txBox="1"/>
          <p:nvPr/>
        </p:nvSpPr>
        <p:spPr>
          <a:xfrm>
            <a:off x="0" y="6043946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Снижение смертности от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ОИМ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на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50%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приведёт к снижению смертности от 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БСК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на 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3,5%</a:t>
            </a:r>
          </a:p>
        </p:txBody>
      </p:sp>
    </p:spTree>
    <p:extLst>
      <p:ext uri="{BB962C8B-B14F-4D97-AF65-F5344CB8AC3E}">
        <p14:creationId xmlns:p14="http://schemas.microsoft.com/office/powerpoint/2010/main" val="1961892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840" y="650141"/>
            <a:ext cx="11704320" cy="7240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Уровень региона: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Планы маршрутизации не выполняются из-за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ограниченных возможностей первичной оценки и транспортировки пациентов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(дефицит кадров, оснащённых машин СМП, тарифов на транспортировку). 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централизованной системы маршрутизации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(ситуационных центров)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эффективного взаимодействия с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федеральными учреждениями региона и ВУЗами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преемственности ведения пациентов высокого риска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, особенно с учетом дефицита кадров (например, регулярное телемедицинское консультирование)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Высокие показатели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смертности на дому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при недостаточной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выявляемости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больных ОКС без подъема сегмента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ST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Низкий охват 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неэффективность диспансеризации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больных групп высокого риска (высокая доля повторных событий, цереброваскулярных заболеваний в структуре смертности от болезней системы кровообращения)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эффективной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системы реабилитации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70C0"/>
              </a:buClr>
              <a:buSzPct val="100000"/>
              <a:buFontTx/>
              <a:buNone/>
              <a:tabLst/>
              <a:defRPr/>
            </a:pPr>
            <a:endParaRPr kumimoji="0" lang="ru-RU" sz="2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-320671"/>
            <a:ext cx="11496675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1F497D"/>
                </a:solidFill>
                <a:cs typeface="Arial" panose="020B0604020202020204" pitchFamily="34" charset="0"/>
              </a:rPr>
              <a:t>Наиболее частые проблемы по результатам выездных мероприятий (1)</a:t>
            </a:r>
            <a:endParaRPr lang="ru-RU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3785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9100" y="1116866"/>
            <a:ext cx="112395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Уровень региона: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выездных мероприятий специалистов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 отдалённые районы. Выездные мероприятия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 включают осмотры пациентов диспансерных групп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(в случае отсутствия других возможностей диспансеризации пациентов в отдалённых районах)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программ продленного (до 12 месяцев)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льготного лекарственного обеспечения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больных высокого риска (после инфаркта миокарда, высокотехнологичных вмешательств)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программ, направленных 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совершенствование медицинской помощи больным ХСН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детализированной оценки причин смерти 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интеграции информационных систем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Дефицит кадров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, прежде всего амбулаторного звена. Отток врачей в частные клиники. Отсутствие/ неэффективность региональных программ привлечения и социальной поддержки специалистов.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" y="-15871"/>
            <a:ext cx="11496675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 dirty="0">
                <a:solidFill>
                  <a:srgbClr val="1F497D"/>
                </a:solidFill>
                <a:cs typeface="Arial" panose="020B0604020202020204" pitchFamily="34" charset="0"/>
              </a:rPr>
              <a:t>Наиболее частые проблемы по результатам выездных мероприятий (2)</a:t>
            </a:r>
            <a:endParaRPr lang="ru-RU" sz="32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86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4000" y="747336"/>
            <a:ext cx="11856720" cy="5586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Уровень стационара - регионального сосудистого центра: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 работает в режиме 24/7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Длительные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простои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ангиографа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из-за поломок, отсутствие дублирующей установки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Длительное пребывание на койке в РСЦ,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большой объём плановой госпитализации в РСЦ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– снижение возможностей оказания экстренной помощи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тесного (ежедневного)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взаимодействия РСЦ с ПСО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со сбором оперативной информации о поступивших больных ОКС, что определяет: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Низкую частоту выполнения ЧКВ в регионе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 РСЦ переводятся только самые тяжелые больные (высокая летальность в РСЦ)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 переводятся больные высокого риска (высокая смертность в ПСО)</a:t>
            </a:r>
          </a:p>
          <a:p>
            <a:pPr marL="800100" marR="0" lvl="1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Непрофильная госпитализация пациентов с ОКС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РСЦ не участвуют в диспансерном наблюдении и оценке исходов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у пролеченных пациентов высокого риска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E36EDA1-077D-4DFA-915B-FF4190707202}"/>
              </a:ext>
            </a:extLst>
          </p:cNvPr>
          <p:cNvSpPr/>
          <p:nvPr/>
        </p:nvSpPr>
        <p:spPr>
          <a:xfrm>
            <a:off x="0" y="16256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Narrow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225" y="-263521"/>
            <a:ext cx="11639550" cy="1325563"/>
          </a:xfrm>
        </p:spPr>
        <p:txBody>
          <a:bodyPr>
            <a:normAutofit/>
          </a:bodyPr>
          <a:lstStyle/>
          <a:p>
            <a:pPr algn="ctr"/>
            <a:r>
              <a:rPr lang="ru-RU" altLang="ru-RU" sz="3200">
                <a:solidFill>
                  <a:srgbClr val="002060"/>
                </a:solidFill>
                <a:cs typeface="Arial" panose="020B0604020202020204" pitchFamily="34" charset="0"/>
              </a:rPr>
              <a:t>Наиболее частые проблемы по результатам выездных мероприятий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9873873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752" y="-288758"/>
            <a:ext cx="12192000" cy="131064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Возможные причины повышения госпитальной летальности при ОИМ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13887" y="945415"/>
            <a:ext cx="11203806" cy="543072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6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Задержки на этапе поступления </a:t>
            </a:r>
            <a:r>
              <a:rPr lang="ru-RU" sz="3100" dirty="0"/>
              <a:t>(приёмное отделение, стационарное отделение неотложной помощи)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Проблемы диагностики </a:t>
            </a:r>
            <a:r>
              <a:rPr lang="ru-RU" sz="3100" dirty="0"/>
              <a:t>(задержки с ЭКГ, интерпретация, доступность </a:t>
            </a:r>
            <a:r>
              <a:rPr lang="ru-RU" sz="3100" dirty="0" err="1"/>
              <a:t>ЭхоКГ</a:t>
            </a:r>
            <a:r>
              <a:rPr lang="ru-RU" sz="3100" dirty="0"/>
              <a:t>, УЗИ, МСКТ)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Проблемы с доступностью КАГ, ЧКВ</a:t>
            </a:r>
            <a:r>
              <a:rPr lang="ru-RU" sz="3100" dirty="0"/>
              <a:t> (одна установка, дежурства на дому, нет </a:t>
            </a:r>
            <a:r>
              <a:rPr lang="ru-RU" sz="3100" dirty="0" err="1"/>
              <a:t>стента</a:t>
            </a:r>
            <a:r>
              <a:rPr lang="ru-RU" sz="3100" dirty="0"/>
              <a:t> и т.п.)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Недостаточное качество </a:t>
            </a:r>
            <a:r>
              <a:rPr lang="ru-RU" sz="3100" dirty="0"/>
              <a:t>проведения реанимационных мероприятий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Недостаточное лекарственное обеспечение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</a:t>
            </a:r>
            <a:r>
              <a:rPr lang="ru-RU" sz="3100" dirty="0">
                <a:solidFill>
                  <a:srgbClr val="1F497D"/>
                </a:solidFill>
              </a:rPr>
              <a:t>Отсутствие оборудования, технологий </a:t>
            </a:r>
            <a:r>
              <a:rPr lang="ru-RU" sz="3100" dirty="0"/>
              <a:t>(гипотермия, ВАБКП, ЭКМО)</a:t>
            </a:r>
          </a:p>
          <a:p>
            <a:pPr>
              <a:lnSpc>
                <a:spcPct val="110000"/>
              </a:lnSpc>
              <a:spcBef>
                <a:spcPts val="1800"/>
              </a:spcBef>
              <a:buClr>
                <a:schemeClr val="tx1"/>
              </a:buClr>
              <a:buSzPct val="120000"/>
            </a:pPr>
            <a:r>
              <a:rPr lang="ru-RU" sz="3100" dirty="0"/>
              <a:t> Нехватка </a:t>
            </a:r>
            <a:r>
              <a:rPr lang="ru-RU" sz="3100" dirty="0">
                <a:solidFill>
                  <a:srgbClr val="1F497D"/>
                </a:solidFill>
              </a:rPr>
              <a:t>квалифицированного 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3402404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596"/>
            <a:ext cx="12192000" cy="1246733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+mn-lt"/>
              </a:rPr>
              <a:t>Комплексные решения для различных уровней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824" y="1253330"/>
            <a:ext cx="11133455" cy="518810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Уровень  региона</a:t>
            </a:r>
          </a:p>
          <a:p>
            <a:pPr marL="0" indent="0">
              <a:buNone/>
            </a:pPr>
            <a:endParaRPr lang="ru-RU" sz="8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002060"/>
                </a:solidFill>
              </a:rPr>
              <a:t>Уровень клиники</a:t>
            </a:r>
          </a:p>
          <a:p>
            <a:pPr marL="0" indent="0">
              <a:buNone/>
            </a:pPr>
            <a:endParaRPr lang="ru-RU" sz="6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Уровень первичной медико-санитарной 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cs typeface="Arial" charset="0"/>
              </a:rPr>
              <a:t>помощи</a:t>
            </a:r>
          </a:p>
          <a:p>
            <a:pPr marL="428625" indent="-428625">
              <a:buFont typeface="+mj-lt"/>
              <a:buAutoNum type="romanUcPeriod"/>
            </a:pPr>
            <a:endParaRPr lang="ru-RU" sz="2800" dirty="0">
              <a:solidFill>
                <a:schemeClr val="accent5">
                  <a:lumMod val="60000"/>
                  <a:lumOff val="40000"/>
                </a:schemeClr>
              </a:solidFill>
              <a:latin typeface="Arial Narrow" panose="020B0606020202030204" pitchFamily="34" charset="0"/>
            </a:endParaRPr>
          </a:p>
          <a:p>
            <a:pPr marL="428625" indent="-428625">
              <a:buFont typeface="+mj-lt"/>
              <a:buAutoNum type="romanUcPeriod"/>
            </a:pPr>
            <a:endParaRPr lang="ru-RU" dirty="0"/>
          </a:p>
        </p:txBody>
      </p:sp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494" y="3168165"/>
            <a:ext cx="2207462" cy="13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¿Ð°ÑÐ¸ÐµÐ½Ñ Ð¸ÐºÐ¾Ð½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940" y="4938550"/>
            <a:ext cx="1064647" cy="106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5494" y="1452769"/>
            <a:ext cx="2173212" cy="144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4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2720" y="819276"/>
            <a:ext cx="1184656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Уровень первичной медико-санитарной помощи: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настороженности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 отношении возможного инфаркта миокарда, недостаточное знание симптомов, недооценка риска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возможностей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квалифицированной ЭКГ-диагностики, определения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биомаркеров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повреждения миокарда (по крайней мере, качественные тесты на уровне приёмного отделения ЦРБ, ПСО)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Недостаточное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использование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тромболитической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терапии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(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догоспитально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, в ЦРБ)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возможностей проведения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эффективных реанимационных мероприятий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при </a:t>
            </a:r>
            <a:r>
              <a:rPr kumimoji="0" lang="ru-RU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внегоспитальной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 остановке кровообращения (отсутствие дефибриллятора)</a:t>
            </a: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Отсутствие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эффективного контроля качества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первичного этапа помощи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marR="0" lvl="0" indent="-285750" algn="just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>
                <a:prstClr val="black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Разобщенность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информационных систем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Arial" charset="0"/>
              </a:rPr>
              <a:t>внутри учреждения, недостаточный уровень внедрения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B6F2006-64BF-4E6A-9F79-27FA20C4DD10}"/>
              </a:ext>
            </a:extLst>
          </p:cNvPr>
          <p:cNvSpPr/>
          <p:nvPr/>
        </p:nvSpPr>
        <p:spPr>
          <a:xfrm>
            <a:off x="0" y="162561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Arial" panose="020B0604020202020204" pitchFamily="34" charset="0"/>
              </a:rPr>
              <a:t>Наиболее частые проблемы по результатам выездных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4490551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D7952-4BDC-4FC8-A8CB-FCD0DC220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9184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rgbClr val="002060"/>
                </a:solidFill>
                <a:latin typeface="+mn-lt"/>
              </a:rPr>
              <a:t>Подготовка кадров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7D7238-F2A6-41C0-B03B-87ADB97D0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43" y="842212"/>
            <a:ext cx="11671713" cy="5598159"/>
          </a:xfrm>
        </p:spPr>
        <p:txBody>
          <a:bodyPr>
            <a:normAutofit/>
          </a:bodyPr>
          <a:lstStyle/>
          <a:p>
            <a:pPr algn="just">
              <a:spcBef>
                <a:spcPts val="2400"/>
              </a:spcBef>
              <a:buClr>
                <a:schemeClr val="tx1"/>
              </a:buClr>
              <a:buSzPct val="120000"/>
            </a:pPr>
            <a:r>
              <a:rPr lang="ru-RU" sz="2800" dirty="0"/>
              <a:t>В проф. стандарте кардиолога расширение трудовых функций/</a:t>
            </a:r>
            <a:r>
              <a:rPr lang="ru-RU" sz="2800" dirty="0" err="1"/>
              <a:t>субспециализация</a:t>
            </a:r>
            <a:r>
              <a:rPr lang="ru-RU" sz="2800" dirty="0"/>
              <a:t> (</a:t>
            </a:r>
            <a:r>
              <a:rPr lang="ru-RU" sz="2800" dirty="0" err="1"/>
              <a:t>антестезиология</a:t>
            </a:r>
            <a:r>
              <a:rPr lang="ru-RU" sz="2800" dirty="0"/>
              <a:t> и реаниматология, интервенционная кардиология, </a:t>
            </a:r>
            <a:r>
              <a:rPr lang="ru-RU" sz="2800" dirty="0" err="1"/>
              <a:t>аритмология</a:t>
            </a:r>
            <a:r>
              <a:rPr lang="ru-RU" sz="2800" dirty="0"/>
              <a:t>, </a:t>
            </a:r>
            <a:r>
              <a:rPr lang="ru-RU" sz="2800" dirty="0" err="1"/>
              <a:t>реабилитология</a:t>
            </a:r>
            <a:r>
              <a:rPr lang="ru-RU" sz="2800" dirty="0"/>
              <a:t>). </a:t>
            </a:r>
          </a:p>
          <a:p>
            <a:pPr algn="just">
              <a:spcBef>
                <a:spcPts val="2400"/>
              </a:spcBef>
              <a:buClr>
                <a:schemeClr val="tx1"/>
              </a:buClr>
              <a:buSzPct val="120000"/>
            </a:pPr>
            <a:r>
              <a:rPr lang="ru-RU" sz="2800" dirty="0"/>
              <a:t>В настоящее время фактически – </a:t>
            </a:r>
            <a:r>
              <a:rPr lang="ru-RU" sz="2800" dirty="0">
                <a:solidFill>
                  <a:srgbClr val="1F497D"/>
                </a:solidFill>
              </a:rPr>
              <a:t>повторное обучение </a:t>
            </a:r>
            <a:r>
              <a:rPr lang="ru-RU" sz="2800" dirty="0"/>
              <a:t>в клинической ординатуре</a:t>
            </a:r>
          </a:p>
          <a:p>
            <a:pPr algn="just">
              <a:spcBef>
                <a:spcPts val="2400"/>
              </a:spcBef>
              <a:buClr>
                <a:schemeClr val="tx1"/>
              </a:buClr>
              <a:buSzPct val="120000"/>
            </a:pPr>
            <a:r>
              <a:rPr lang="ru-RU" sz="2800" dirty="0"/>
              <a:t>Введение программ подготовки </a:t>
            </a:r>
            <a:r>
              <a:rPr lang="ru-RU" sz="2800" dirty="0" err="1"/>
              <a:t>фельшеров</a:t>
            </a:r>
            <a:r>
              <a:rPr lang="ru-RU" sz="2800" dirty="0"/>
              <a:t>- помощников врача</a:t>
            </a:r>
          </a:p>
          <a:p>
            <a:pPr algn="just">
              <a:spcBef>
                <a:spcPts val="2400"/>
              </a:spcBef>
              <a:buClr>
                <a:schemeClr val="tx1"/>
              </a:buClr>
              <a:buSzPct val="120000"/>
            </a:pPr>
            <a:r>
              <a:rPr lang="ru-RU" sz="2800" dirty="0"/>
              <a:t>Внесение в программы подготовки фельдшеров освоения цифровых технологий</a:t>
            </a:r>
          </a:p>
          <a:p>
            <a:pPr algn="just">
              <a:spcBef>
                <a:spcPts val="2400"/>
              </a:spcBef>
              <a:buClr>
                <a:schemeClr val="tx1"/>
              </a:buClr>
              <a:buSzPct val="120000"/>
            </a:pPr>
            <a:r>
              <a:rPr lang="ru-RU" sz="2800" dirty="0"/>
              <a:t>Повышение эффективности региональных программ привлечения специалистов (социальная поддержка) </a:t>
            </a:r>
          </a:p>
        </p:txBody>
      </p:sp>
    </p:spTree>
    <p:extLst>
      <p:ext uri="{BB962C8B-B14F-4D97-AF65-F5344CB8AC3E}">
        <p14:creationId xmlns:p14="http://schemas.microsoft.com/office/powerpoint/2010/main" val="19559427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Повышается роль некоммерческих профессиональных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Narrow"/>
                <a:ea typeface="+mn-ea"/>
                <a:cs typeface="Calibri" panose="020F0502020204030204" pitchFamily="34" charset="0"/>
              </a:rPr>
              <a:t>организаций в системе аккредитации специалистов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1768" y="1772817"/>
            <a:ext cx="81387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8990" y="1210300"/>
            <a:ext cx="11704320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Аккредитация специалиста проводится </a:t>
            </a: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аккредитационными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комиссиями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Аккредитационные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комиссии формируются Минздравом России с участием некоммерческих профессиональных организаций.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Нормативно правовая база: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Федеральный закон от 21.11.2011 № 323 «Об основах охраны здоровья граждан»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Приказ Минздрава России от 22.12.2017 № 1043н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Приказ Минздрава России от 02.06.2016 № 334н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Приказ Минздрава России от 06.06.2016 № 352н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Приказ Минздрава России от 19.05.2017 № 234н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085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14953" y="983643"/>
            <a:ext cx="1024609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prstClr val="black"/>
              </a:buClr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С 01.01.2019 г. </a:t>
            </a:r>
            <a:r>
              <a:rPr lang="ru-RU" sz="4000" dirty="0">
                <a:solidFill>
                  <a:prstClr val="black"/>
                </a:solidFill>
                <a:latin typeface="Arial Narrow"/>
              </a:rPr>
              <a:t>кардиологи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проходят первичную специализированную аккредитацию.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38200" y="186108"/>
            <a:ext cx="10515600" cy="1325563"/>
          </a:xfrm>
        </p:spPr>
        <p:txBody>
          <a:bodyPr/>
          <a:lstStyle/>
          <a:p>
            <a:pPr lvl="0" algn="ctr"/>
            <a:r>
              <a:rPr lang="ru-RU" dirty="0">
                <a:solidFill>
                  <a:srgbClr val="002060"/>
                </a:solidFill>
                <a:cs typeface="Calibri" panose="020F0502020204030204" pitchFamily="34" charset="0"/>
              </a:rPr>
              <a:t>Аккредитация специалистов</a:t>
            </a:r>
            <a:br>
              <a:rPr lang="en-US" dirty="0">
                <a:solidFill>
                  <a:srgbClr val="002060"/>
                </a:solidFill>
                <a:cs typeface="Calibri" panose="020F050202020403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78298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9814" y="1081837"/>
            <a:ext cx="110567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Председатель АК </a:t>
            </a:r>
            <a:r>
              <a:rPr kumimoji="0" lang="mr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Mangal" panose="020B0502040204020203" pitchFamily="18" charset="0"/>
              </a:rPr>
              <a:t>–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член профессиональной некоммерческой организации </a:t>
            </a:r>
            <a:r>
              <a:rPr kumimoji="0" lang="mr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Mangal" panose="020B0502040204020203" pitchFamily="18" charset="0"/>
              </a:rPr>
              <a:t>–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руководство деятельностью АК;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Заместитель председателя АК - член профессиональной некоммерческой организации </a:t>
            </a:r>
            <a:r>
              <a:rPr kumimoji="0" lang="mr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Mangal" panose="020B0502040204020203" pitchFamily="18" charset="0"/>
              </a:rPr>
              <a:t>–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замещает в его отсутствие;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Ответственный секретарь АК </a:t>
            </a:r>
            <a:r>
              <a:rPr kumimoji="0" lang="mr-I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Mangal" panose="020B0502040204020203" pitchFamily="18" charset="0"/>
              </a:rPr>
              <a:t>–</a:t>
            </a: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ведет протоколы и обрабатывает корреспонденцию.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Члены АК: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представители профессиональных некоммерческих организаций;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имеют действующий сертификат специалиста;</a:t>
            </a:r>
          </a:p>
          <a:p>
            <a:pPr marL="914400" marR="0" lvl="1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опыт работы не менее 5 лет.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Отсутствие конфликта интересов для всех членов АК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0330" y="-78348"/>
            <a:ext cx="10515600" cy="1325563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ru-RU" dirty="0" err="1">
                <a:solidFill>
                  <a:srgbClr val="002060"/>
                </a:solidFill>
                <a:cs typeface="Calibri" panose="020F0502020204030204" pitchFamily="34" charset="0"/>
              </a:rPr>
              <a:t>Аккредитационная</a:t>
            </a:r>
            <a:r>
              <a:rPr lang="ru-RU" dirty="0">
                <a:solidFill>
                  <a:srgbClr val="002060"/>
                </a:solidFill>
                <a:cs typeface="Calibri" panose="020F0502020204030204" pitchFamily="34" charset="0"/>
              </a:rPr>
              <a:t> комиссия (АК)</a:t>
            </a:r>
            <a:endParaRPr lang="en-US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095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2389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+mn-lt"/>
              </a:rPr>
              <a:t>Показатель смертности от всех причин и доля болезней системы кровообращения </a:t>
            </a:r>
            <a:br>
              <a:rPr lang="ru-RU" sz="2400" dirty="0">
                <a:solidFill>
                  <a:srgbClr val="002060"/>
                </a:solidFill>
                <a:latin typeface="+mn-lt"/>
              </a:rPr>
            </a:br>
            <a:r>
              <a:rPr lang="ru-RU" sz="2400" dirty="0">
                <a:solidFill>
                  <a:srgbClr val="002060"/>
                </a:solidFill>
                <a:latin typeface="+mn-lt"/>
              </a:rPr>
              <a:t>в структуре общей смертности по регионам (январь-сентябрь 2018 г.)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3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Росстата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www.gks.ru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 г.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E81BD2D-921B-4A71-B4C6-4FC50C36F34F}"/>
              </a:ext>
            </a:extLst>
          </p:cNvPr>
          <p:cNvGrpSpPr/>
          <p:nvPr/>
        </p:nvGrpSpPr>
        <p:grpSpPr>
          <a:xfrm>
            <a:off x="0" y="723899"/>
            <a:ext cx="12202510" cy="6134102"/>
            <a:chOff x="0" y="723899"/>
            <a:chExt cx="12202510" cy="6134102"/>
          </a:xfrm>
        </p:grpSpPr>
        <p:graphicFrame>
          <p:nvGraphicFramePr>
            <p:cNvPr id="7" name="Диаграмма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140995295"/>
                </p:ext>
              </p:extLst>
            </p:nvPr>
          </p:nvGraphicFramePr>
          <p:xfrm>
            <a:off x="0" y="723899"/>
            <a:ext cx="12192000" cy="613410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1E37B547-16FF-4B6C-AB5B-9B631A7E642C}"/>
                </a:ext>
              </a:extLst>
            </p:cNvPr>
            <p:cNvCxnSpPr/>
            <p:nvPr/>
          </p:nvCxnSpPr>
          <p:spPr>
            <a:xfrm>
              <a:off x="873775" y="3269505"/>
              <a:ext cx="1116584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8445BA9-D8B6-4F86-9C30-8C77A9E00FDD}"/>
                </a:ext>
              </a:extLst>
            </p:cNvPr>
            <p:cNvSpPr txBox="1"/>
            <p:nvPr/>
          </p:nvSpPr>
          <p:spPr>
            <a:xfrm>
              <a:off x="11246068" y="1616108"/>
              <a:ext cx="9459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1F497D"/>
                  </a:solidFill>
                </a:rPr>
                <a:t>РФ общ.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00FE7C1-66F2-4E6C-8D09-99A733892667}"/>
                </a:ext>
              </a:extLst>
            </p:cNvPr>
            <p:cNvSpPr txBox="1"/>
            <p:nvPr/>
          </p:nvSpPr>
          <p:spPr>
            <a:xfrm>
              <a:off x="11282858" y="2945658"/>
              <a:ext cx="9196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b="1" dirty="0">
                  <a:solidFill>
                    <a:srgbClr val="C00000"/>
                  </a:solidFill>
                </a:rPr>
                <a:t>РФ БСК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04880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9927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Arial Narrow" panose="020B060602020203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>Создание системы независимого мониторинга хода реализации подпрограммы </a:t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r>
              <a:rPr lang="ru-RU" sz="2800" dirty="0">
                <a:solidFill>
                  <a:srgbClr val="002060"/>
                </a:solidFill>
                <a:latin typeface="+mn-lt"/>
              </a:rPr>
              <a:t>со своевременной коррекцией и внедрением инновационных подходов</a:t>
            </a:r>
            <a:endParaRPr lang="ru-RU" sz="26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654" y="979927"/>
            <a:ext cx="11958222" cy="538536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600" b="1" dirty="0">
              <a:solidFill>
                <a:srgbClr val="FF0000"/>
              </a:solidFill>
            </a:endParaRPr>
          </a:p>
          <a:p>
            <a:pPr>
              <a:buClr>
                <a:schemeClr val="tx1"/>
              </a:buClr>
              <a:buSzPct val="120000"/>
            </a:pPr>
            <a:r>
              <a:rPr lang="ru-RU" sz="2600" dirty="0"/>
              <a:t>Создание </a:t>
            </a:r>
            <a:r>
              <a:rPr lang="ru-RU" sz="2600" dirty="0" err="1">
                <a:solidFill>
                  <a:srgbClr val="1F497D"/>
                </a:solidFill>
              </a:rPr>
              <a:t>референсных</a:t>
            </a:r>
            <a:r>
              <a:rPr lang="ru-RU" sz="2600" dirty="0">
                <a:solidFill>
                  <a:srgbClr val="1F497D"/>
                </a:solidFill>
              </a:rPr>
              <a:t> центров эпидемиологического мониторинга  </a:t>
            </a:r>
            <a:r>
              <a:rPr lang="ru-RU" sz="2600" dirty="0"/>
              <a:t>для анализа эффективности реализации программы по снижению смертности от БСК.</a:t>
            </a:r>
          </a:p>
          <a:p>
            <a:pPr>
              <a:buClr>
                <a:schemeClr val="tx1"/>
              </a:buClr>
              <a:buSzPct val="120000"/>
            </a:pPr>
            <a:r>
              <a:rPr lang="ru-RU" sz="2600" dirty="0"/>
              <a:t>Реализация пилотных проектов в субъектах РФ, направленных на: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ru-RU" sz="2600" dirty="0"/>
              <a:t>изменение организации медицинской помощи;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ru-RU" sz="2600" dirty="0"/>
              <a:t>внедрение инновационных подходов и разработок, включая </a:t>
            </a:r>
            <a:r>
              <a:rPr lang="ru-RU" sz="2600" dirty="0" err="1"/>
              <a:t>цифровизацию</a:t>
            </a:r>
            <a:r>
              <a:rPr lang="ru-RU" sz="2600" dirty="0"/>
              <a:t> здравоохранения и подготовку кадров;</a:t>
            </a:r>
          </a:p>
          <a:p>
            <a:pPr lvl="2">
              <a:buClr>
                <a:schemeClr val="tx1"/>
              </a:buClr>
              <a:buSzPct val="120000"/>
            </a:pPr>
            <a:r>
              <a:rPr lang="ru-RU" sz="2600" dirty="0"/>
              <a:t>разработку и внедрение </a:t>
            </a:r>
            <a:r>
              <a:rPr lang="ru-RU" sz="2600" dirty="0">
                <a:solidFill>
                  <a:srgbClr val="1F497D"/>
                </a:solidFill>
              </a:rPr>
              <a:t>персонифицированных подходов к профилактике и лечению БСК</a:t>
            </a:r>
            <a:r>
              <a:rPr lang="ru-RU" sz="2600" dirty="0">
                <a:solidFill>
                  <a:srgbClr val="0070C0"/>
                </a:solidFill>
              </a:rPr>
              <a:t> </a:t>
            </a:r>
            <a:r>
              <a:rPr lang="ru-RU" sz="2600" dirty="0"/>
              <a:t>с использованием молекулярно-генетических технологий</a:t>
            </a:r>
          </a:p>
          <a:p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44953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93794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Первоочередная роль вузов и научных центров в реализации Национального проекта – формирование грамотной и эффективной стратегии</a:t>
            </a:r>
            <a:br>
              <a:rPr lang="ru-RU" sz="2800" dirty="0">
                <a:solidFill>
                  <a:srgbClr val="002060"/>
                </a:solidFill>
              </a:rPr>
            </a:br>
            <a:r>
              <a:rPr lang="ru-RU" sz="2800" dirty="0">
                <a:solidFill>
                  <a:srgbClr val="002060"/>
                </a:solidFill>
              </a:rPr>
              <a:t>Только учреждения науки, образования и эксперты могут: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94" y="1476896"/>
            <a:ext cx="11842812" cy="526125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/>
              <a:t>Организовать корректный эпидемиологический мониторинг факторов риска, структуры заболеваемости и смертности по профилю деятельности.</a:t>
            </a:r>
          </a:p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/>
              <a:t>Определить очередность проведения мероприятий по подгруппам пациентов и оценить предполагаемый вклад каждого мероприятия в снижения смертности по группам причин</a:t>
            </a:r>
          </a:p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/>
              <a:t>Определить важнейшие ключевые показатели эффективности (индикаторы) для каждого мероприятия проекта. </a:t>
            </a:r>
          </a:p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/>
              <a:t>Спрогнозировать на основании предварительного моделирования потребность в медицинской помощи по каждому профилю исходя из порядков ее оказания</a:t>
            </a:r>
          </a:p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/>
              <a:t>Осуществлять расчёт  медико-социального и экономического эффектов от проведения тех или иных мероприятий</a:t>
            </a:r>
          </a:p>
          <a:p>
            <a:pPr>
              <a:spcBef>
                <a:spcPts val="1200"/>
              </a:spcBef>
              <a:buClr>
                <a:srgbClr val="1F497D"/>
              </a:buClr>
              <a:buSzPct val="120000"/>
            </a:pPr>
            <a:r>
              <a:rPr lang="ru-RU" sz="2400" dirty="0" err="1"/>
              <a:t>Провкети</a:t>
            </a:r>
            <a:r>
              <a:rPr lang="ru-RU" sz="2400" dirty="0"/>
              <a:t> экспертную оценку новых медицинских технологий и рассчитывать их потенциальную 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5699643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Формирование научно обоснованного прогноза ситуации в здравоохранении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1991544" y="191683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2349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Что определяет успех мероприятий по снижению смертности?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600201"/>
            <a:ext cx="11176000" cy="4983161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Clr>
                <a:schemeClr val="tx1"/>
              </a:buClr>
              <a:buSzPct val="120000"/>
            </a:pPr>
            <a:r>
              <a:rPr lang="ru-RU" sz="2800" b="1" dirty="0">
                <a:solidFill>
                  <a:srgbClr val="1F497D"/>
                </a:solidFill>
              </a:rPr>
              <a:t>Правильный выбор мишени воздействия</a:t>
            </a:r>
            <a:r>
              <a:rPr lang="ru-RU" sz="2800" dirty="0"/>
              <a:t>, которая имеет доказанную связь со смертностью. Пример – уровень АД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20000"/>
            </a:pPr>
            <a:r>
              <a:rPr lang="ru-RU" sz="2800" b="1" dirty="0">
                <a:solidFill>
                  <a:srgbClr val="1F497D"/>
                </a:solidFill>
              </a:rPr>
              <a:t>Понятная цель,  план мероприятий и целевая группа </a:t>
            </a:r>
            <a:r>
              <a:rPr lang="ru-RU" sz="2800" dirty="0"/>
              <a:t>(например, обеспечить приверженность к лечению и достижение целевого уровня АД)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20000"/>
            </a:pPr>
            <a:r>
              <a:rPr lang="ru-RU" sz="2800" b="1" dirty="0">
                <a:solidFill>
                  <a:srgbClr val="1F497D"/>
                </a:solidFill>
              </a:rPr>
              <a:t>Понятный механизм реализации и целевой индикатор</a:t>
            </a:r>
            <a:r>
              <a:rPr lang="ru-RU" sz="2800" b="1" dirty="0"/>
              <a:t> </a:t>
            </a:r>
            <a:r>
              <a:rPr lang="ru-RU" sz="2800" dirty="0"/>
              <a:t>(мероприятия, связанные с организацией скрининга и собственно медицинской помощи, с обучением врачей, с выявлением пациентов, с мотивацией к лечению и, что самое важное, с объективным контролем эффективности)</a:t>
            </a:r>
          </a:p>
          <a:p>
            <a:pPr>
              <a:spcBef>
                <a:spcPts val="1200"/>
              </a:spcBef>
              <a:buClr>
                <a:schemeClr val="tx1"/>
              </a:buClr>
              <a:buSzPct val="120000"/>
            </a:pPr>
            <a:r>
              <a:rPr lang="ru-RU" sz="2800" b="1" dirty="0">
                <a:solidFill>
                  <a:srgbClr val="1F497D"/>
                </a:solidFill>
              </a:rPr>
              <a:t>Понятная схема финансового обеспечения</a:t>
            </a:r>
            <a:r>
              <a:rPr lang="ru-RU" sz="2800" b="1" dirty="0"/>
              <a:t> </a:t>
            </a:r>
            <a:r>
              <a:rPr lang="ru-RU" sz="2800" dirty="0"/>
              <a:t>(льготное обеспечение лекарств, обеспечение дополнительных штатов для большего охвата населения, рекламная компания, стимулирование труда работников и </a:t>
            </a:r>
            <a:r>
              <a:rPr lang="ru-RU" sz="2800" dirty="0" err="1"/>
              <a:t>др</a:t>
            </a:r>
            <a:r>
              <a:rPr lang="ru-RU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657303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8465EE8-8695-47CA-8666-FE39337ECF4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9" b="8442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1188720" y="0"/>
              <a:ext cx="11003280" cy="646331"/>
            </a:xfrm>
            <a:prstGeom prst="rect">
              <a:avLst/>
            </a:prstGeom>
            <a:noFill/>
            <a:ln>
              <a:noFill/>
            </a:ln>
            <a:effectLst>
              <a:innerShdw>
                <a:sysClr val="window" lastClr="FFFFFF"/>
              </a:inn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6000" b="0" i="0" u="none" strike="noStrike" kern="0" cap="none" spc="0" normalizeH="0" baseline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ФГБУ «НМИЦ им. В.А. </a:t>
              </a:r>
              <a:r>
                <a:rPr kumimoji="0" lang="ru-RU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Алмазова</a:t>
              </a:r>
              <a:r>
                <a:rPr kumimoji="0" lang="ru-RU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» Минздрава России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20" y="30480"/>
              <a:ext cx="1564640" cy="156464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0" y="5627191"/>
              <a:ext cx="12192000" cy="1200329"/>
            </a:xfrm>
            <a:prstGeom prst="rect">
              <a:avLst/>
            </a:prstGeom>
            <a:noFill/>
            <a:ln>
              <a:noFill/>
            </a:ln>
            <a:effectLst>
              <a:innerShdw>
                <a:sysClr val="window" lastClr="FFFFFF"/>
              </a:inn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7200" b="0" i="0" u="none" strike="noStrike" kern="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СПАСИБО ЗА ВНИМАНИЕ!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9949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Показатель смертности от всех причин (январь-сентябрь 2018 г.)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и его динамика в сравнении с аналогичным периодом 2017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650734"/>
              </p:ext>
            </p:extLst>
          </p:nvPr>
        </p:nvGraphicFramePr>
        <p:xfrm>
          <a:off x="148827" y="1234008"/>
          <a:ext cx="5829171" cy="5292910"/>
        </p:xfrm>
        <a:graphic>
          <a:graphicData uri="http://schemas.openxmlformats.org/drawingml/2006/table">
            <a:tbl>
              <a:tblPr/>
              <a:tblGrid>
                <a:gridCol w="3463190">
                  <a:extLst>
                    <a:ext uri="{9D8B030D-6E8A-4147-A177-3AD203B41FA5}">
                      <a16:colId xmlns:a16="http://schemas.microsoft.com/office/drawing/2014/main" val="1472798285"/>
                    </a:ext>
                  </a:extLst>
                </a:gridCol>
                <a:gridCol w="1137107">
                  <a:extLst>
                    <a:ext uri="{9D8B030D-6E8A-4147-A177-3AD203B41FA5}">
                      <a16:colId xmlns:a16="http://schemas.microsoft.com/office/drawing/2014/main" val="882014708"/>
                    </a:ext>
                  </a:extLst>
                </a:gridCol>
                <a:gridCol w="1228874">
                  <a:extLst>
                    <a:ext uri="{9D8B030D-6E8A-4147-A177-3AD203B41FA5}">
                      <a16:colId xmlns:a16="http://schemas.microsoft.com/office/drawing/2014/main" val="3357161545"/>
                    </a:ext>
                  </a:extLst>
                </a:gridCol>
              </a:tblGrid>
              <a:tr h="4431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/ прирост, %%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5529671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Российская Федерация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1260,0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843126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Северо-Западный федеральный округ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1291,0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-0,3%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25441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Карелия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1486,3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4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0134884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Коми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1191,0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258158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1332,8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721372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енецкий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авт.округ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15599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958,6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7,2%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433364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 без автономии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1347,6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C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10259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Вологодская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1459,0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C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368432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Калининградская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1232,1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-1,8%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44760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Ленинградская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1336,0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0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-1,9%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10768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Мурманская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1137,8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28357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Новгородская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1675,8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-2,9%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666430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Псковская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1738,9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7999151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г.Санкт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-Петербург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1158,9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0,5%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066183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Южный федеральный округ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1292,4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143114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Адыгея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1240,7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-2,8%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37873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Калмыкия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966,5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C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805770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Крым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1406,6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-4,0%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CA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6639668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Краснодарский край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1233,1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-3,0%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1822053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Астраханская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1173,3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05678"/>
                  </a:ext>
                </a:extLst>
              </a:tr>
              <a:tr h="227577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Волгоградская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1343,1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863530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Ростовская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1346,2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656444"/>
                  </a:ext>
                </a:extLst>
              </a:tr>
              <a:tr h="20362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г.Севастополь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1277,1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-5,2%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FC1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007474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249950"/>
              </p:ext>
            </p:extLst>
          </p:nvPr>
        </p:nvGraphicFramePr>
        <p:xfrm>
          <a:off x="6126824" y="1242873"/>
          <a:ext cx="5852661" cy="5268630"/>
        </p:xfrm>
        <a:graphic>
          <a:graphicData uri="http://schemas.openxmlformats.org/drawingml/2006/table">
            <a:tbl>
              <a:tblPr/>
              <a:tblGrid>
                <a:gridCol w="3477145">
                  <a:extLst>
                    <a:ext uri="{9D8B030D-6E8A-4147-A177-3AD203B41FA5}">
                      <a16:colId xmlns:a16="http://schemas.microsoft.com/office/drawing/2014/main" val="3895960684"/>
                    </a:ext>
                  </a:extLst>
                </a:gridCol>
                <a:gridCol w="1141690">
                  <a:extLst>
                    <a:ext uri="{9D8B030D-6E8A-4147-A177-3AD203B41FA5}">
                      <a16:colId xmlns:a16="http://schemas.microsoft.com/office/drawing/2014/main" val="4140130121"/>
                    </a:ext>
                  </a:extLst>
                </a:gridCol>
                <a:gridCol w="1233826">
                  <a:extLst>
                    <a:ext uri="{9D8B030D-6E8A-4147-A177-3AD203B41FA5}">
                      <a16:colId xmlns:a16="http://schemas.microsoft.com/office/drawing/2014/main" val="3334483179"/>
                    </a:ext>
                  </a:extLst>
                </a:gridCol>
              </a:tblGrid>
              <a:tr h="43637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/ прирост, %%</a:t>
                      </a:r>
                    </a:p>
                  </a:txBody>
                  <a:tcPr marL="11978" marR="11978" marT="1197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659155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Северо-Кавказский федеральный округ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750,4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AD2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-1,0%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693428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Дагестан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495,9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C7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-1,8%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219605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Ингушетия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285,7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-5,7%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09350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Кабардино-Балкарская Республика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824,8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C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287818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Карачаево-Черкесская Республика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889,4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-5,0%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C3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770031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Северная Осетия- Алания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1028,7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-1,5%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C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948991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Чеченская Республика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451,2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-1,2%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271443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Ставропольский край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1149,7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7365497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Приволжский федеральный округ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1345,5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1,5%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4112211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Башкортостан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1257,5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0,9%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A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770681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Марий Эл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1293,0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3,1%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9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844698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Мордовия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1355,1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-1,1%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F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784806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Татарстан(Татарстан)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1167,7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701764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Удмуртская Республика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1222,3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280190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Чувашская Республика(Чувашия)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1280,1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0,6%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728540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Пермский край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1371,6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369209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Кировская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1518,9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A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8867927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ижегородская</a:t>
                      </a:r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1514,1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2,4%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507684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Оренбургская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1357,0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1,1%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06068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Пензенская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1476,0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7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3,3%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3053070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Самарская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1370,9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2496578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Саратовская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1397,5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1,8%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3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16223"/>
                  </a:ext>
                </a:extLst>
              </a:tr>
              <a:tr h="204574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Ульяновская область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1430,1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4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1,0%</a:t>
                      </a:r>
                    </a:p>
                  </a:txBody>
                  <a:tcPr marL="11978" marR="11978" marT="1197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328453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6550223"/>
            <a:ext cx="33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данным Росстата (</a:t>
            </a:r>
            <a:r>
              <a:rPr lang="en-US" sz="1400" dirty="0">
                <a:hlinkClick r:id="rId2"/>
              </a:rPr>
              <a:t>www.gks.ru</a:t>
            </a:r>
            <a:r>
              <a:rPr lang="en-US" sz="1400" dirty="0"/>
              <a:t>)</a:t>
            </a:r>
            <a:r>
              <a:rPr lang="ru-RU" sz="1400" dirty="0"/>
              <a:t>, 2018 г.</a:t>
            </a:r>
          </a:p>
        </p:txBody>
      </p:sp>
    </p:spTree>
    <p:extLst>
      <p:ext uri="{BB962C8B-B14F-4D97-AF65-F5344CB8AC3E}">
        <p14:creationId xmlns:p14="http://schemas.microsoft.com/office/powerpoint/2010/main" val="260155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+mn-lt"/>
              </a:rPr>
              <a:t>Показатель смертности от болезней системы кровообращения(январь-сентябрь 2018 г.) и его динамика </a:t>
            </a:r>
            <a:br>
              <a:rPr lang="ru-RU" sz="3200" dirty="0">
                <a:solidFill>
                  <a:srgbClr val="002060"/>
                </a:solidFill>
                <a:latin typeface="+mn-lt"/>
              </a:rPr>
            </a:br>
            <a:r>
              <a:rPr lang="ru-RU" sz="3200" dirty="0">
                <a:solidFill>
                  <a:srgbClr val="002060"/>
                </a:solidFill>
                <a:latin typeface="+mn-lt"/>
              </a:rPr>
              <a:t>в сравнении с аналогичным периодом 2017 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550223"/>
            <a:ext cx="33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Росстата (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www.gks.ru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2018 г.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2052963"/>
              </p:ext>
            </p:extLst>
          </p:nvPr>
        </p:nvGraphicFramePr>
        <p:xfrm>
          <a:off x="228599" y="1406123"/>
          <a:ext cx="5876925" cy="5063527"/>
        </p:xfrm>
        <a:graphic>
          <a:graphicData uri="http://schemas.openxmlformats.org/drawingml/2006/table">
            <a:tbl>
              <a:tblPr/>
              <a:tblGrid>
                <a:gridCol w="2990851">
                  <a:extLst>
                    <a:ext uri="{9D8B030D-6E8A-4147-A177-3AD203B41FA5}">
                      <a16:colId xmlns:a16="http://schemas.microsoft.com/office/drawing/2014/main" val="123577583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213660097"/>
                    </a:ext>
                  </a:extLst>
                </a:gridCol>
                <a:gridCol w="1581149">
                  <a:extLst>
                    <a:ext uri="{9D8B030D-6E8A-4147-A177-3AD203B41FA5}">
                      <a16:colId xmlns:a16="http://schemas.microsoft.com/office/drawing/2014/main" val="3188432504"/>
                    </a:ext>
                  </a:extLst>
                </a:gridCol>
              </a:tblGrid>
              <a:tr h="43569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/ прирост, %%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2217379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Российская Федерация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331797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Северо-Западный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7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6947434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Карелия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9826349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Коми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7F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264255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C3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936784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енецкий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авт.округ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7145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D7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869070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Архангельская область без автономии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A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44202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Вологодская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1423423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Калининградская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-10,9%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4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4403715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Ленинградская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582,7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028712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Мурманская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612,8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5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199391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Новгородская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452345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Псковская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3192249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 Санкт-Петербург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B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B3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159236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Южный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025848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Адыгея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-5,2%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934957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Калмыкия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412,9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939536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Крым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752,2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-21,7%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37184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Краснодарский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957279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Астраханская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568,3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8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206060"/>
                  </a:ext>
                </a:extLst>
              </a:tr>
              <a:tr h="2237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Волгоградская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703,4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4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7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5589903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Ростовская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E8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789608"/>
                  </a:ext>
                </a:extLst>
              </a:tr>
              <a:tr h="200186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г. Севастополь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-6,0%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078806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980533"/>
              </p:ext>
            </p:extLst>
          </p:nvPr>
        </p:nvGraphicFramePr>
        <p:xfrm>
          <a:off x="6229350" y="1406123"/>
          <a:ext cx="5753100" cy="5063540"/>
        </p:xfrm>
        <a:graphic>
          <a:graphicData uri="http://schemas.openxmlformats.org/drawingml/2006/table">
            <a:tbl>
              <a:tblPr/>
              <a:tblGrid>
                <a:gridCol w="2787681">
                  <a:extLst>
                    <a:ext uri="{9D8B030D-6E8A-4147-A177-3AD203B41FA5}">
                      <a16:colId xmlns:a16="http://schemas.microsoft.com/office/drawing/2014/main" val="4006577695"/>
                    </a:ext>
                  </a:extLst>
                </a:gridCol>
                <a:gridCol w="1384486">
                  <a:extLst>
                    <a:ext uri="{9D8B030D-6E8A-4147-A177-3AD203B41FA5}">
                      <a16:colId xmlns:a16="http://schemas.microsoft.com/office/drawing/2014/main" val="3699322122"/>
                    </a:ext>
                  </a:extLst>
                </a:gridCol>
                <a:gridCol w="1580933">
                  <a:extLst>
                    <a:ext uri="{9D8B030D-6E8A-4147-A177-3AD203B41FA5}">
                      <a16:colId xmlns:a16="http://schemas.microsoft.com/office/drawing/2014/main" val="2957869201"/>
                    </a:ext>
                  </a:extLst>
                </a:gridCol>
              </a:tblGrid>
              <a:tr h="43773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Регион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Показатель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Снижение / прирост, %%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9082782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Северо-Кавказский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367,9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D8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560642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Дагестан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CC5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B6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667014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Ингушетия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132,0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-3,2%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00578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Кабардино-Балкарская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396,2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D6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3980131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Карачаево-Черкесская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342,1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898659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Северная Осетия- Алания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9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6079054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Чеченская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C6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6C8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257454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Ставропольский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602,9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-12,9%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356206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Приволжский федеральный округ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623,4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9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468340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Башкортостан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18743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Марий Эл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551,4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47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21293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Мордовия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D8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556902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Республика Татарстан(Татарстан)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616,5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8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37008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Удмуртская Республика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4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A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678674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Чувашская Республика(Чувашия)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D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-0,7%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301745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Пермский край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6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D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470655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Кировская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729,2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3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411509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ижегородская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643,1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4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-2,5%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206064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Оренбургская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650,1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6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77653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Пензенская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784,9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9004873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Самарская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6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7103308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Саратовская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744,1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9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7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659156"/>
                  </a:ext>
                </a:extLst>
              </a:tr>
              <a:tr h="20112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Ульяновская область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713,0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1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-7,5%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DB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016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9149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058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solidFill>
                  <a:srgbClr val="002060"/>
                </a:solidFill>
                <a:latin typeface="+mn-lt"/>
              </a:rPr>
              <a:t>Значение и динамика показателя смертности от болезней системы кровообращения (январь-сентябрь 2018 г.)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50223"/>
            <a:ext cx="33365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По данным Росстата (</a:t>
            </a:r>
            <a:r>
              <a:rPr lang="en-US" sz="1400" dirty="0">
                <a:hlinkClick r:id="rId2"/>
              </a:rPr>
              <a:t>www.gks.ru</a:t>
            </a:r>
            <a:r>
              <a:rPr lang="en-US" sz="1400" dirty="0"/>
              <a:t>)</a:t>
            </a:r>
            <a:r>
              <a:rPr lang="ru-RU" sz="1400" dirty="0"/>
              <a:t>, 2018 г.</a:t>
            </a: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4F5F37FB-09F2-41C6-A30D-3855F776BA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2189298"/>
              </p:ext>
            </p:extLst>
          </p:nvPr>
        </p:nvGraphicFramePr>
        <p:xfrm>
          <a:off x="143515" y="1022503"/>
          <a:ext cx="11904970" cy="5026832"/>
        </p:xfrm>
        <a:graphic>
          <a:graphicData uri="http://schemas.openxmlformats.org/drawingml/2006/table">
            <a:tbl>
              <a:tblPr firstRow="1" firstCol="1" bandRow="1"/>
              <a:tblGrid>
                <a:gridCol w="5924545">
                  <a:extLst>
                    <a:ext uri="{9D8B030D-6E8A-4147-A177-3AD203B41FA5}">
                      <a16:colId xmlns:a16="http://schemas.microsoft.com/office/drawing/2014/main" val="204468488"/>
                    </a:ext>
                  </a:extLst>
                </a:gridCol>
                <a:gridCol w="5980425">
                  <a:extLst>
                    <a:ext uri="{9D8B030D-6E8A-4147-A177-3AD203B41FA5}">
                      <a16:colId xmlns:a16="http://schemas.microsoft.com/office/drawing/2014/main" val="4109205415"/>
                    </a:ext>
                  </a:extLst>
                </a:gridCol>
              </a:tblGrid>
              <a:tr h="418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Регионы, в которых смертность от БСК </a:t>
                      </a:r>
                      <a:r>
                        <a:rPr lang="ru-RU" sz="1400" b="1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меньше</a:t>
                      </a:r>
                      <a:b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среднероссийских значений и </a:t>
                      </a:r>
                      <a:r>
                        <a:rPr lang="ru-RU" sz="1400" b="1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снижается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динамике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Регионы, в которых смертность от БСК 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среднероссийских значений и </a:t>
                      </a:r>
                      <a:r>
                        <a:rPr lang="ru-RU" sz="1400" b="1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снижается</a:t>
                      </a:r>
                      <a:r>
                        <a:rPr lang="ru-RU" sz="1400" b="1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 динамике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992063"/>
                  </a:ext>
                </a:extLst>
              </a:tr>
              <a:tr h="18083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Ингушетия (132; -3,2%)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Чеченская Республика (223,4; -16,9%)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Карачаево-Черкесская Республика (342,1; -16,8%)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Кабардино-Балкарская Республика (396,2; -4,9%)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Калмыкия (412,9; -1,1%)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Чувашская Республика (Чувашия) (465,9; -0,7%)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Калининградская область (521,8; -10,9%)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Краснодарский край (525,7; -4,2%)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Северная Осетия- Алания (570; -8,5%)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Ленинградская область (582,7; -8,9%)</a:t>
                      </a: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Ставропольский край (602,9; -12,9%)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Ростовская область (605,8; -1,6%)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Адыгея (624,6; -5,2%)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Hижегородская</a:t>
                      </a: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 область (643,1; -2,5%)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Ульяновская область (713; -7,5%)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Карелия (713,8; -0,5%)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г. Севастополь (750,2; -6,0%)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Вологодская область (752,1; -3,8%)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Республика Крым (752,2; -21,7%)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anose="02020603050405020304" pitchFamily="18" charset="0"/>
                        </a:rPr>
                        <a:t>Псковская область (1102,9; -0,1%)</a:t>
                      </a: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6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651533"/>
                  </a:ext>
                </a:extLst>
              </a:tr>
              <a:tr h="4181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Регионы, в которых смертность от БСК </a:t>
                      </a:r>
                      <a:r>
                        <a:rPr lang="ru-RU" sz="1400" b="1" kern="100" dirty="0">
                          <a:solidFill>
                            <a:srgbClr val="00B05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меньше</a:t>
                      </a:r>
                      <a:b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среднероссийских значений и 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растет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 в динамике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Регионы, в которых смертность от БСК 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больше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среднероссийских значений и </a:t>
                      </a:r>
                      <a:r>
                        <a:rPr lang="ru-RU" sz="1400" b="1" kern="100" dirty="0">
                          <a:solidFill>
                            <a:srgbClr val="FF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растет</a:t>
                      </a:r>
                      <a:r>
                        <a:rPr lang="ru-RU" sz="1400" b="0" kern="1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в динамике</a:t>
                      </a:r>
                      <a:endParaRPr lang="ru-RU" sz="1400" b="0" kern="100" dirty="0">
                        <a:solidFill>
                          <a:schemeClr val="tx1"/>
                        </a:solidFill>
                        <a:effectLst/>
                        <a:latin typeface="+mn-lt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615881"/>
                  </a:ext>
                </a:extLst>
              </a:tr>
              <a:tr h="22292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Дагестан (209,3; 4,7%)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Hенецкий</a:t>
                      </a:r>
                      <a:r>
                        <a:rPr lang="ru-RU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</a:t>
                      </a:r>
                      <a:r>
                        <a:rPr lang="ru-RU" sz="1200" b="1" kern="100" dirty="0" err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авт.округ</a:t>
                      </a:r>
                      <a:r>
                        <a:rPr lang="ru-RU" sz="1200" b="1" kern="1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 (400,4; 4,5%)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Мордовия (420,3; 2,9%)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Башкортостан (527,5; 5,5%)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Удмуртская Республика (543,3; 1,2%)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Марий Эл (551,4; 2,2%)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Астраханская область (568,3; 3,4%)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Коми (568,6; 4,6%)</a:t>
                      </a: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Самарская область (587; 5,3%)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Мурманская область (612,8; 3,6%)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Республика Татарстан (Татарстан) (616,5; 1,3%)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Оренбургская область (650,1; 5,3%)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г. Санкт-Петербург (676,9; 2,2%)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Пермский край (694,2; 2,5%)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Волгоградская область (703,4; 3,5%)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Кировская область (729,2; 0,8%)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Саратовская область (744,1; 4,2%)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Архангельская область (765,8; 1,9%)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Пензенская область (784,9; 5,0%)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Новгородская область (950; 2,1%)</a:t>
                      </a:r>
                    </a:p>
                  </a:txBody>
                  <a:tcPr marL="18755" marR="18755" marT="18754" marB="18754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30897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1640AB-6E99-44D7-ABFF-BE885B2DEFE5}"/>
              </a:ext>
            </a:extLst>
          </p:cNvPr>
          <p:cNvSpPr txBox="1"/>
          <p:nvPr/>
        </p:nvSpPr>
        <p:spPr>
          <a:xfrm>
            <a:off x="3210560" y="6132456"/>
            <a:ext cx="8837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За 9 месяцев 2018 года: переход </a:t>
            </a:r>
            <a:r>
              <a:rPr lang="ru-RU" b="1" u="sng" dirty="0"/>
              <a:t>Ростовской</a:t>
            </a:r>
            <a:r>
              <a:rPr lang="ru-RU" b="1" dirty="0"/>
              <a:t> и </a:t>
            </a:r>
            <a:r>
              <a:rPr lang="ru-RU" b="1" u="sng" dirty="0"/>
              <a:t>Псковской</a:t>
            </a:r>
            <a:r>
              <a:rPr lang="ru-RU" b="1" dirty="0"/>
              <a:t> обл. из «</a:t>
            </a:r>
            <a:r>
              <a:rPr lang="ru-RU" b="1" dirty="0">
                <a:solidFill>
                  <a:srgbClr val="FF0000"/>
                </a:solidFill>
              </a:rPr>
              <a:t>красной</a:t>
            </a:r>
            <a:r>
              <a:rPr lang="ru-RU" b="1" dirty="0"/>
              <a:t>» в «</a:t>
            </a: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серую</a:t>
            </a:r>
            <a:r>
              <a:rPr lang="ru-RU" b="1" dirty="0"/>
              <a:t>» зоны</a:t>
            </a:r>
            <a:r>
              <a:rPr lang="en-US" b="1" dirty="0"/>
              <a:t>;</a:t>
            </a:r>
            <a:r>
              <a:rPr lang="ru-RU" b="1" dirty="0"/>
              <a:t> </a:t>
            </a:r>
            <a:r>
              <a:rPr lang="ru-RU" b="1" u="sng" dirty="0"/>
              <a:t>Ненецкого</a:t>
            </a:r>
            <a:r>
              <a:rPr lang="ru-RU" b="1" dirty="0"/>
              <a:t> АО – из «</a:t>
            </a:r>
            <a:r>
              <a:rPr lang="ru-RU" b="1" dirty="0">
                <a:solidFill>
                  <a:srgbClr val="00B050"/>
                </a:solidFill>
              </a:rPr>
              <a:t>зелёной</a:t>
            </a:r>
            <a:r>
              <a:rPr lang="ru-RU" b="1" dirty="0"/>
              <a:t>» в «</a:t>
            </a:r>
            <a:r>
              <a:rPr lang="ru-RU" b="1" dirty="0">
                <a:solidFill>
                  <a:schemeClr val="accent4"/>
                </a:solidFill>
              </a:rPr>
              <a:t>жёлтую</a:t>
            </a:r>
            <a:r>
              <a:rPr lang="ru-RU" b="1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00260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07A51FA-2796-4DE0-AC9D-AC624E836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Число зарегистрированных пациентов с ИБС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на 100 000 жителей (2017 г.)</a:t>
            </a: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206EBFB-2C77-4CB3-AA85-60EB222D401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284632"/>
              </p:ext>
            </p:extLst>
          </p:nvPr>
        </p:nvGraphicFramePr>
        <p:xfrm>
          <a:off x="71120" y="1325563"/>
          <a:ext cx="11978640" cy="5193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56B7C4C-D7D6-4DBE-90D6-F2904BB03423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A9969D-491A-4EA2-A431-680977F16BCB}"/>
              </a:ext>
            </a:extLst>
          </p:cNvPr>
          <p:cNvCxnSpPr/>
          <p:nvPr/>
        </p:nvCxnSpPr>
        <p:spPr>
          <a:xfrm flipH="1">
            <a:off x="619760" y="3261360"/>
            <a:ext cx="49276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212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D67A54-A36C-4012-8518-87D93C9F7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9972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Соотношение ОКС с подъёмом и без подъёма 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ST</a:t>
            </a:r>
            <a:endParaRPr lang="ru-RU" dirty="0">
              <a:solidFill>
                <a:srgbClr val="002060"/>
              </a:solidFill>
              <a:latin typeface="+mn-lt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4AEB764-6E78-4A30-8AEA-FC41243126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768581"/>
              </p:ext>
            </p:extLst>
          </p:nvPr>
        </p:nvGraphicFramePr>
        <p:xfrm>
          <a:off x="435935" y="839973"/>
          <a:ext cx="11419367" cy="5752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E9132FA-A5D3-497B-8946-D3DACE76748A}"/>
              </a:ext>
            </a:extLst>
          </p:cNvPr>
          <p:cNvSpPr/>
          <p:nvPr/>
        </p:nvSpPr>
        <p:spPr>
          <a:xfrm>
            <a:off x="6762308" y="935665"/>
            <a:ext cx="244548" cy="4635795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E76E2-094C-47AB-99C3-98E9B8BED804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EBB82F8-2761-440E-8062-12B09571E311}"/>
              </a:ext>
            </a:extLst>
          </p:cNvPr>
          <p:cNvSpPr/>
          <p:nvPr/>
        </p:nvSpPr>
        <p:spPr>
          <a:xfrm>
            <a:off x="5096068" y="935665"/>
            <a:ext cx="244548" cy="5082362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9F8200E-9DB5-472A-8083-F157EDE82B86}"/>
              </a:ext>
            </a:extLst>
          </p:cNvPr>
          <p:cNvSpPr/>
          <p:nvPr/>
        </p:nvSpPr>
        <p:spPr>
          <a:xfrm>
            <a:off x="9586788" y="935665"/>
            <a:ext cx="244548" cy="43780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9915C9-4114-4CAE-A325-7C070B07C532}"/>
              </a:ext>
            </a:extLst>
          </p:cNvPr>
          <p:cNvSpPr/>
          <p:nvPr/>
        </p:nvSpPr>
        <p:spPr>
          <a:xfrm>
            <a:off x="5807268" y="935665"/>
            <a:ext cx="244548" cy="4276415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879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6061-2D62-440C-B875-A1A1A5EDA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+mn-lt"/>
              </a:rPr>
              <a:t>Доля пациентов с </a:t>
            </a:r>
            <a:r>
              <a:rPr lang="ru-RU" dirty="0" err="1">
                <a:solidFill>
                  <a:srgbClr val="002060"/>
                </a:solidFill>
                <a:latin typeface="+mn-lt"/>
              </a:rPr>
              <a:t>ОКСп</a:t>
            </a:r>
            <a:r>
              <a:rPr lang="en-US" dirty="0">
                <a:solidFill>
                  <a:srgbClr val="002060"/>
                </a:solidFill>
                <a:latin typeface="+mn-lt"/>
              </a:rPr>
              <a:t>ST</a:t>
            </a:r>
            <a:r>
              <a:rPr lang="ru-RU" dirty="0">
                <a:solidFill>
                  <a:srgbClr val="002060"/>
                </a:solidFill>
                <a:latin typeface="+mn-lt"/>
              </a:rPr>
              <a:t>, госпитализированных </a:t>
            </a:r>
            <a:br>
              <a:rPr lang="ru-RU" dirty="0">
                <a:solidFill>
                  <a:srgbClr val="002060"/>
                </a:solidFill>
                <a:latin typeface="+mn-lt"/>
              </a:rPr>
            </a:br>
            <a:r>
              <a:rPr lang="ru-RU" dirty="0">
                <a:solidFill>
                  <a:srgbClr val="002060"/>
                </a:solidFill>
                <a:latin typeface="+mn-lt"/>
              </a:rPr>
              <a:t>в первые 12 часов заболевания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5CF66D7-50CF-4C01-BBB6-0FC181A975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0921464"/>
              </p:ext>
            </p:extLst>
          </p:nvPr>
        </p:nvGraphicFramePr>
        <p:xfrm>
          <a:off x="74428" y="1244009"/>
          <a:ext cx="12036056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4461DF-3CDB-49AB-BBD8-3B3253AF9D6B}"/>
              </a:ext>
            </a:extLst>
          </p:cNvPr>
          <p:cNvSpPr txBox="1"/>
          <p:nvPr/>
        </p:nvSpPr>
        <p:spPr>
          <a:xfrm>
            <a:off x="0" y="6519446"/>
            <a:ext cx="48056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 данным Мониторинга Минздрава России, 2018 г.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6458D7E-F20C-4E71-9BB1-F2558A6E5A63}"/>
              </a:ext>
            </a:extLst>
          </p:cNvPr>
          <p:cNvCxnSpPr/>
          <p:nvPr/>
        </p:nvCxnSpPr>
        <p:spPr>
          <a:xfrm flipH="1">
            <a:off x="772160" y="2184400"/>
            <a:ext cx="6878320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5009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изонт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изонт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Горизонт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изонт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1344</TotalTime>
  <Words>2767</Words>
  <Application>Microsoft Office PowerPoint</Application>
  <PresentationFormat>Широкоэкранный</PresentationFormat>
  <Paragraphs>591</Paragraphs>
  <Slides>34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34</vt:i4>
      </vt:variant>
    </vt:vector>
  </HeadingPairs>
  <TitlesOfParts>
    <vt:vector size="44" baseType="lpstr">
      <vt:lpstr>Arial</vt:lpstr>
      <vt:lpstr>Arial Narrow</vt:lpstr>
      <vt:lpstr>Calibri</vt:lpstr>
      <vt:lpstr>Calibri Light</vt:lpstr>
      <vt:lpstr>Wingdings</vt:lpstr>
      <vt:lpstr>Тема Office</vt:lpstr>
      <vt:lpstr>7_Тема Office</vt:lpstr>
      <vt:lpstr>4_Тема Office</vt:lpstr>
      <vt:lpstr>2_Тема Office</vt:lpstr>
      <vt:lpstr>5_Тема Office</vt:lpstr>
      <vt:lpstr>Состояние и перспективы развития кардиологической помощи  в Российской Федерации</vt:lpstr>
      <vt:lpstr>Структура смертности в Российской Федерации (январь-сентябрь 2018 года)</vt:lpstr>
      <vt:lpstr>Показатель смертности от всех причин и доля болезней системы кровообращения  в структуре общей смертности по регионам (январь-сентябрь 2018 г.)</vt:lpstr>
      <vt:lpstr>Показатель смертности от всех причин (январь-сентябрь 2018 г.) и его динамика в сравнении с аналогичным периодом 2017 г.</vt:lpstr>
      <vt:lpstr>Показатель смертности от болезней системы кровообращения(январь-сентябрь 2018 г.) и его динамика  в сравнении с аналогичным периодом 2017 г.</vt:lpstr>
      <vt:lpstr>Значение и динамика показателя смертности от болезней системы кровообращения (январь-сентябрь 2018 г.)</vt:lpstr>
      <vt:lpstr>Число зарегистрированных пациентов с ИБС  на 100 000 жителей (2017 г.)</vt:lpstr>
      <vt:lpstr>Соотношение ОКС с подъёмом и без подъёма ST</vt:lpstr>
      <vt:lpstr>Доля пациентов с ОКСпST, госпитализированных  в первые 12 часов заболевания</vt:lpstr>
      <vt:lpstr>Доля пациентов с ОКС, госпитализированных  в профильные отделения</vt:lpstr>
      <vt:lpstr>Доля пациентов с ОКС, подвергнутых ЧКВ</vt:lpstr>
      <vt:lpstr>Госпитальная летальность при ОКС в зависимости от доли пациентов с ОКС, подвергнутых ЧКВ</vt:lpstr>
      <vt:lpstr>Доля умерших от ОИМ трудоспособного возраста в зависимости  от доли пациентов, подвергнутых ЧКВ в регионе</vt:lpstr>
      <vt:lpstr>Госпитальная летальность при остром инфаркте миокарда в региональных сосудистых центрах (РСЦ) и первичных сосудистых отделениях (ПСО)</vt:lpstr>
      <vt:lpstr>Число выполненных плановых ЧКВ на 100 000 жителей (январь-сентябрь 2018 г.)</vt:lpstr>
      <vt:lpstr>Число выполненных операций АКШ на 100 000 жителей (январь-сентябрь 2018 г.)</vt:lpstr>
      <vt:lpstr>Число выполненных операций АКШ по экстренным показаниям при ОКС  на 100 000 жителей (январь-сентябрь 2018 г.)</vt:lpstr>
      <vt:lpstr>Выездные мероприятия в 2018 году</vt:lpstr>
      <vt:lpstr>Комплексные решения для различных уровней</vt:lpstr>
      <vt:lpstr>Наиболее частые проблемы по результатам выездных мероприятий (1)</vt:lpstr>
      <vt:lpstr>Наиболее частые проблемы по результатам выездных мероприятий (2)</vt:lpstr>
      <vt:lpstr>Наиболее частые проблемы по результатам выездных мероприятий</vt:lpstr>
      <vt:lpstr>Возможные причины повышения госпитальной летальности при ОИМ</vt:lpstr>
      <vt:lpstr>Комплексные решения для различных уровней</vt:lpstr>
      <vt:lpstr>Презентация PowerPoint</vt:lpstr>
      <vt:lpstr>Подготовка кадров</vt:lpstr>
      <vt:lpstr>Презентация PowerPoint</vt:lpstr>
      <vt:lpstr>Аккредитация специалистов </vt:lpstr>
      <vt:lpstr>Аккредитационная комиссия (АК)</vt:lpstr>
      <vt:lpstr> Создание системы независимого мониторинга хода реализации подпрограммы  со своевременной коррекцией и внедрением инновационных подходов</vt:lpstr>
      <vt:lpstr>Первоочередная роль вузов и научных центров в реализации Национального проекта – формирование грамотной и эффективной стратегии Только учреждения науки, образования и эксперты могут: </vt:lpstr>
      <vt:lpstr>Формирование научно обоснованного прогноза ситуации в здравоохранении</vt:lpstr>
      <vt:lpstr>Что определяет успех мероприятий по снижению смертности?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Состояние и перспективы развития кардиологической помощи  в Российской Федерации</dc:title>
  <dc:creator>Alexey Yakovlev</dc:creator>
  <cp:lastModifiedBy>Alexey Yakovlev</cp:lastModifiedBy>
  <cp:revision>171</cp:revision>
  <dcterms:created xsi:type="dcterms:W3CDTF">2018-12-10T12:17:39Z</dcterms:created>
  <dcterms:modified xsi:type="dcterms:W3CDTF">2018-12-14T13:10:28Z</dcterms:modified>
</cp:coreProperties>
</file>