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74" r:id="rId4"/>
    <p:sldId id="260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91"/>
    <p:restoredTop sz="94617"/>
  </p:normalViewPr>
  <p:slideViewPr>
    <p:cSldViewPr snapToGrid="0" snapToObjects="1">
      <p:cViewPr varScale="1">
        <p:scale>
          <a:sx n="111" d="100"/>
          <a:sy n="111" d="100"/>
        </p:scale>
        <p:origin x="2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D18C3B-9CD0-EE40-BA5A-7970D2B87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A4F09E5-777A-B646-A516-EEB5959DF6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E87619-17F0-264E-95B7-20765EA30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D120-478B-D447-9580-D34599A006D3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B0F270-BEF2-9B44-9676-AD5DD4933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E030BA-B654-5542-9695-462FF1FD9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D79F-A7FC-224D-A7F8-E5C9702ABB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07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FE1582-5608-5C45-B22E-A7D82F772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42F393D-7B47-EB4A-B0A4-563634E023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B09182-AC51-8D4B-A477-2D214F8F4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D120-478B-D447-9580-D34599A006D3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9FDD2C-A79A-1245-9225-6886F036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8EF37A-A308-0046-85BE-207BA66A7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D79F-A7FC-224D-A7F8-E5C9702ABB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225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A27788F-8A9A-054E-A0C5-C6A4BF04A7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2020F02-3BAC-5C40-BCFC-9E6CE373C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DC2FD4-3F63-7D41-A348-7B622238B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D120-478B-D447-9580-D34599A006D3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4FB9DB-EEB0-E743-BFE5-DCCC64164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61F6A5-B700-3E42-BC3C-DD9D1ED8A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D79F-A7FC-224D-A7F8-E5C9702ABB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073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381E45-F7CB-0C4B-8E8E-BA0B28AB5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C585DD-1761-E143-B847-48A23B602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2FDA3F-FB5B-214E-BE88-9863D581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D120-478B-D447-9580-D34599A006D3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C2EDB7-7FC6-ED49-9A1E-D52761FB4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6D28BC-6F42-C64B-A431-C1C4FC666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D79F-A7FC-224D-A7F8-E5C9702ABB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73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696DA3-ED76-6245-8FF5-025D697F7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6C2F2A-ED79-764B-9E3B-F9C9AA601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E6DEDF-2919-D94F-B956-CBC7AF78C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D120-478B-D447-9580-D34599A006D3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AFEDA8-BADE-BF49-B4C7-480541951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4CE5A4-8176-4C49-9773-EA876FFA1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D79F-A7FC-224D-A7F8-E5C9702ABB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645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245291-F54F-E949-A0D2-4BA0847A7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DB6DF2-D4B9-D847-AD2C-9B44D562AF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5A6785-DF8D-DF4E-A1DD-AE61D9C78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ABF5220-29B5-574A-B349-E68798C6F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D120-478B-D447-9580-D34599A006D3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C0D3DB-743F-3542-94D7-7A04C0374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B42675-5102-694A-B8FE-24728497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D79F-A7FC-224D-A7F8-E5C9702ABB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391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4BB1FD-BDCE-954B-AA33-E2CAA25B4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4CB75A-3E19-C348-B791-EF17B2910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5D21611-02FD-244E-BA32-994B61A65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26182E8-34C5-AD43-995A-47A96BF9E6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89E4CCB-F585-8D4A-9DEE-B4ABA008D1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C581B40-B06C-F34E-B542-432CF493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D120-478B-D447-9580-D34599A006D3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B50DD58-90E4-2F4A-BE63-D9E79C482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4A0D2E7-A21A-ED40-90BB-99B360928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D79F-A7FC-224D-A7F8-E5C9702ABB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04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C8CF11-0E1D-DA42-8447-2A2BEF72E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85EB11-599A-604D-90A1-CA21688E0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D120-478B-D447-9580-D34599A006D3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E19E685-375B-5F43-87B1-1A9C58778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2912390-3326-9F49-9FE4-A6B18E988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D79F-A7FC-224D-A7F8-E5C9702ABB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78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3FC221D-D53C-ED41-86D6-CE150ED8D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D120-478B-D447-9580-D34599A006D3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CB7B059-369E-9F4F-9CE0-68FE7DE5F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A4F4EB3-1EC0-824C-AFF9-41BFA04B9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D79F-A7FC-224D-A7F8-E5C9702ABB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65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230A15-3EEC-0C4B-8372-281003DE9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7239A6-B970-D148-A0F8-918C824CF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928EE0-93B9-3847-8C73-EB563FF47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3E3C68C-828E-3642-A46B-AE23D889D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D120-478B-D447-9580-D34599A006D3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793763-1B16-C846-ADCA-6309B25C6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1677653-B1D2-2240-B257-9EE7B063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D79F-A7FC-224D-A7F8-E5C9702ABB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9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64C175-B953-2F4A-872A-EF065B97C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4F5C473-6B07-784E-9496-CC69409103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AC9B98-F874-904C-A3B7-36FBB5D3B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5FBCEB-AA19-A14D-A637-8BE128293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D120-478B-D447-9580-D34599A006D3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B419C7B-8AE6-AF4B-B8ED-1055DC562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27D0F0A-9695-2E4D-A1B4-806539352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D79F-A7FC-224D-A7F8-E5C9702ABB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69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F3C8F5-DF76-8842-BA20-78CCB53A8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D553E1-3930-0840-8ECF-65F689123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F29BC6-0CDD-CF4C-88C2-0427F5DEAE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CD120-478B-D447-9580-D34599A006D3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1413A5-32B5-3642-ACDC-89FCC07771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9C5271-7764-2749-8A85-BB476842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6D79F-A7FC-224D-A7F8-E5C9702ABB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19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applewebdata://E5F85F8F-EEDF-4377-A4D3-3FB80919CBAE/#_msoanchor_1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53CCA1-EBAE-6B40-9E28-A1AD436618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Проект паспорта кардиологической службы субъекта Российской Федерации и листа контроля качества оказания медицинской помощи больным с сердечно-сосудистыми заболеваниями</a:t>
            </a:r>
            <a:r>
              <a:rPr lang="ru-RU" sz="3600" dirty="0">
                <a:effectLst/>
              </a:rPr>
              <a:t> </a:t>
            </a:r>
            <a:endParaRPr lang="ru-RU" sz="36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B41D99E-EFEF-224E-BA4E-ACC53139C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r>
              <a:rPr lang="ru-RU" dirty="0"/>
              <a:t>Проваторов Сергей Ильич</a:t>
            </a:r>
          </a:p>
          <a:p>
            <a:r>
              <a:rPr lang="ru-RU" dirty="0"/>
              <a:t>НМИЦ кардиологии МЗ РФ, Москва</a:t>
            </a:r>
          </a:p>
        </p:txBody>
      </p:sp>
    </p:spTree>
    <p:extLst>
      <p:ext uri="{BB962C8B-B14F-4D97-AF65-F5344CB8AC3E}">
        <p14:creationId xmlns:p14="http://schemas.microsoft.com/office/powerpoint/2010/main" val="2646425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1F3DE5-C264-1141-85D4-10DD9E92F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055" y="98907"/>
            <a:ext cx="10566722" cy="861791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Форма № 6. Показатели терапевтических отделений, осуществляющих госпитализацию пациентов с кардиологической патологией 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F53F7B2-A9E4-CC47-97D9-54B2618FD9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514730"/>
              </p:ext>
            </p:extLst>
          </p:nvPr>
        </p:nvGraphicFramePr>
        <p:xfrm>
          <a:off x="520861" y="960698"/>
          <a:ext cx="10751916" cy="58201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0861">
                  <a:extLst>
                    <a:ext uri="{9D8B030D-6E8A-4147-A177-3AD203B41FA5}">
                      <a16:colId xmlns:a16="http://schemas.microsoft.com/office/drawing/2014/main" val="231620462"/>
                    </a:ext>
                  </a:extLst>
                </a:gridCol>
                <a:gridCol w="10231055">
                  <a:extLst>
                    <a:ext uri="{9D8B030D-6E8A-4147-A177-3AD203B41FA5}">
                      <a16:colId xmlns:a16="http://schemas.microsoft.com/office/drawing/2014/main" val="2711045667"/>
                    </a:ext>
                  </a:extLst>
                </a:gridCol>
              </a:tblGrid>
              <a:tr h="101671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Общие сведения</a:t>
                      </a:r>
                    </a:p>
                  </a:txBody>
                  <a:tcPr marL="32680" marR="326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Название учреждения. Размещение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58428"/>
                  </a:ext>
                </a:extLst>
              </a:tr>
              <a:tr h="101671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Зона обслуживания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478233"/>
                  </a:ext>
                </a:extLst>
              </a:tr>
              <a:tr h="109478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населения в зоне обслуживания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219348"/>
                  </a:ext>
                </a:extLst>
              </a:tr>
              <a:tr h="109478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коек в терапевтическом отделении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488139"/>
                  </a:ext>
                </a:extLst>
              </a:tr>
              <a:tr h="148744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терапевтов в отделении (ставки/физ. лица)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619462"/>
                  </a:ext>
                </a:extLst>
              </a:tr>
              <a:tr h="343321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Кардиологические госпитализации</a:t>
                      </a:r>
                    </a:p>
                  </a:txBody>
                  <a:tcPr marL="32680" marR="326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пациентов, госпитализированных в терапевтическое отделение в текущем/ предшествующем годах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787834"/>
                  </a:ext>
                </a:extLst>
              </a:tr>
              <a:tr h="343321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</a:rPr>
                        <a:t>Из них – с недостаточностью кровообращения, ИБС, нарушениями сердечного ритма (в качестве основного диагноза)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445892"/>
                  </a:ext>
                </a:extLst>
              </a:tr>
              <a:tr h="226400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пациентов, умерших в отделении в текущем/предшествовавших годах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787128"/>
                  </a:ext>
                </a:extLst>
              </a:tr>
              <a:tr h="567399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Из них - с недостаточностью кровообращения, ИБС, нарушениями сердечного ритма (в качестве основного диагноза)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345180"/>
                  </a:ext>
                </a:extLst>
              </a:tr>
              <a:tr h="460243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Оснащение</a:t>
                      </a:r>
                    </a:p>
                  </a:txBody>
                  <a:tcPr marL="32680" marR="326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Расположение терапевтического отделения относительно отделения реанимации (один или разные корпуса, этаж, расстояние между корпусами, наличие перехода между корпусами)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825722"/>
                  </a:ext>
                </a:extLst>
              </a:tr>
              <a:tr h="109478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</a:rPr>
                        <a:t>Наличие электрокардиографа в отделении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489963"/>
                  </a:ext>
                </a:extLst>
              </a:tr>
              <a:tr h="109478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Наличие ЭХО-КГ аппарата в отделении. 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955200"/>
                  </a:ext>
                </a:extLst>
              </a:tr>
              <a:tr h="109478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</a:rPr>
                        <a:t>Наличие дефибриллятора в отделении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737655"/>
                  </a:ext>
                </a:extLst>
              </a:tr>
              <a:tr h="109478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Круглосуточное дежурство терапевта в отделении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952960"/>
                  </a:ext>
                </a:extLst>
              </a:tr>
              <a:tr h="226400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</a:rPr>
                        <a:t>Наличие кардиологических отделений в медицинской организации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044138"/>
                  </a:ext>
                </a:extLst>
              </a:tr>
              <a:tr h="101671"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МИС</a:t>
                      </a:r>
                    </a:p>
                  </a:txBody>
                  <a:tcPr marL="32680" marR="326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kern="1200">
                          <a:solidFill>
                            <a:sysClr val="windowText" lastClr="000000"/>
                          </a:solidFill>
                          <a:effectLst/>
                        </a:rPr>
                        <a:t>Медицинская информационная система (Да/нет)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859041"/>
                  </a:ext>
                </a:extLst>
              </a:tr>
              <a:tr h="203342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kern="1200">
                          <a:solidFill>
                            <a:sysClr val="windowText" lastClr="000000"/>
                          </a:solidFill>
                          <a:effectLst/>
                        </a:rPr>
                        <a:t>- электронная история болезни в терапевтическом отделении (указать программное оборудование)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979889"/>
                  </a:ext>
                </a:extLst>
              </a:tr>
              <a:tr h="203342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ysClr val="windowText" lastClr="000000"/>
                          </a:solidFill>
                          <a:effectLst/>
                        </a:rPr>
                        <a:t>- электронная история болезни в стационаре (указать программное оборудование)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870746"/>
                  </a:ext>
                </a:extLst>
              </a:tr>
              <a:tr h="305013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kern="1200">
                          <a:solidFill>
                            <a:sysClr val="windowText" lastClr="000000"/>
                          </a:solidFill>
                          <a:effectLst/>
                        </a:rPr>
                        <a:t>- медицинская электронная система, объединяющая различные медицинские организации (указать программное оборудование)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052150"/>
                  </a:ext>
                </a:extLst>
              </a:tr>
              <a:tr h="101671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kern="1200">
                          <a:solidFill>
                            <a:sysClr val="windowText" lastClr="000000"/>
                          </a:solidFill>
                          <a:effectLst/>
                        </a:rPr>
                        <a:t>Система телемедицинской связи (Да/нет)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368663"/>
                  </a:ext>
                </a:extLst>
              </a:tr>
              <a:tr h="203342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kern="1200">
                          <a:solidFill>
                            <a:sysClr val="windowText" lastClr="000000"/>
                          </a:solidFill>
                          <a:effectLst/>
                        </a:rPr>
                        <a:t>- наличие кабинета и оборудования для телемедицинской связи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54126"/>
                  </a:ext>
                </a:extLst>
              </a:tr>
              <a:tr h="203342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ysClr val="windowText" lastClr="000000"/>
                          </a:solidFill>
                          <a:effectLst/>
                        </a:rPr>
                        <a:t>- персонал кабинета телемедицины: штатные единицы/</a:t>
                      </a:r>
                      <a:r>
                        <a:rPr lang="ru-RU" sz="1400" b="0" kern="12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физ</a:t>
                      </a:r>
                      <a:r>
                        <a:rPr lang="ru-RU" sz="1400" b="0" kern="1200" dirty="0">
                          <a:solidFill>
                            <a:sysClr val="windowText" lastClr="000000"/>
                          </a:solidFill>
                          <a:effectLst/>
                        </a:rPr>
                        <a:t> лица.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80" marR="32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392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205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FFF8B7-F83C-124D-8069-5056782D2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06" y="1325824"/>
            <a:ext cx="10601446" cy="3628141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Лист проверки качества оказания медицинской помощи больным с сердечно-сосудистыми заболеваниями</a:t>
            </a:r>
          </a:p>
        </p:txBody>
      </p:sp>
    </p:spTree>
    <p:extLst>
      <p:ext uri="{BB962C8B-B14F-4D97-AF65-F5344CB8AC3E}">
        <p14:creationId xmlns:p14="http://schemas.microsoft.com/office/powerpoint/2010/main" val="1870630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340811-0B4F-8142-9C00-D4F9B1454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214" y="265286"/>
            <a:ext cx="10543572" cy="665022"/>
          </a:xfrm>
        </p:spPr>
        <p:txBody>
          <a:bodyPr>
            <a:normAutofit/>
          </a:bodyPr>
          <a:lstStyle/>
          <a:p>
            <a:r>
              <a:rPr lang="ru-RU" sz="3200" b="1" dirty="0"/>
              <a:t>Организация маршрутизации пациентов с ОКС</a:t>
            </a:r>
            <a:r>
              <a:rPr lang="ru-RU" sz="3200" dirty="0"/>
              <a:t> 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F8AB833-43EC-0B4F-9717-D620828977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663594"/>
              </p:ext>
            </p:extLst>
          </p:nvPr>
        </p:nvGraphicFramePr>
        <p:xfrm>
          <a:off x="671330" y="930308"/>
          <a:ext cx="9942654" cy="5162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7150">
                  <a:extLst>
                    <a:ext uri="{9D8B030D-6E8A-4147-A177-3AD203B41FA5}">
                      <a16:colId xmlns:a16="http://schemas.microsoft.com/office/drawing/2014/main" val="3675439146"/>
                    </a:ext>
                  </a:extLst>
                </a:gridCol>
                <a:gridCol w="775504">
                  <a:extLst>
                    <a:ext uri="{9D8B030D-6E8A-4147-A177-3AD203B41FA5}">
                      <a16:colId xmlns:a16="http://schemas.microsoft.com/office/drawing/2014/main" val="317445469"/>
                    </a:ext>
                  </a:extLst>
                </a:gridCol>
              </a:tblGrid>
              <a:tr h="5324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Helvetica Neue" panose="02000503000000020004" pitchFamily="2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Показатель</a:t>
                      </a:r>
                    </a:p>
                  </a:txBody>
                  <a:tcPr marL="29561" marR="29561" marT="29561" marB="295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Helvetica Neue" panose="02000503000000020004" pitchFamily="2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Да/нет</a:t>
                      </a:r>
                    </a:p>
                  </a:txBody>
                  <a:tcPr marL="29561" marR="29561" marT="29561" marB="295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2480701"/>
                  </a:ext>
                </a:extLst>
              </a:tr>
              <a:tr h="3783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Профильная  госпитализация* пациентов с ОКС с подъемом ST не менее чем в 100% случаев  </a:t>
                      </a: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9561" marR="29561" marT="29561" marB="295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9561" marR="29561" marT="29561" marB="295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6186483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Профильная  госпитализация* пациентов с ОКС не менее чем в 85% случаев  </a:t>
                      </a: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9561" marR="29561" marT="29561" marB="295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9561" marR="29561" marT="29561" marB="295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1559526"/>
                  </a:ext>
                </a:extLst>
              </a:tr>
              <a:tr h="4847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Маршрутизация больных с ОКС с подъемом сегмента ST,  обеспечивающая проведение ЧКВ не менее чем в 55% случаев</a:t>
                      </a:r>
                      <a:endParaRPr lang="ru-RU" sz="16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9561" marR="29561" marT="29561" marB="295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9561" marR="29561" marT="29561" marB="295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6124973"/>
                  </a:ext>
                </a:extLst>
              </a:tr>
              <a:tr h="1229726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Обеспечение проведения </a:t>
                      </a:r>
                      <a:r>
                        <a:rPr lang="ru-RU" sz="16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догоспитальной</a:t>
                      </a: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тромболитической</a:t>
                      </a: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терапии (не позднее 10 минут от постановки диагноза) у больных с ОКС с подъемом сегмента </a:t>
                      </a: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ST</a:t>
                      </a: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 в случае превышения расчетного времени доставки  в ЧКВ-центр более 60 минут  или в случае госпитализации в первичное сосудистое отделение без ангиографической установки, не позднее 12 часов от начала заболевания</a:t>
                      </a: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561" marR="29561" marT="29561" marB="295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561" marR="29561" marT="29561" marB="295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934534"/>
                  </a:ext>
                </a:extLst>
              </a:tr>
              <a:tr h="9104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Перевод 100% больных с ОКС с подъемом сегмента ST из ЛПУ без ангиографической установки в ЛПУ с ангиографической установкой в сроки, обеспечивающие проведение коронарной ангиографии и при показаниях - </a:t>
                      </a:r>
                      <a:r>
                        <a:rPr lang="ru-RU" sz="16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ангиопластики</a:t>
                      </a: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 коронарных артерий в первые 12</a:t>
                      </a: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часов, но не позднее 48 ч от начала заболевания</a:t>
                      </a: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9561" marR="29561" marT="29561" marB="295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9561" marR="29561" marT="29561" marB="295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3550784"/>
                  </a:ext>
                </a:extLst>
              </a:tr>
              <a:tr h="5912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Обеспечение проведения </a:t>
                      </a:r>
                      <a:r>
                        <a:rPr lang="ru-RU" sz="16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тромболитической</a:t>
                      </a: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терапии на </a:t>
                      </a:r>
                      <a:r>
                        <a:rPr lang="ru-RU" sz="16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догоспитальном</a:t>
                      </a: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этапе не менее чем у 80% больных  с ОКС с подъемом сегмента ST от всех случаев </a:t>
                      </a:r>
                      <a:r>
                        <a:rPr lang="ru-RU" sz="16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тромболитической</a:t>
                      </a: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терапии </a:t>
                      </a: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9561" marR="29561" marT="29561" marB="295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9561" marR="29561" marT="29561" marB="295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5078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Проведение  </a:t>
                      </a:r>
                      <a:r>
                        <a:rPr lang="ru-RU" sz="16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ангиопластики</a:t>
                      </a: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и </a:t>
                      </a:r>
                      <a:r>
                        <a:rPr lang="ru-RU" sz="16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стентирования</a:t>
                      </a: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коронарных артерий не менее чем у 35% пациентов с ОКС без подъема сегмента ST</a:t>
                      </a: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9561" marR="29561" marT="29561" marB="295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9561" marR="29561" marT="29561" marB="295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708317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D2E068D-04AB-D441-9FFA-BDF701E45F9D}"/>
              </a:ext>
            </a:extLst>
          </p:cNvPr>
          <p:cNvSpPr txBox="1"/>
          <p:nvPr/>
        </p:nvSpPr>
        <p:spPr>
          <a:xfrm>
            <a:off x="671330" y="6388773"/>
            <a:ext cx="8951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*</a:t>
            </a:r>
            <a:r>
              <a:rPr lang="en-US" sz="1400" dirty="0"/>
              <a:t>U</a:t>
            </a:r>
            <a:r>
              <a:rPr lang="ru-RU" sz="1400" dirty="0" err="1"/>
              <a:t>оспитализация</a:t>
            </a:r>
            <a:r>
              <a:rPr lang="ru-RU" sz="1400" dirty="0"/>
              <a:t> в кардиологическое отделение с палатой реанимации и интенсивной терапии (ПСО или РСЦ)</a:t>
            </a:r>
          </a:p>
        </p:txBody>
      </p:sp>
    </p:spTree>
    <p:extLst>
      <p:ext uri="{BB962C8B-B14F-4D97-AF65-F5344CB8AC3E}">
        <p14:creationId xmlns:p14="http://schemas.microsoft.com/office/powerpoint/2010/main" val="1340026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CCABBA-90F7-514E-B27F-2E5BCD49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515601" cy="688171"/>
          </a:xfrm>
        </p:spPr>
        <p:txBody>
          <a:bodyPr>
            <a:normAutofit/>
          </a:bodyPr>
          <a:lstStyle/>
          <a:p>
            <a:r>
              <a:rPr lang="ru-RU" sz="3200" dirty="0"/>
              <a:t>Оказание скорой медицинской помощи пациентам с ОКС 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5349091-7DF5-C64B-AD31-4B9D7D43B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523540"/>
              </p:ext>
            </p:extLst>
          </p:nvPr>
        </p:nvGraphicFramePr>
        <p:xfrm>
          <a:off x="572945" y="1137455"/>
          <a:ext cx="10250347" cy="5559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50347">
                  <a:extLst>
                    <a:ext uri="{9D8B030D-6E8A-4147-A177-3AD203B41FA5}">
                      <a16:colId xmlns:a16="http://schemas.microsoft.com/office/drawing/2014/main" val="193827872"/>
                    </a:ext>
                  </a:extLst>
                </a:gridCol>
              </a:tblGrid>
              <a:tr h="2805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Время от передачи вызова диспетчером бригаде СМП до ее прибытия на место вызова не более 20 мин. </a:t>
                      </a:r>
                      <a:endParaRPr lang="ru-RU" sz="16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1920" marR="21920" marT="21920" marB="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782055"/>
                  </a:ext>
                </a:extLst>
              </a:tr>
              <a:tr h="7540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Наличие в машине СМП, выезжающей к пациенту с подозрением на ОКС,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электрокардиографа трехканального с автоматическим режимом (с наличием дисплея, синхронной записи 12-ти отведений, с возможностью подключения к компьютеру системы передачи электрокардиограммы на отдаленный </a:t>
                      </a:r>
                      <a:r>
                        <a:rPr lang="ru-RU" sz="16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кардиопульт</a:t>
                      </a: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)</a:t>
                      </a: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1920" marR="21920" marT="21920" marB="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041197"/>
                  </a:ext>
                </a:extLst>
              </a:tr>
              <a:tr h="4383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Наличие в машине СМП, выезжающей к пациенту с подозрением на ОКС,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дефибриллятор-монитора (с </a:t>
                      </a:r>
                      <a:r>
                        <a:rPr lang="ru-RU" sz="1600" b="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бифазным</a:t>
                      </a: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 импульсом, встроенным принтером, электродами для взрослых) </a:t>
                      </a: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1920" marR="21920" marT="21920" marB="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0105621"/>
                  </a:ext>
                </a:extLst>
              </a:tr>
              <a:tr h="4383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Наличие в машине СМП, выезжающей к пациенту с подозрением на ОКС,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транспортного монитора с возможностью </a:t>
                      </a:r>
                      <a:r>
                        <a:rPr lang="ru-RU" sz="1600" b="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мониторирования</a:t>
                      </a: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 электрокардиограммы в 3-х отведениях.</a:t>
                      </a: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1920" marR="21920" marT="21920" marB="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518110"/>
                  </a:ext>
                </a:extLst>
              </a:tr>
              <a:tr h="8329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Наличие в машине СМП, выезжающей к пациенту с подозрением на ОКС, средства радиосвязи и (или) мобильного абонентского комплекта автоматизированной навигационно-диспетчерской системы управления с возможностью использования глобальной навигационной спутниковой системы ГЛОНАСС и GPS и возможностью подачи сигнала тревоги</a:t>
                      </a:r>
                      <a:endParaRPr lang="ru-RU" sz="16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1920" marR="21920" marT="21920" marB="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685057"/>
                  </a:ext>
                </a:extLst>
              </a:tr>
              <a:tr h="4383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ysClr val="windowText" lastClr="000000"/>
                          </a:solidFill>
                          <a:effectLst/>
                        </a:rPr>
                        <a:t>Комплектация бригад СМП, выезжающих к пациентам с подозрением на ОКС, врачом и фельдшером или двумя фельдшерами или фельдшером  и медицинской сестрой</a:t>
                      </a:r>
                      <a:endParaRPr lang="ru-RU" sz="16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21920" marR="21920" marT="21920" marB="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1935400"/>
                  </a:ext>
                </a:extLst>
              </a:tr>
              <a:tr h="4057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Пациенты с ОКС  с подъемом сегмента ST получают ацетилсалициловую кислоту 250 мг, если больной ее ранее не принимал </a:t>
                      </a:r>
                      <a:endParaRPr lang="ru-RU" sz="16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1920" marR="21920" marT="21920" marB="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557700"/>
                  </a:ext>
                </a:extLst>
              </a:tr>
              <a:tr h="35948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Пациенты с ОКС  с подъемом сегмента ST получают тикагрелор 180 мг или  клопидогрел 600 мг (300 мг  больным старше 75 лет) </a:t>
                      </a:r>
                      <a:endParaRPr lang="ru-RU" sz="16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1920" marR="21920" marT="21920" marB="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6380925"/>
                  </a:ext>
                </a:extLst>
              </a:tr>
              <a:tr h="2016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Пациентам с ОКС с подъемом ST вводится гепарин 5000 ЕД </a:t>
                      </a:r>
                      <a:endParaRPr lang="ru-RU" sz="16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1920" marR="21920" marT="21920" marB="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238544"/>
                  </a:ext>
                </a:extLst>
              </a:tr>
              <a:tr h="2016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Пациентам с ОКС проводится </a:t>
                      </a:r>
                      <a:r>
                        <a:rPr lang="ru-RU" sz="16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мониторирование</a:t>
                      </a: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ЭКГ</a:t>
                      </a: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1920" marR="21920" marT="21920" marB="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393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257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8FE6D2-DBE0-FB46-9E22-D63FA037B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532" y="179931"/>
            <a:ext cx="11427104" cy="421952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/>
              <a:t>Оказание специализированной медицинской помощи пациентам с ОКС в кардиологических отделениях с палатой реанимации и интенсивной терапии в медицинских организациях, не имеющих ангиографических комплексов</a:t>
            </a:r>
            <a:r>
              <a:rPr lang="ru-RU" sz="1800" dirty="0"/>
              <a:t> 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67D8212-456D-FD4B-9F88-8786082E3B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623141"/>
              </p:ext>
            </p:extLst>
          </p:nvPr>
        </p:nvGraphicFramePr>
        <p:xfrm>
          <a:off x="347242" y="703242"/>
          <a:ext cx="11310394" cy="61738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10394">
                  <a:extLst>
                    <a:ext uri="{9D8B030D-6E8A-4147-A177-3AD203B41FA5}">
                      <a16:colId xmlns:a16="http://schemas.microsoft.com/office/drawing/2014/main" val="4033092480"/>
                    </a:ext>
                  </a:extLst>
                </a:gridCol>
              </a:tblGrid>
              <a:tr h="220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Круглосуточное дежурство врачей-кардиологов в отделении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9092498"/>
                  </a:ext>
                </a:extLst>
              </a:tr>
              <a:tr h="220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Наличие системы экстренного оповещения из палат на пост медсестры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0352781"/>
                  </a:ext>
                </a:extLst>
              </a:tr>
              <a:tr h="220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Количество коек в палате реанимации и интенсивной терапии из расчета 1 койка на 4 койки в отделении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9672949"/>
                  </a:ext>
                </a:extLst>
              </a:tr>
              <a:tr h="220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Количество кардиологов в штате отделения не менее 1 на 15 коек; 4,75 ставки кардиологов  для обеспечения круглосуточной работы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7895065"/>
                  </a:ext>
                </a:extLst>
              </a:tr>
              <a:tr h="220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Количество анестезиологов- реаниматологов в штате палаты реанимации и интенсивной терапии из расчета не менее  5,14 на 6 коек 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0685729"/>
                  </a:ext>
                </a:extLst>
              </a:tr>
              <a:tr h="220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Количество медсестер палатных в штате отделения из расчета не менее 1 на 15 коек, 4,75 для обеспечения круглосуточной работы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073929"/>
                  </a:ext>
                </a:extLst>
              </a:tr>
              <a:tr h="417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Количество младших медсестер по уходу за больными в штате палаты реанимации и интенсивной терапии из расчета не менее 4,75 на 6 коек палаты реанимации и интенсивной терапии для круглосуточной работы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91433"/>
                  </a:ext>
                </a:extLst>
              </a:tr>
              <a:tr h="23325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Прикроватные мониторы с центральным пультом, контролем АД, ЧСС, насыщения гемоглобина кислородом по числу коек палаты реанимации и интенсивной терапии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447006"/>
                  </a:ext>
                </a:extLst>
              </a:tr>
              <a:tr h="220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Наличие одного электрокардиографа на 15 коек отделения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7894701"/>
                  </a:ext>
                </a:extLst>
              </a:tr>
              <a:tr h="220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Наличие одного временного электрокардиостимулятора на 15 коек отделения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1100009"/>
                  </a:ext>
                </a:extLst>
              </a:tr>
              <a:tr h="220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Наличие одного дефибриллятора на 3 койки палаты реанимации и интенсивной терапии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5776899"/>
                  </a:ext>
                </a:extLst>
              </a:tr>
              <a:tr h="220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Аппарат для ИВЛ с возможностью программной вентиляции из расчета 1 на 6 коек палаты реанимации и интенсивной терапии 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901960"/>
                  </a:ext>
                </a:extLst>
              </a:tr>
              <a:tr h="220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Набор для интубации трахеи из расчета 1 на 3 койки палаты реанимации и интенсивной терапии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449111"/>
                  </a:ext>
                </a:extLst>
              </a:tr>
              <a:tr h="220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Возможность круглосуточного проведения рентгенографии грудной клетки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1809600"/>
                  </a:ext>
                </a:extLst>
              </a:tr>
              <a:tr h="220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Возможность круглосуточного проведения эхокардиографии 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313391"/>
                  </a:ext>
                </a:extLst>
              </a:tr>
              <a:tr h="220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Возможность проведения эндоскопических исследований</a:t>
                      </a: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198860"/>
                  </a:ext>
                </a:extLst>
              </a:tr>
              <a:tr h="220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Наличие в палате реанимации и интенсивной терапии мобильного набора для реанимационных мероприятий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8061551"/>
                  </a:ext>
                </a:extLst>
              </a:tr>
              <a:tr h="220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Пациенты с ОКС осматриваются кардиологом в течение 5 минут после поступления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816905"/>
                  </a:ext>
                </a:extLst>
              </a:tr>
              <a:tr h="220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ЭКГ регистрируется пациенту с ОКС не позднее 10 минут от поступления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210791"/>
                  </a:ext>
                </a:extLst>
              </a:tr>
              <a:tr h="220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Пациентам с ОКС выполняется определение содержания </a:t>
                      </a:r>
                      <a:r>
                        <a:rPr lang="ru-RU" sz="12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тропонинов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, </a:t>
                      </a:r>
                      <a:r>
                        <a:rPr lang="ru-RU" sz="12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и/или активности МВ фракции </a:t>
                      </a:r>
                      <a:r>
                        <a:rPr lang="ru-RU" sz="12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креатинкиназы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в крови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107955"/>
                  </a:ext>
                </a:extLst>
              </a:tr>
              <a:tr h="3607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Каждому пациенту с ОКС назначаются ацетилсалициловая кислота, ингибиторы агрегации тромбоцитов и гиполипидемические препараты при отсутствии противопоказаний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3517809"/>
                  </a:ext>
                </a:extLst>
              </a:tr>
              <a:tr h="3607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Каждому пациенту с ОКС с признаками сердечной недостаточности и/или ФВ&lt;40%  назначаются блокаторы РААС (ИАПФ или блокаторы рецепторов </a:t>
                      </a:r>
                      <a:r>
                        <a:rPr lang="ru-RU" sz="12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ангиотензина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)  и бета-адреноблокаторы при отсутствии противопоказаний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047792"/>
                  </a:ext>
                </a:extLst>
              </a:tr>
              <a:tr h="3607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Каждому пациенту с ОКС и ФВ&lt;40%  с признаками  сердечной недостаточности и/или СД (при отсутствии ХБП и </a:t>
                      </a:r>
                      <a:r>
                        <a:rPr lang="ru-RU" sz="12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гиперкалиемии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), находящемуся на терапии  бета-адреноблокаторами и блокаторами РААС назначаются антагонисты альдостерона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7507480"/>
                  </a:ext>
                </a:extLst>
              </a:tr>
              <a:tr h="360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Регистрируется достижение  целевого уровня артериального давления   или его снижение на  25-30% от исходных значений у пациентов, перенесших ОКС (ИМ, нестабильная стенокардия), с артериальной гипертонией на момент выписки из стационара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480" marR="12480" marT="12480" marB="12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1223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6084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A3B633-0D6C-7C45-8C70-DC7C718E2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630" y="179931"/>
            <a:ext cx="10549842" cy="896516"/>
          </a:xfrm>
        </p:spPr>
        <p:txBody>
          <a:bodyPr>
            <a:noAutofit/>
          </a:bodyPr>
          <a:lstStyle/>
          <a:p>
            <a:r>
              <a:rPr lang="ru-RU" sz="2000" dirty="0"/>
              <a:t>Оказание высокотехнологичной медицинской помощи  пациентам с ОКС  в сосудистых центрах и кардиологических отделениях с палатой реанимации и интенсивной терапии в медицинских организациях, оснащенных ангиографическими комплексами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8BBFC80-F170-3644-8B6B-7EC120CE3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256714"/>
              </p:ext>
            </p:extLst>
          </p:nvPr>
        </p:nvGraphicFramePr>
        <p:xfrm>
          <a:off x="717630" y="1189920"/>
          <a:ext cx="10463514" cy="4998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3514">
                  <a:extLst>
                    <a:ext uri="{9D8B030D-6E8A-4147-A177-3AD203B41FA5}">
                      <a16:colId xmlns:a16="http://schemas.microsoft.com/office/drawing/2014/main" val="386590142"/>
                    </a:ext>
                  </a:extLst>
                </a:gridCol>
              </a:tblGrid>
              <a:tr h="4895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Наличие ангиографического комплекса с интегрированным модулем для измерения гемодинамических показателей (электрокардиограмма, инвазивное и </a:t>
                      </a:r>
                      <a:r>
                        <a:rPr lang="ru-RU" sz="14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неинвазивное</a:t>
                      </a: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давление, </a:t>
                      </a:r>
                      <a:r>
                        <a:rPr lang="ru-RU" sz="14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пульсоксиметрия</a:t>
                      </a: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)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162" marR="16162" marT="16162" marB="161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7260386"/>
                  </a:ext>
                </a:extLst>
              </a:tr>
              <a:tr h="117205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Полный набор одноразового инструментария для проведения диагностических и лечебных </a:t>
                      </a:r>
                      <a:r>
                        <a:rPr lang="ru-RU" sz="14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рентгенэндоваскулярных</a:t>
                      </a: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процедур в необходимом размерном ряде  в соответствии с объемом выполняемых вмешательств: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стенты</a:t>
                      </a: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коронарные диаметром 2,5; 3,0 и 3,5 мм, коронарные баллонные катетеры одноразовые диаметром 2,0; 2,5; 3,0; 3,5; и 4 мм, коронарные проводники одноразовые, одноразовые диагностические и направляющие катетеры для правой и левой коронарных артерий, одноразовые системы радиального и </a:t>
                      </a:r>
                      <a:r>
                        <a:rPr lang="ru-RU" sz="14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феморального</a:t>
                      </a: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доступов. 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162" marR="16162" marT="16162" marB="161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9106616"/>
                  </a:ext>
                </a:extLst>
              </a:tr>
              <a:tr h="2619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Оснащение рентгеноперационной дефибриллятором 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162" marR="16162" marT="16162" marB="161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9435185"/>
                  </a:ext>
                </a:extLst>
              </a:tr>
              <a:tr h="261987"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Круглосуточное дежурство специалиста по рентгенэндоваскулярным методам диагностики и лечения 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162" marR="16162" marT="16162" marB="161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7559830"/>
                  </a:ext>
                </a:extLst>
              </a:tr>
              <a:tr h="2619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Круглосуточное дежурство рентгеноперационной медсестры 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162" marR="16162" marT="16162" marB="161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0611628"/>
                  </a:ext>
                </a:extLst>
              </a:tr>
              <a:tr h="2619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Рентгеноперационная расположена в одном корпусе с палатой реанимации и интенсивной терапии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162" marR="16162" marT="16162" marB="161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505028"/>
                  </a:ext>
                </a:extLst>
              </a:tr>
              <a:tr h="4895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Рентгенэндоваскулярное вмешательство (первичное чрескожное коронарное вмешательство) при неосложненном течении ОКС  с подъемом ST  выполняется в первые 12 часов, но не позднее  48 часов от начала заболевания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162" marR="16162" marT="16162" marB="161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1294769"/>
                  </a:ext>
                </a:extLst>
              </a:tr>
              <a:tr h="4895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Больным с ОКС с подъемом ST, получившим тромболитическую терапию, при   отсутствия признаков реперфузии на ЭКГ (через 60 мин после начала),  рентгенэндоваскулярное вмешательство  выполняется экстренно, не позднее 12 часов от начала заболевания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162" marR="16162" marT="16162" marB="161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5006107"/>
                  </a:ext>
                </a:extLst>
              </a:tr>
              <a:tr h="4895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Больным с ОКС с подъемом ST, получившим тромболитическую терапию,  при наличии признаков реперфузии на ЭКГ рентгенэндоваскулярное вмешательство выполняется в период до 24 часов от начала заболевания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162" marR="16162" marT="16162" marB="161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8201731"/>
                  </a:ext>
                </a:extLst>
              </a:tr>
              <a:tr h="4895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Пациенту с ОКС с подъемом ST  первичная коронарная ангиопластика выполняется в течение 1 часа после поступления при отсутствии противопоказаний и если тромболизис  не выполнен на догоспитальном этапе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162" marR="16162" marT="16162" marB="161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9272390"/>
                  </a:ext>
                </a:extLst>
              </a:tr>
              <a:tr h="3311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Запись и описание ЭКГ  проводится перед проведением первичной коронарной </a:t>
                      </a:r>
                      <a:r>
                        <a:rPr lang="ru-RU" sz="14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ангиопластики</a:t>
                      </a: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и через 30 мин после ее окончания 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162" marR="16162" marT="16162" marB="161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7112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837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68F2AE-8D94-C246-8233-4E2D929B4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169" y="2146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Оказание первичной медико-санитарной помощи больным с сердечно-сосудистыми заболеваниями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F7EE138C-6E61-0F47-9894-80A40C475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777415"/>
              </p:ext>
            </p:extLst>
          </p:nvPr>
        </p:nvGraphicFramePr>
        <p:xfrm>
          <a:off x="486138" y="1540217"/>
          <a:ext cx="10867662" cy="44365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67662">
                  <a:extLst>
                    <a:ext uri="{9D8B030D-6E8A-4147-A177-3AD203B41FA5}">
                      <a16:colId xmlns:a16="http://schemas.microsoft.com/office/drawing/2014/main" val="2545317744"/>
                    </a:ext>
                  </a:extLst>
                </a:gridCol>
              </a:tblGrid>
              <a:tr h="2876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Наличие 1 кардиолога на 20 тыс. прикрепленного населения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140" marR="32140" marT="32140" marB="321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1403181"/>
                  </a:ext>
                </a:extLst>
              </a:tr>
              <a:tr h="2876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Средняя продолжительность приема  1 пациента кардиологом 20-30 минут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140" marR="32140" marT="32140" marB="321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6729703"/>
                  </a:ext>
                </a:extLst>
              </a:tr>
              <a:tr h="5814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Информирование амбулаторных ЛПУ (лечащих врачей) в зоне обслуживания прикрепленных пациентов, выписанных из стационара после ОКС (ИМ, нестабильная стенокардия), в течение 5 рабочих дней </a:t>
                      </a:r>
                    </a:p>
                  </a:txBody>
                  <a:tcPr marL="32140" marR="32140" marT="32140" marB="321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6362302"/>
                  </a:ext>
                </a:extLst>
              </a:tr>
              <a:tr h="3588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Каждый пациент, перенесший ОКС (ИМ, нестабильная стенокардия), находится под диспансерным наблюдением 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140" marR="32140" marT="32140" marB="321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011642"/>
                  </a:ext>
                </a:extLst>
              </a:tr>
              <a:tr h="5086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Регистрируется достижение целевого уровня артериального давления или его снижение на  25-30% от исходных значений у больных артериальной гипертонией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140" marR="32140" marT="32140" marB="321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1262867"/>
                  </a:ext>
                </a:extLst>
              </a:tr>
              <a:tr h="5086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Обеспечивается проведение нагрузочных тестов (тредмил, велоэргометрия) и/или стресс-ЭХОКГ и/или перфузионной сцинтиграфии по протоколу покой/нагрузка для верификации диагноза у пациентов с впервые выявленной ИБС,  при отсутствии противопоказаний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140" marR="32140" marT="32140" marB="321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045603"/>
                  </a:ext>
                </a:extLst>
              </a:tr>
              <a:tr h="3404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Каждому пациенту, перенесшему  ОКС (ИМ, нестабильная стенокардия), выполняется анализ липидного спектра крови не реже 2 раз в год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 Neue" panose="02000503000000020004" pitchFamily="2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140" marR="32140" marT="32140" marB="321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717179"/>
                  </a:ext>
                </a:extLst>
              </a:tr>
              <a:tr h="9506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Регистрируется достижение целевых уровней ХС ЛПНП≤ 1,5 </a:t>
                      </a:r>
                      <a:r>
                        <a:rPr lang="ru-RU" sz="14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ммоль</a:t>
                      </a: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/л у пациентов с клинически значимым сердечно-сосудистым заболеванием (стенокардия 3-4 ФК, перенесенный ОКС, ишемический инсульт, ЧКВ, операция коронарного шунтирования, </a:t>
                      </a:r>
                      <a:r>
                        <a:rPr lang="ru-RU" sz="14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ангиопластика</a:t>
                      </a: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сонных артерий, артерий нижних конечностей, каротидная </a:t>
                      </a:r>
                      <a:r>
                        <a:rPr lang="ru-RU" sz="14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эндартерэктомия</a:t>
                      </a: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, подвздошно-бедренное, </a:t>
                      </a:r>
                      <a:r>
                        <a:rPr lang="ru-RU" sz="14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бедренно</a:t>
                      </a: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-подколенное шунтирование) в сочетании с СД и/или  ХБП </a:t>
                      </a:r>
                      <a:r>
                        <a:rPr lang="ru-RU" sz="1400" b="0" dirty="0" err="1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</a:t>
                      </a: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СКФ &lt;30 мл/мин/1,73 м</a:t>
                      </a:r>
                      <a:r>
                        <a:rPr lang="ru-RU" sz="1400" b="0" baseline="300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2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140" marR="32140" marT="32140" marB="321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4980822"/>
                  </a:ext>
                </a:extLst>
              </a:tr>
              <a:tr h="3063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Обеспечивается охват диспансерным наблюдением пациентов с ХСН  (не менее 70 человек на 1000 прикрепленного населения)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140" marR="32140" marT="32140" marB="321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4333154"/>
                  </a:ext>
                </a:extLst>
              </a:tr>
              <a:tr h="3063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Обеспечивается определение натрийуретического пептида при проведении дифференциальной диагностики у  пациентов  с ХСН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32140" marR="32140" marT="32140" marB="321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4578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381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2867A2-286B-EC43-BC37-8251BA350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826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215197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9B61880-B2CA-A94E-BE59-312115485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268" y="784616"/>
            <a:ext cx="10965766" cy="19304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/>
              <a:t>Паспорт кардиологической службы региона – </a:t>
            </a:r>
          </a:p>
          <a:p>
            <a:pPr marL="0" indent="0">
              <a:buNone/>
            </a:pPr>
            <a:r>
              <a:rPr lang="ru-RU" sz="3200" dirty="0"/>
              <a:t>документ, содержащий сведения о размещении медицинских организаций, входящих в систему кардиологической помощи в регионе, и об их оснащении.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2CD8CD-B6E9-3744-AEEF-CA11DF0FBA6C}"/>
              </a:ext>
            </a:extLst>
          </p:cNvPr>
          <p:cNvSpPr txBox="1"/>
          <p:nvPr/>
        </p:nvSpPr>
        <p:spPr>
          <a:xfrm>
            <a:off x="380007" y="3306353"/>
            <a:ext cx="1022017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Лист проверки качества оказания медицинской помощи больным с сердечно-сосудистыми заболеваниями  - </a:t>
            </a:r>
          </a:p>
          <a:p>
            <a:r>
              <a:rPr lang="ru-RU" sz="3200" dirty="0"/>
              <a:t>система оценки качества работы учреждений кардиологической службы на основании соответствия действующим  нормативным документам</a:t>
            </a:r>
          </a:p>
        </p:txBody>
      </p:sp>
    </p:spTree>
    <p:extLst>
      <p:ext uri="{BB962C8B-B14F-4D97-AF65-F5344CB8AC3E}">
        <p14:creationId xmlns:p14="http://schemas.microsoft.com/office/powerpoint/2010/main" val="2890699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B8F037-A6EF-0641-B796-05281771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Паспорт кардиологической службы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9260E3-7A15-3345-BA2E-CBC348B70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Форма №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1: общие сведения по региону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Форма № 2. Показатели каждой стационарной медицинской организации в системе маршрутизации ОКС </a:t>
            </a:r>
          </a:p>
          <a:p>
            <a:r>
              <a:rPr lang="ru-RU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№ 3. Показатели каждой стационарной медицинской организации в системе кардиологической помощи вне  маршрутизации ОКС 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Форма № 4. Показатели службы СМП. </a:t>
            </a:r>
            <a:r>
              <a:rPr lang="ru-RU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Заполняется для каждой станции/подстанции, функционирующей как самостоятельное подразделение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Форма № 5. Показатели организаций, осуществляющих амбулаторное обслуживание кардиологических пациентов (поликлиники 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кардиодиспансеры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Форма № 6. Показатели терапевтических отделений, осуществляющих госпитализацию пациентов с кардиологической патологией</a:t>
            </a:r>
            <a:endParaRPr lang="ru-RU" dirty="0">
              <a:solidFill>
                <a:sysClr val="windowText" lastClr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8114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F372B2-5E29-E441-9684-AAE0284A2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531" y="104873"/>
            <a:ext cx="10579100" cy="498475"/>
          </a:xfrm>
        </p:spPr>
        <p:txBody>
          <a:bodyPr>
            <a:normAutofit fontScale="90000"/>
          </a:bodyPr>
          <a:lstStyle/>
          <a:p>
            <a:r>
              <a:rPr lang="ru-RU" dirty="0"/>
              <a:t>Форма №1: общие сведения по региону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160282D-AB33-AD4F-8E59-1D4D55BA91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040330"/>
              </p:ext>
            </p:extLst>
          </p:nvPr>
        </p:nvGraphicFramePr>
        <p:xfrm>
          <a:off x="300942" y="694789"/>
          <a:ext cx="11289859" cy="60549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4646">
                  <a:extLst>
                    <a:ext uri="{9D8B030D-6E8A-4147-A177-3AD203B41FA5}">
                      <a16:colId xmlns:a16="http://schemas.microsoft.com/office/drawing/2014/main" val="3357082990"/>
                    </a:ext>
                  </a:extLst>
                </a:gridCol>
                <a:gridCol w="10845213">
                  <a:extLst>
                    <a:ext uri="{9D8B030D-6E8A-4147-A177-3AD203B41FA5}">
                      <a16:colId xmlns:a16="http://schemas.microsoft.com/office/drawing/2014/main" val="3132694157"/>
                    </a:ext>
                  </a:extLst>
                </a:gridCol>
              </a:tblGrid>
              <a:tr h="203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Карта административного деления региона со схемой дорожной сети. В приложении к карте следует указать: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6893466"/>
                  </a:ext>
                </a:extLst>
              </a:tr>
              <a:tr h="203044">
                <a:tc rowSpan="3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Демография</a:t>
                      </a:r>
                    </a:p>
                  </a:txBody>
                  <a:tcPr marL="26897" marR="2689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Численность проживающего населения в каждом районе/территориальном образовании, тыс. чел.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187099"/>
                  </a:ext>
                </a:extLst>
              </a:tr>
              <a:tr h="233679"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Возрастной состав населения в каждом районе/территориальном образовании: количество лиц в возрасте 0-17 лет, 18 -79 лет, 80 лет и старше.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639063"/>
                  </a:ext>
                </a:extLst>
              </a:tr>
              <a:tr h="507611"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Смертность общая и от сердечно-сосудистых заболеваний по каждому району/территориальному образованию в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2 предыдущих годах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. Структура смертности от БСК в каждом районе: ИБС, инфаркт миокарда, цереброваскулярные заболевания.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891431"/>
                  </a:ext>
                </a:extLst>
              </a:tr>
              <a:tr h="203044">
                <a:tc rowSpan="8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Расположение стационаров и бригад СМП</a:t>
                      </a:r>
                    </a:p>
                  </a:txBody>
                  <a:tcPr marL="26897" marR="2689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Расположение регионального сосудистого центра. Название организации. Зона обслуживания. Количество коек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040545"/>
                  </a:ext>
                </a:extLst>
              </a:tr>
              <a:tr h="203044"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Размещение первичных сосудистых отделений. Название организации.  Зона обслуживания. Количество коек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26397"/>
                  </a:ext>
                </a:extLst>
              </a:tr>
              <a:tr h="203044"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Размещение (под)станций скорой помощи с указанием количества выездных бригад и зоны обслуживания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824301"/>
                  </a:ext>
                </a:extLst>
              </a:tr>
              <a:tr h="406088"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При наличии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санавиации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– указать размещение аэродромов/взлетно-посадочных площадок. Указать количество вертолетов/самолетов, задействованных в службе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санавиации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, их базовое размещение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653784"/>
                  </a:ext>
                </a:extLst>
              </a:tr>
              <a:tr h="304567"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Размещение кардиологических отделений, не входящих в маршрутизацию ОКС. Указать названия медицинских организаций. Зона обслуживания. Количество коек.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384911"/>
                  </a:ext>
                </a:extLst>
              </a:tr>
              <a:tr h="203044"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Расположение терапевтических отделений. Указать названия медицинских организаций. Зона обслуживания. Количество коек.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219049"/>
                  </a:ext>
                </a:extLst>
              </a:tr>
              <a:tr h="203044"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Расположение отделений общей реанимации, количество коек в каждом. Указать названия медицинских организаций.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532726"/>
                  </a:ext>
                </a:extLst>
              </a:tr>
              <a:tr h="166406"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Расположение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кардиодиспансера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, название мед. организации.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14339"/>
                  </a:ext>
                </a:extLst>
              </a:tr>
              <a:tr h="406088">
                <a:tc rowSpan="9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и распределение кадров</a:t>
                      </a:r>
                    </a:p>
                  </a:txBody>
                  <a:tcPr marL="26897" marR="2689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кардиологов, осуществляющих амбулаторный прием, в каждом районе/территориальном образовании. Указать названия поликлиник, осуществляющих кардиологический прием 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052163"/>
                  </a:ext>
                </a:extLst>
              </a:tr>
              <a:tr h="203044"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терапевтов, ведущих амбулаторный прием,  в каждом районе/территориальном образовании.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202320"/>
                  </a:ext>
                </a:extLst>
              </a:tr>
              <a:tr h="203044"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врачей общей практики в каждом районе/территориальном образовании.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420053"/>
                  </a:ext>
                </a:extLst>
              </a:tr>
              <a:tr h="203044"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кардиологов в стационарах: штатные единицы/физ. лица.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056779"/>
                  </a:ext>
                </a:extLst>
              </a:tr>
              <a:tr h="203044"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кардиологов в системе амбулаторного звена, штатные единицы/физ. лица.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588634"/>
                  </a:ext>
                </a:extLst>
              </a:tr>
              <a:tr h="203044"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терапевтов, ведущих амбулаторный прием, в регионе, штатные единицы/физ. лица.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642331"/>
                  </a:ext>
                </a:extLst>
              </a:tr>
              <a:tr h="203044"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врачей общей практики в системе амбулаторного звена региона, штатные единицы/физ. лица.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415245"/>
                  </a:ext>
                </a:extLst>
              </a:tr>
              <a:tr h="166406"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Суммарное количество выездных бригад СМП в регионе.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20891"/>
                  </a:ext>
                </a:extLst>
              </a:tr>
              <a:tr h="166406"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специализированных реанимационных бригад СМП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5528746"/>
                  </a:ext>
                </a:extLst>
              </a:tr>
              <a:tr h="203044"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Наличие в регионе системы лекарственного обеспечения пациентов, перенесших ОКС: 6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мес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/1 год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51921"/>
                  </a:ext>
                </a:extLst>
              </a:tr>
              <a:tr h="198329"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Наличие в регионе системы лекарственного обеспечения пациентов, перенесших коронарное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стентирование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: 6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мес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/1 год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97" marR="26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159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1734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6AC17A9-D006-6C4E-8F53-3B8A69B65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128" y="97838"/>
            <a:ext cx="10495671" cy="971307"/>
          </a:xfrm>
        </p:spPr>
        <p:txBody>
          <a:bodyPr>
            <a:normAutofit/>
          </a:bodyPr>
          <a:lstStyle/>
          <a:p>
            <a:r>
              <a:rPr lang="ru-RU" sz="3200" dirty="0"/>
              <a:t>Форма № 2. Показатели каждой стационарной медицинской организации в системе маршрутизации ОКС 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929D913-C50B-8340-B6B7-ABB9C04766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889435"/>
              </p:ext>
            </p:extLst>
          </p:nvPr>
        </p:nvGraphicFramePr>
        <p:xfrm>
          <a:off x="365760" y="1069145"/>
          <a:ext cx="11282290" cy="51660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1318">
                  <a:extLst>
                    <a:ext uri="{9D8B030D-6E8A-4147-A177-3AD203B41FA5}">
                      <a16:colId xmlns:a16="http://schemas.microsoft.com/office/drawing/2014/main" val="744710106"/>
                    </a:ext>
                  </a:extLst>
                </a:gridCol>
                <a:gridCol w="10860972">
                  <a:extLst>
                    <a:ext uri="{9D8B030D-6E8A-4147-A177-3AD203B41FA5}">
                      <a16:colId xmlns:a16="http://schemas.microsoft.com/office/drawing/2014/main" val="3039940512"/>
                    </a:ext>
                  </a:extLst>
                </a:gridCol>
              </a:tblGrid>
              <a:tr h="212648">
                <a:tc rowSpan="1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Статистика</a:t>
                      </a:r>
                    </a:p>
                  </a:txBody>
                  <a:tcPr marL="26390" marR="2639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Название МО. Адрес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933240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Статус: ПСО/РСЦ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795097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населения в зоне обслуживания , тыс. чел.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512932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Зона обслуживания (районы)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521090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госпитализированных пациентов с ОКС в текущем и предыдущем годах.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958383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-из них -  с диагнозом «инфаркт миокарда»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894988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- из них - с ОКС с подъемом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ST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750263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госпитализированных пациентов с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ОКСп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ST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, которым проведен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тромболизис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553700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- из них -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догоспитальный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301740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</a:rPr>
                        <a:t>Для ПСО: количество пациентов с ОКС, переведенных в РСЦ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76832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</a:rPr>
                        <a:t>Для РСЦ: количество пациентов с ОКС, переведенных из ПСО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776584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умерших пациентов с ОКС в текущем и предыдущем годах.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32366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- из них - с диагнозом «инфаркт миокарда»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607651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- из них – после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тромболизиса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 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8844"/>
                  </a:ext>
                </a:extLst>
              </a:tr>
              <a:tr h="212648"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Оснащение, кадры</a:t>
                      </a:r>
                    </a:p>
                  </a:txBody>
                  <a:tcPr marL="26390" marR="2639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коек в отделении неотложной кардиологии 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081370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коек в палате реанимации и интенсивной терапии, шт.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054351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врачей-кардиологов в отделении неотложной кардиологии, штатные единицы/физ. лица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29714"/>
                  </a:ext>
                </a:extLst>
              </a:tr>
              <a:tr h="258741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анестезиологов- реаниматологов в штате палаты реанимации и интенсивной терапии, штатные единицы/физ. лица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895726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Количество ангиографических установок, шт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746583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Даты монтажа ангиографических установок, год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076203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Общее количество проведенных ЧКВ в текущем и предыдущем годах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884823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Из них - пациентам с ОКС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730494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умерших пациентов с ОКС после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эндоваскулярных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вмешательств в текущем и предыдущем годах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482965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специалистов по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рентгенэндоваскулярной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диагностике и лечению, штатные единицы/физ. лица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151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629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EC2353-86FF-2E41-A0D7-A7CD44A9C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745" y="154110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/>
              <a:t>Форма № 2. Показатели каждой стационарной медицинской организации в системе маршрутизации ОКС 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223EDDA9-54AD-C74D-8271-747B4550D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240052"/>
              </p:ext>
            </p:extLst>
          </p:nvPr>
        </p:nvGraphicFramePr>
        <p:xfrm>
          <a:off x="486508" y="1479673"/>
          <a:ext cx="11282290" cy="4053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4191">
                  <a:extLst>
                    <a:ext uri="{9D8B030D-6E8A-4147-A177-3AD203B41FA5}">
                      <a16:colId xmlns:a16="http://schemas.microsoft.com/office/drawing/2014/main" val="1796858416"/>
                    </a:ext>
                  </a:extLst>
                </a:gridCol>
                <a:gridCol w="10808099">
                  <a:extLst>
                    <a:ext uri="{9D8B030D-6E8A-4147-A177-3AD203B41FA5}">
                      <a16:colId xmlns:a16="http://schemas.microsoft.com/office/drawing/2014/main" val="3338525810"/>
                    </a:ext>
                  </a:extLst>
                </a:gridCol>
              </a:tblGrid>
              <a:tr h="212648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Оснащение</a:t>
                      </a:r>
                    </a:p>
                  </a:txBody>
                  <a:tcPr marL="26390" marR="2639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Количество аппаратов для УЗИ сосудов и ЭХО-КГ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020521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систем для проведения нагрузочных проб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640624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Количество аппаратов для программируемой ИВЛ в ПРИТ, шт.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487666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Возможность круглосуточного проведения ЭХО-КГ в ПРИТ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533117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Количество систем для суточного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мониторирования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ЭКГ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56719"/>
                  </a:ext>
                </a:extLst>
              </a:tr>
              <a:tr h="212648"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МИС</a:t>
                      </a:r>
                    </a:p>
                  </a:txBody>
                  <a:tcPr marL="26390" marR="2639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Медицинская информационная система (Да/нет, указать разработчика)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386844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- электронная история болезни в кардиологическом отделении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217904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- единая электронная история болезни в стационаре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190833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- медицинская электронная система, объединяющая различные медицинские организации в регионе (указать, какие)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980219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Система телемедицинской связи (Да/нет)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784402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- наличие кабинета и оборудования для телемедицинской связи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823426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- персонал кабинета телемедицины: штатные единицы/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физ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лица.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660632"/>
                  </a:ext>
                </a:extLst>
              </a:tr>
              <a:tr h="212648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Другие кард. отделения</a:t>
                      </a:r>
                    </a:p>
                  </a:txBody>
                  <a:tcPr marL="26390" marR="2639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Наличие в организации кардиологических отделений, не относящихся к маршрутизации ОКС (указать количество)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953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- количество коек в каждом отделении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950867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- количество госпитализированных в кардиологическое отделение пациентов в текущем и  предыдущем годах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703127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- количество умерших в отделении пациентов в текущем и предыдущем годах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532330"/>
                  </a:ext>
                </a:extLst>
              </a:tr>
              <a:tr h="21264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- количество кардиологов в отделении: штатных единиц/физических лиц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042236"/>
                  </a:ext>
                </a:extLst>
              </a:tr>
              <a:tr h="425297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Блок-схема маршрутизации больного с ОКС в мед. организации с указанием размещения отделения кардиологии (корпус, этаж), ПРИТ,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рентгеноперационной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90" marR="263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7913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10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65BD0165-2ECD-F44C-9F6B-B6512DDDF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900374"/>
              </p:ext>
            </p:extLst>
          </p:nvPr>
        </p:nvGraphicFramePr>
        <p:xfrm>
          <a:off x="203982" y="1026943"/>
          <a:ext cx="10740683" cy="52487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40683">
                  <a:extLst>
                    <a:ext uri="{9D8B030D-6E8A-4147-A177-3AD203B41FA5}">
                      <a16:colId xmlns:a16="http://schemas.microsoft.com/office/drawing/2014/main" val="2757373161"/>
                    </a:ext>
                  </a:extLst>
                </a:gridCol>
              </a:tblGrid>
              <a:tr h="806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Название МО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62023"/>
                  </a:ext>
                </a:extLst>
              </a:tr>
              <a:tr h="1612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населения в зоне обслуживания, тыс. чел .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914780"/>
                  </a:ext>
                </a:extLst>
              </a:tr>
              <a:tr h="806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Зона обслуживания (районы)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474559"/>
                  </a:ext>
                </a:extLst>
              </a:tr>
              <a:tr h="1612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коек в кардиологическом отделении, шт.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867122"/>
                  </a:ext>
                </a:extLst>
              </a:tr>
              <a:tr h="2419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пациентов, госпитализированных в кардиологическое отделение в текущем/предыдущем годах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900845"/>
                  </a:ext>
                </a:extLst>
              </a:tr>
              <a:tr h="2419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пациентов, умерших в кардиологическом отделении в текущем/предыдущем годах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767007"/>
                  </a:ext>
                </a:extLst>
              </a:tr>
              <a:tr h="2419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врачей-кардиологов в кардиологическом отделении, штатные единицы/физ. лица 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342674"/>
                  </a:ext>
                </a:extLst>
              </a:tr>
              <a:tr h="1612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Круглосуточное дежурство врачей-кардиологов в отделении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521701"/>
                  </a:ext>
                </a:extLst>
              </a:tr>
              <a:tr h="1612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коек в палате реанимации и интенсивной терапии, шт.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125241"/>
                  </a:ext>
                </a:extLst>
              </a:tr>
              <a:tr h="1612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аппаратов для программируемой ИВЛ в ПРИТ, шт.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797537"/>
                  </a:ext>
                </a:extLst>
              </a:tr>
              <a:tr h="2419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анестезиологов- реаниматологов в штате палаты реанимации и интенсивной, штатные единицы/физ. лица 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35208"/>
                  </a:ext>
                </a:extLst>
              </a:tr>
              <a:tr h="806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аппаратов для УЗИ сосудов и ЭХО-КГ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995784"/>
                  </a:ext>
                </a:extLst>
              </a:tr>
              <a:tr h="1612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систем для проведения нагрузочных проб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042926"/>
                  </a:ext>
                </a:extLst>
              </a:tr>
              <a:tr h="1612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систем для суточного мониторирования ЭКГ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637058"/>
                  </a:ext>
                </a:extLst>
              </a:tr>
              <a:tr h="806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ангиографических установок, шт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013435"/>
                  </a:ext>
                </a:extLst>
              </a:tr>
              <a:tr h="806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Даты монтажа ангиографических установок, год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369514"/>
                  </a:ext>
                </a:extLst>
              </a:tr>
              <a:tr h="1612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Общее количество проведенных ЧКВ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за текущий/предыдущий годы 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480589"/>
                  </a:ext>
                </a:extLst>
              </a:tr>
              <a:tr h="2419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специалистов по </a:t>
                      </a:r>
                      <a:r>
                        <a:rPr lang="ru-RU" sz="1200" b="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рентгенэндоваскулярной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 диагностике и лечению, штатные единицы/физ. лица 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057931"/>
                  </a:ext>
                </a:extLst>
              </a:tr>
              <a:tr h="806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</a:rPr>
                        <a:t>Медицинская информационная система (Да/нет)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838801"/>
                  </a:ext>
                </a:extLst>
              </a:tr>
              <a:tr h="2419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электронная история болезни в кардиологическом отделении (указать программное оборудование)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442272"/>
                  </a:ext>
                </a:extLst>
              </a:tr>
              <a:tr h="1612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</a:rPr>
                        <a:t>- электронная история болезни в стационаре (указать программное оборудование)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604539"/>
                  </a:ext>
                </a:extLst>
              </a:tr>
              <a:tr h="3225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</a:rPr>
                        <a:t>- медицинская электронная система, объединяющая различные медицинские организации (указать программное оборудование)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15027"/>
                  </a:ext>
                </a:extLst>
              </a:tr>
              <a:tr h="806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Система телемедицинской связи (Да/нет)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149990"/>
                  </a:ext>
                </a:extLst>
              </a:tr>
              <a:tr h="1612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ysClr val="windowText" lastClr="000000"/>
                          </a:solidFill>
                          <a:effectLst/>
                        </a:rPr>
                        <a:t>- наличие кабинета и оборудования для телемедицинской связи</a:t>
                      </a:r>
                      <a:endParaRPr lang="ru-RU" sz="12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944399"/>
                  </a:ext>
                </a:extLst>
              </a:tr>
              <a:tr h="1612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персонал кабинета телемедицины: штатные единицы/</a:t>
                      </a:r>
                      <a:r>
                        <a:rPr lang="ru-RU" sz="1200" b="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физ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 лица.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8" marR="29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168419"/>
                  </a:ext>
                </a:extLst>
              </a:tr>
            </a:tbl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ABBE6740-9486-084A-B4D7-D609E1273FC6}"/>
              </a:ext>
            </a:extLst>
          </p:cNvPr>
          <p:cNvSpPr>
            <a:spLocks noChangeArrowheads="1"/>
          </p:cNvSpPr>
          <p:nvPr/>
        </p:nvSpPr>
        <p:spPr bwMode="auto">
          <a:xfrm rot="1060050">
            <a:off x="-11760193" y="3175078"/>
            <a:ext cx="2932800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ru-RU" alt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[СП1]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Югра: число обслуживаемого населения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F2EABE25-AFB2-EA48-B1B6-19614F7C2D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957078"/>
              </p:ext>
            </p:extLst>
          </p:nvPr>
        </p:nvGraphicFramePr>
        <p:xfrm>
          <a:off x="302455" y="221775"/>
          <a:ext cx="11127545" cy="805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27545">
                  <a:extLst>
                    <a:ext uri="{9D8B030D-6E8A-4147-A177-3AD203B41FA5}">
                      <a16:colId xmlns:a16="http://schemas.microsoft.com/office/drawing/2014/main" val="3325126849"/>
                    </a:ext>
                  </a:extLst>
                </a:gridCol>
              </a:tblGrid>
              <a:tr h="8051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Форма № 3. Показатели каждой стационарной медицинской организации в системе кардиологической помощи вне  маршрутизации ОКС .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5592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646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C0AD36-DE4D-7E4A-9B81-9DF4B4985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3921"/>
            <a:ext cx="10515600" cy="1325563"/>
          </a:xfrm>
        </p:spPr>
        <p:txBody>
          <a:bodyPr>
            <a:no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Форма № 4. Показатели службы СМП. </a:t>
            </a:r>
            <a:r>
              <a:rPr lang="ru-RU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Заполняется для каждой станции/подстанции, функционирующей как самостоятельное подразделение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FE931ED7-7C8A-E645-A552-B2F422FC4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250540"/>
              </p:ext>
            </p:extLst>
          </p:nvPr>
        </p:nvGraphicFramePr>
        <p:xfrm>
          <a:off x="613458" y="1261642"/>
          <a:ext cx="11019100" cy="48027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19100">
                  <a:extLst>
                    <a:ext uri="{9D8B030D-6E8A-4147-A177-3AD203B41FA5}">
                      <a16:colId xmlns:a16="http://schemas.microsoft.com/office/drawing/2014/main" val="256851537"/>
                    </a:ext>
                  </a:extLst>
                </a:gridCol>
              </a:tblGrid>
              <a:tr h="2382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Номер/название подстанции. </a:t>
                      </a: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28067"/>
                  </a:ext>
                </a:extLst>
              </a:tr>
              <a:tr h="275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Зона обслуживания. Количество прикрепленного населения.</a:t>
                      </a: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291872"/>
                  </a:ext>
                </a:extLst>
              </a:tr>
              <a:tr h="275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бригад, оснащенных автомобилями класса В.</a:t>
                      </a:r>
                      <a:endParaRPr lang="ru-RU" sz="16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681822"/>
                  </a:ext>
                </a:extLst>
              </a:tr>
              <a:tr h="3284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бригад, укомплектованных 2-мя сотрудниками: выездной врач и фельдшер</a:t>
                      </a:r>
                      <a:endParaRPr lang="ru-RU" sz="16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606068"/>
                  </a:ext>
                </a:extLst>
              </a:tr>
              <a:tr h="275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бригад, укомплектованных 2-мя фельдшерами</a:t>
                      </a: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407183"/>
                  </a:ext>
                </a:extLst>
              </a:tr>
              <a:tr h="476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бригад, оснащенных для проведения тромболизиса: электрокардиограф, дефибриллятор, транспортный монитор ЭКГ, тромболитик</a:t>
                      </a:r>
                      <a:endParaRPr lang="ru-RU" sz="16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274331"/>
                  </a:ext>
                </a:extLst>
              </a:tr>
              <a:tr h="4135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бригад, оснащенных системой дистанционной передачи ЭКГ (указать название системы)</a:t>
                      </a:r>
                      <a:endParaRPr lang="ru-RU" sz="16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3369435"/>
                  </a:ext>
                </a:extLst>
              </a:tr>
              <a:tr h="275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ysClr val="windowText" lastClr="000000"/>
                          </a:solidFill>
                          <a:effectLst/>
                        </a:rPr>
                        <a:t>Размещения центра дистанционной расшифровки ЭКГ</a:t>
                      </a:r>
                      <a:endParaRPr lang="ru-RU" sz="16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6944639"/>
                  </a:ext>
                </a:extLst>
              </a:tr>
              <a:tr h="3284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специализированных реанимационных бригад, оснащенных автомобилями класса С</a:t>
                      </a:r>
                      <a:endParaRPr lang="ru-RU" sz="16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11801"/>
                  </a:ext>
                </a:extLst>
              </a:tr>
              <a:tr h="275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выездных фельдшеров, штатные единицы/ физ лица  </a:t>
                      </a:r>
                      <a:endParaRPr lang="ru-RU" sz="16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7744467"/>
                  </a:ext>
                </a:extLst>
              </a:tr>
              <a:tr h="275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выездных врачей, штатные единицы/ </a:t>
                      </a:r>
                      <a:r>
                        <a:rPr lang="ru-RU" sz="1600" b="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физ</a:t>
                      </a:r>
                      <a:r>
                        <a:rPr lang="ru-RU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 лица </a:t>
                      </a: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950820"/>
                  </a:ext>
                </a:extLst>
              </a:tr>
              <a:tr h="275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выездов к пациентам с ОКС в текущем и предыдущем годах.</a:t>
                      </a:r>
                      <a:endParaRPr lang="ru-RU" sz="16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6061454"/>
                  </a:ext>
                </a:extLst>
              </a:tr>
              <a:tr h="275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ysClr val="windowText" lastClr="000000"/>
                          </a:solidFill>
                          <a:effectLst/>
                        </a:rPr>
                        <a:t>Из них– количество выездов к пациентам с подъемом </a:t>
                      </a:r>
                      <a:r>
                        <a:rPr lang="en-US" sz="1600" b="0">
                          <a:solidFill>
                            <a:sysClr val="windowText" lastClr="000000"/>
                          </a:solidFill>
                          <a:effectLst/>
                        </a:rPr>
                        <a:t>ST</a:t>
                      </a:r>
                      <a:endParaRPr lang="ru-RU" sz="16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1067424"/>
                  </a:ext>
                </a:extLst>
              </a:tr>
              <a:tr h="275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выполненных процедур догоспитальной ТЛТ в текущем/предыдущем годах</a:t>
                      </a:r>
                      <a:endParaRPr lang="ru-RU" sz="16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51251"/>
                  </a:ext>
                </a:extLst>
              </a:tr>
              <a:tr h="275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kern="1200" dirty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пациентов с ОКС, умерших на </a:t>
                      </a:r>
                      <a:r>
                        <a:rPr lang="ru-RU" sz="1600" b="0" kern="12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догоспитальном</a:t>
                      </a:r>
                      <a:r>
                        <a:rPr lang="ru-RU" sz="1600" b="0" kern="1200" dirty="0">
                          <a:solidFill>
                            <a:sysClr val="windowText" lastClr="000000"/>
                          </a:solidFill>
                          <a:effectLst/>
                        </a:rPr>
                        <a:t> этапе</a:t>
                      </a: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3416482"/>
                  </a:ext>
                </a:extLst>
              </a:tr>
              <a:tr h="2382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kern="1200" dirty="0">
                          <a:solidFill>
                            <a:sysClr val="windowText" lastClr="000000"/>
                          </a:solidFill>
                          <a:effectLst/>
                        </a:rPr>
                        <a:t>Из них – при проведении ТЛТ</a:t>
                      </a:r>
                      <a:endParaRPr lang="ru-RU" sz="16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3616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484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43405A-D8BA-454F-BC3C-F2A741AD9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391" y="179930"/>
            <a:ext cx="10983410" cy="549275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Форма № 5. Показатели организаций, осуществляющих амбулаторное обслуживание кардиологических пациентов (поликлиники и </a:t>
            </a:r>
            <a:r>
              <a:rPr lang="ru-RU" sz="2400" dirty="0" err="1"/>
              <a:t>кардиодиспансеры</a:t>
            </a:r>
            <a:r>
              <a:rPr lang="ru-RU" sz="2400" dirty="0"/>
              <a:t>). 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E57D6B0E-7DB3-9A40-AC54-DBC05D0D1C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309811"/>
              </p:ext>
            </p:extLst>
          </p:nvPr>
        </p:nvGraphicFramePr>
        <p:xfrm>
          <a:off x="416689" y="966436"/>
          <a:ext cx="10890814" cy="57116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4010">
                  <a:extLst>
                    <a:ext uri="{9D8B030D-6E8A-4147-A177-3AD203B41FA5}">
                      <a16:colId xmlns:a16="http://schemas.microsoft.com/office/drawing/2014/main" val="941606982"/>
                    </a:ext>
                  </a:extLst>
                </a:gridCol>
                <a:gridCol w="10346804">
                  <a:extLst>
                    <a:ext uri="{9D8B030D-6E8A-4147-A177-3AD203B41FA5}">
                      <a16:colId xmlns:a16="http://schemas.microsoft.com/office/drawing/2014/main" val="3909058635"/>
                    </a:ext>
                  </a:extLst>
                </a:gridCol>
              </a:tblGrid>
              <a:tr h="246649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Зона обслуживания</a:t>
                      </a:r>
                    </a:p>
                  </a:txBody>
                  <a:tcPr marL="34966" marR="3496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Название учреждения. Размещение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629831"/>
                  </a:ext>
                </a:extLst>
              </a:tr>
              <a:tr h="246649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Зона обслуживания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274157"/>
                  </a:ext>
                </a:extLst>
              </a:tr>
              <a:tr h="246649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прикрепленного населения, </a:t>
                      </a:r>
                      <a:r>
                        <a:rPr lang="ru-RU" sz="1400" b="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тыс.чел</a:t>
                      </a: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.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76148"/>
                  </a:ext>
                </a:extLst>
              </a:tr>
              <a:tr h="251513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пациентов с ИБС, находящихся под диспансерным наблюдением.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171037"/>
                  </a:ext>
                </a:extLst>
              </a:tr>
              <a:tr h="37726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пациентов, находящихся под диспансерным наблюдением после перенесенного ОКС.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358806"/>
                  </a:ext>
                </a:extLst>
              </a:tr>
              <a:tr h="251513"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Кадры, оснащение</a:t>
                      </a:r>
                    </a:p>
                  </a:txBody>
                  <a:tcPr marL="34966" marR="3496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кардиологов: штатных единиц/ физ. лиц. 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767276"/>
                  </a:ext>
                </a:extLst>
              </a:tr>
              <a:tr h="251513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терапевтов, ведущих амбулаторный прием: штатных единиц/ физ. лиц.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929777"/>
                  </a:ext>
                </a:extLst>
              </a:tr>
              <a:tr h="246649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специалистов по УЗ диагностике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574716"/>
                  </a:ext>
                </a:extLst>
              </a:tr>
              <a:tr h="251513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специалистов по функциональной диагностике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441060"/>
                  </a:ext>
                </a:extLst>
              </a:tr>
              <a:tr h="251513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и класс аппаратов для УЗ исследований сердца и сосудов, шт.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61024"/>
                  </a:ext>
                </a:extLst>
              </a:tr>
              <a:tr h="251513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систем для проведения нагрузочных тестов, шт.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64478"/>
                  </a:ext>
                </a:extLst>
              </a:tr>
              <a:tr h="246649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аппаратов ЭКГ, шт.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90591"/>
                  </a:ext>
                </a:extLst>
              </a:tr>
              <a:tr h="246649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дефибрилляторов, шт.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766779"/>
                  </a:ext>
                </a:extLst>
              </a:tr>
              <a:tr h="251513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систем для суточного мониторирования ЭКГ, шт.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9712"/>
                  </a:ext>
                </a:extLst>
              </a:tr>
              <a:tr h="251513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Количество систем для суточного </a:t>
                      </a:r>
                      <a:r>
                        <a:rPr lang="ru-RU" sz="1400" b="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мониторирования</a:t>
                      </a: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 АД, шт.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8775"/>
                  </a:ext>
                </a:extLst>
              </a:tr>
              <a:tr h="246649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МИС</a:t>
                      </a:r>
                    </a:p>
                  </a:txBody>
                  <a:tcPr marL="34966" marR="3496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</a:rPr>
                        <a:t>Медицинская информационная система (Да/нет)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229793"/>
                  </a:ext>
                </a:extLst>
              </a:tr>
              <a:tr h="251513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</a:rPr>
                        <a:t>- электронная карта пациента в поликлинике (указать программное оборудование)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829177"/>
                  </a:ext>
                </a:extLst>
              </a:tr>
              <a:tr h="35380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</a:rPr>
                        <a:t>- медицинская электронная система, объединяющая различные медицинские организации (указать программное оборудование)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103539"/>
                  </a:ext>
                </a:extLst>
              </a:tr>
              <a:tr h="246649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</a:rPr>
                        <a:t>Система телемедицинской связи (Да/нет)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65313"/>
                  </a:ext>
                </a:extLst>
              </a:tr>
              <a:tr h="240731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ysClr val="windowText" lastClr="000000"/>
                          </a:solidFill>
                          <a:effectLst/>
                        </a:rPr>
                        <a:t>- наличие кабинета и оборудования для телемедицинской связи</a:t>
                      </a:r>
                      <a:endParaRPr lang="ru-RU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211176"/>
                  </a:ext>
                </a:extLst>
              </a:tr>
              <a:tr h="251513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персонал кабинета телемедицины: штатные единицы/</a:t>
                      </a:r>
                      <a:r>
                        <a:rPr lang="ru-RU" sz="1400" b="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физ</a:t>
                      </a: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 лица.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89713"/>
                  </a:ext>
                </a:extLst>
              </a:tr>
              <a:tr h="2515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Размещение кабинетов кардиологов по этажам. Наличие лифтов в здании.</a:t>
                      </a:r>
                      <a:endParaRPr lang="ru-RU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66" marR="349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6684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9221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3181</Words>
  <Application>Microsoft Macintosh PowerPoint</Application>
  <PresentationFormat>Широкоэкранный</PresentationFormat>
  <Paragraphs>264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Helvetica Neue</vt:lpstr>
      <vt:lpstr>Times New Roman</vt:lpstr>
      <vt:lpstr>Тема Office</vt:lpstr>
      <vt:lpstr>Проект паспорта кардиологической службы субъекта Российской Федерации и листа контроля качества оказания медицинской помощи больным с сердечно-сосудистыми заболеваниями </vt:lpstr>
      <vt:lpstr>Презентация PowerPoint</vt:lpstr>
      <vt:lpstr>Паспорт кардиологической службы</vt:lpstr>
      <vt:lpstr>Форма №1: общие сведения по региону</vt:lpstr>
      <vt:lpstr>Форма № 2. Показатели каждой стационарной медицинской организации в системе маршрутизации ОКС </vt:lpstr>
      <vt:lpstr>Форма № 2. Показатели каждой стационарной медицинской организации в системе маршрутизации ОКС </vt:lpstr>
      <vt:lpstr>Презентация PowerPoint</vt:lpstr>
      <vt:lpstr>Форма № 4. Показатели службы СМП. Заполняется для каждой станции/подстанции, функционирующей как самостоятельное подразделение</vt:lpstr>
      <vt:lpstr>Форма № 5. Показатели организаций, осуществляющих амбулаторное обслуживание кардиологических пациентов (поликлиники и кардиодиспансеры). </vt:lpstr>
      <vt:lpstr>Форма № 6. Показатели терапевтических отделений, осуществляющих госпитализацию пациентов с кардиологической патологией </vt:lpstr>
      <vt:lpstr>Лист проверки качества оказания медицинской помощи больным с сердечно-сосудистыми заболеваниями</vt:lpstr>
      <vt:lpstr>Организация маршрутизации пациентов с ОКС </vt:lpstr>
      <vt:lpstr>Оказание скорой медицинской помощи пациентам с ОКС </vt:lpstr>
      <vt:lpstr>Оказание специализированной медицинской помощи пациентам с ОКС в кардиологических отделениях с палатой реанимации и интенсивной терапии в медицинских организациях, не имеющих ангиографических комплексов </vt:lpstr>
      <vt:lpstr>Оказание высокотехнологичной медицинской помощи  пациентам с ОКС  в сосудистых центрах и кардиологических отделениях с палатой реанимации и интенсивной терапии в медицинских организациях, оснащенных ангиографическими комплексами</vt:lpstr>
      <vt:lpstr>Оказание первичной медико-санитарной помощи больным с сердечно-сосудистыми заболеваниями</vt:lpstr>
      <vt:lpstr>Благодарю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Проваторов</dc:creator>
  <cp:lastModifiedBy>Сергей Проваторов</cp:lastModifiedBy>
  <cp:revision>32</cp:revision>
  <dcterms:created xsi:type="dcterms:W3CDTF">2018-12-13T09:26:50Z</dcterms:created>
  <dcterms:modified xsi:type="dcterms:W3CDTF">2018-12-14T10:20:38Z</dcterms:modified>
</cp:coreProperties>
</file>