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334" r:id="rId4"/>
    <p:sldId id="262" r:id="rId5"/>
    <p:sldId id="261" r:id="rId6"/>
    <p:sldId id="271" r:id="rId7"/>
    <p:sldId id="272" r:id="rId8"/>
    <p:sldId id="273" r:id="rId9"/>
    <p:sldId id="264" r:id="rId10"/>
    <p:sldId id="257" r:id="rId11"/>
    <p:sldId id="331" r:id="rId12"/>
    <p:sldId id="303" r:id="rId13"/>
    <p:sldId id="304" r:id="rId14"/>
    <p:sldId id="301" r:id="rId15"/>
    <p:sldId id="305" r:id="rId16"/>
    <p:sldId id="333" r:id="rId17"/>
    <p:sldId id="335" r:id="rId18"/>
    <p:sldId id="258" r:id="rId19"/>
    <p:sldId id="281" r:id="rId20"/>
    <p:sldId id="282" r:id="rId21"/>
    <p:sldId id="327" r:id="rId22"/>
    <p:sldId id="33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7"/>
    <p:restoredTop sz="94747" autoAdjust="0"/>
  </p:normalViewPr>
  <p:slideViewPr>
    <p:cSldViewPr snapToGrid="0">
      <p:cViewPr>
        <p:scale>
          <a:sx n="86" d="100"/>
          <a:sy n="86" d="100"/>
        </p:scale>
        <p:origin x="13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5DA76-8A97-42E9-ADEC-E821EDE2F4D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920D-971B-4588-AE1D-616000664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0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3920D-971B-4588-AE1D-616000664F0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8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3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6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4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496AF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pPr marL="110489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5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4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8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9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7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EA70-7121-4708-99E3-EA381F782871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DB1E-D0C7-4885-8218-9B57E074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53703"/>
            <a:ext cx="12192000" cy="1287206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Times" pitchFamily="2" charset="0"/>
              </a:rPr>
              <a:t>Методология и порядок подготовки клинических рекомендаций</a:t>
            </a:r>
            <a:endParaRPr lang="ru-RU" sz="4800" b="1" dirty="0">
              <a:latin typeface="Times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864146-1751-3240-8D90-E49BB041B039}"/>
              </a:ext>
            </a:extLst>
          </p:cNvPr>
          <p:cNvSpPr/>
          <p:nvPr/>
        </p:nvSpPr>
        <p:spPr>
          <a:xfrm>
            <a:off x="0" y="4773997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44444"/>
                </a:solidFill>
                <a:latin typeface="Times" pitchFamily="2" charset="0"/>
              </a:rPr>
              <a:t>С.В. </a:t>
            </a:r>
            <a:r>
              <a:rPr lang="ru-RU" sz="2800" b="1" dirty="0" err="1">
                <a:solidFill>
                  <a:srgbClr val="444444"/>
                </a:solidFill>
                <a:latin typeface="Times" pitchFamily="2" charset="0"/>
              </a:rPr>
              <a:t>Недогода</a:t>
            </a:r>
            <a:endParaRPr lang="ru-RU" sz="2800" b="1" dirty="0">
              <a:solidFill>
                <a:srgbClr val="444444"/>
              </a:solidFill>
              <a:latin typeface="Times" pitchFamily="2" charset="0"/>
            </a:endParaRPr>
          </a:p>
          <a:p>
            <a:pPr algn="ctr"/>
            <a:r>
              <a:rPr lang="ru-RU" sz="2800" b="1" dirty="0">
                <a:solidFill>
                  <a:srgbClr val="444444"/>
                </a:solidFill>
                <a:latin typeface="Times" pitchFamily="2" charset="0"/>
              </a:rPr>
              <a:t>Председатель Комитета по разработке клинических рекомендаций и протоколов РКО</a:t>
            </a:r>
            <a:endParaRPr lang="ru-RU" sz="28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4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913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РКО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481" y="2178995"/>
            <a:ext cx="11011709" cy="43190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РКО разрабатываются ведущими экспертами по соответствующим проблемам и отражают совокупное мнение профессионального содружества кардиологов Российской Федерации.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8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5367" y="22086"/>
            <a:ext cx="6561438" cy="35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 КР РКО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9053" y="462293"/>
            <a:ext cx="9354065" cy="464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Комитет по КР РКО темы КР с обоснованием ее выбора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367" y="1092652"/>
            <a:ext cx="6561437" cy="389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Рабочей группы и группы экспертов Комитетом по КР РКО Утверждение плана-графика работы по КР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0270" y="1609475"/>
            <a:ext cx="7179276" cy="3091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КР в соответствии с требованиями РКО Рабочей группой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6565" y="2013725"/>
            <a:ext cx="5360338" cy="4160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проекта КР Экспертной группой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8887" y="2600935"/>
            <a:ext cx="4955694" cy="40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проекта КР на Рабочей группе с участием членов Комитета по КР РКО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3169296"/>
            <a:ext cx="9885405" cy="4394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экспертиза (структура документа, уровни доказательности, выполнение  формальных требований) проекта КР РКО (эксперты РКО, прошедшие специальную подготовку в </a:t>
            </a:r>
            <a:r>
              <a:rPr lang="ru-RU" sz="1400" b="1" dirty="0">
                <a:solidFill>
                  <a:schemeClr val="tx1"/>
                </a:solidFill>
                <a:latin typeface="Times" pitchFamily="2" charset="0"/>
              </a:rPr>
              <a:t>ФГБУ “ЦЭККМП” Минздрава России)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47447" y="3783165"/>
            <a:ext cx="4809455" cy="276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проекта КР РКО на Комитете по КР РКО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96565" y="4223255"/>
            <a:ext cx="5682079" cy="238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проекта КР РКО на сайте РКО для обсуждения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9319" y="4602358"/>
            <a:ext cx="5547583" cy="25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Финальная версия КР РКО (утверждается на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съеэде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РКО)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4825" y="4981461"/>
            <a:ext cx="5827594" cy="395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КР РКО на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ресурсах и публикация в РКЖ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01812" y="5517527"/>
            <a:ext cx="7549844" cy="395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КР РКО в НМП и согласование с </a:t>
            </a:r>
            <a:r>
              <a:rPr lang="ru-RU" sz="1400" b="1" dirty="0">
                <a:solidFill>
                  <a:schemeClr val="tx1"/>
                </a:solidFill>
                <a:latin typeface="Times" pitchFamily="2" charset="0"/>
              </a:rPr>
              <a:t>ФГБУ “ЦЭККМП” Минздрава России</a:t>
            </a:r>
            <a:r>
              <a:rPr lang="ru-RU" sz="1400" b="1" dirty="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98887" y="6053593"/>
            <a:ext cx="5158015" cy="30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МЗ РФ</a:t>
            </a:r>
          </a:p>
        </p:txBody>
      </p:sp>
      <p:cxnSp>
        <p:nvCxnSpPr>
          <p:cNvPr id="18" name="Прямая со стрелкой 17"/>
          <p:cNvCxnSpPr>
            <a:cxnSpLocks/>
            <a:stCxn id="5" idx="2"/>
            <a:endCxn id="6" idx="0"/>
          </p:cNvCxnSpPr>
          <p:nvPr/>
        </p:nvCxnSpPr>
        <p:spPr>
          <a:xfrm>
            <a:off x="6376086" y="926317"/>
            <a:ext cx="0" cy="1663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  <a:stCxn id="6" idx="2"/>
            <a:endCxn id="7" idx="0"/>
          </p:cNvCxnSpPr>
          <p:nvPr/>
        </p:nvCxnSpPr>
        <p:spPr>
          <a:xfrm flipH="1">
            <a:off x="6369908" y="1482451"/>
            <a:ext cx="6178" cy="127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376734" y="1873038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376734" y="2434851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76734" y="3009410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376734" y="3605613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376734" y="4043812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376734" y="4435521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376734" y="4821404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376734" y="5367344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376734" y="5903410"/>
            <a:ext cx="1" cy="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04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6а. Обоснование разработки клинических рекомендаций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78714"/>
              </p:ext>
            </p:extLst>
          </p:nvPr>
        </p:nvGraphicFramePr>
        <p:xfrm>
          <a:off x="1023582" y="1978927"/>
          <a:ext cx="10413242" cy="33985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7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8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8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7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0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4622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 marR="291465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клинических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рекомендаций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258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Обоснование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7150" marR="258445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необходимости разработки новых клинических рекомендаций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клиническая/экономическая эффективность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Возможные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барьеры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внедрении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07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04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6б. Обоснование пересмотра клинических рекомендаций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510217"/>
              </p:ext>
            </p:extLst>
          </p:nvPr>
        </p:nvGraphicFramePr>
        <p:xfrm>
          <a:off x="797257" y="1854174"/>
          <a:ext cx="10515600" cy="27997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2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6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4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29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97413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343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 marR="234315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клинических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рекомендаций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пересмотра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6115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Новое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клинических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рекомендаций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Ожидаемая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клиническая/экономическая эффективность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7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04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клиническим рекомендациям РКО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24" y="1530279"/>
            <a:ext cx="11791666" cy="47494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Комитет по клиническим рекомендациям РКО проводит анализ актуальности темы клинических рекомендаций 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данных: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и/или уровень заболеваемости населения (на основании данных официальной статистики, данных регистров пациентов по отдельным заболеваниям, научных эпидемиологических данных);  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смертности и основные причины смертности населения;  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потери трудоспособности/инвалидности;  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 отдельных заболеваний;  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новых данных с позиции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доказательной медицины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диагностики, лечения, профилактики и реабилитации конкретных заболеваний;  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клинико-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оценки эффективности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помощи;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обоснованных дополнений/замечаний к ранее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 рекомендациям.  </a:t>
            </a:r>
          </a:p>
        </p:txBody>
      </p:sp>
    </p:spTree>
    <p:extLst>
      <p:ext uri="{BB962C8B-B14F-4D97-AF65-F5344CB8AC3E}">
        <p14:creationId xmlns:p14="http://schemas.microsoft.com/office/powerpoint/2010/main" val="213112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204716"/>
            <a:ext cx="10735101" cy="16494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7. Типовая форма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карты разработки/актуализации клинических рекомендаций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54812"/>
              </p:ext>
            </p:extLst>
          </p:nvPr>
        </p:nvGraphicFramePr>
        <p:xfrm>
          <a:off x="616991" y="3548419"/>
          <a:ext cx="11095629" cy="27436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4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0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07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3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3363">
                <a:tc rowSpan="2"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911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1295" marR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01295" marR="2006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71475" indent="-295910" algn="ctr">
                        <a:lnSpc>
                          <a:spcPct val="100000"/>
                        </a:lnSpc>
                        <a:spcBef>
                          <a:spcPts val="102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Запланированный результат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28625" indent="-362585" algn="ctr">
                        <a:lnSpc>
                          <a:spcPct val="100000"/>
                        </a:lnSpc>
                        <a:spcBef>
                          <a:spcPts val="102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ое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indent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начала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3665" marR="1092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13665" marR="109220" algn="ctr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окончания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760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089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760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760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02341" y="2108826"/>
            <a:ext cx="609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Дорожная карта разработки/актуализации клинических рекомендаций</a:t>
            </a:r>
            <a:endParaRPr lang="ru-RU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Цель: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___________________________ </a:t>
            </a:r>
            <a:endParaRPr lang="ru-RU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58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68431"/>
              </p:ext>
            </p:extLst>
          </p:nvPr>
        </p:nvGraphicFramePr>
        <p:xfrm>
          <a:off x="374755" y="2184098"/>
          <a:ext cx="11482464" cy="4512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886"/>
                <a:gridCol w="1654037"/>
                <a:gridCol w="2479844"/>
                <a:gridCol w="3143156"/>
                <a:gridCol w="3333541"/>
              </a:tblGrid>
              <a:tr h="229364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№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Номер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страницы, название пункта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Предложение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или замечание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Обоснование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предложения или замечания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Источники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литературы, подтверждающие предложения или замечания</a:t>
                      </a:r>
                    </a:p>
                  </a:txBody>
                  <a:tcPr marL="68580" marR="68580" marT="0" marB="0"/>
                </a:tc>
              </a:tr>
              <a:tr h="4021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632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632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632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632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632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4755" y="265518"/>
            <a:ext cx="1148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" charset="0"/>
                <a:ea typeface="MS Mincho" charset="-128"/>
                <a:cs typeface="Times" charset="0"/>
              </a:rPr>
              <a:t>В случае несогласия с отдельными положениями проекта КР «_______» предложите свои варианты с указанием страницы и пункта, относительно которого предложены изменения (оформляется в соответствии с </a:t>
            </a:r>
            <a:r>
              <a:rPr lang="ru-RU" sz="2800" b="1" dirty="0" err="1">
                <a:solidFill>
                  <a:srgbClr val="000000"/>
                </a:solidFill>
                <a:latin typeface="Times" charset="0"/>
                <a:ea typeface="MS Mincho" charset="-128"/>
                <a:cs typeface="Times" charset="0"/>
              </a:rPr>
              <a:t>таблицеи</a:t>
            </a:r>
            <a:r>
              <a:rPr lang="ru-RU" sz="2800" b="1" dirty="0">
                <a:solidFill>
                  <a:srgbClr val="000000"/>
                </a:solidFill>
                <a:latin typeface="Times" charset="0"/>
                <a:ea typeface="MS Mincho" charset="-128"/>
                <a:cs typeface="Times" charset="0"/>
              </a:rPr>
              <a:t>̆).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242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4458"/>
            <a:ext cx="121920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60" marR="5080" indent="-658495" algn="ctr">
              <a:lnSpc>
                <a:spcPts val="3020"/>
              </a:lnSpc>
            </a:pPr>
            <a:r>
              <a:rPr sz="2800" spc="-5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Ключевые </a:t>
            </a:r>
            <a:r>
              <a:rPr lang="ru-RU" sz="2800" spc="-5" dirty="0" smtClean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направления деятельности комитета по КР РКО</a:t>
            </a:r>
            <a:endParaRPr sz="28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8417" y="2959100"/>
            <a:ext cx="2414270" cy="1447800"/>
          </a:xfrm>
          <a:custGeom>
            <a:avLst/>
            <a:gdLst/>
            <a:ahLst/>
            <a:cxnLst/>
            <a:rect l="l" t="t" r="r" b="b"/>
            <a:pathLst>
              <a:path w="2414270" h="1447800">
                <a:moveTo>
                  <a:pt x="0" y="723773"/>
                </a:moveTo>
                <a:lnTo>
                  <a:pt x="5862" y="651993"/>
                </a:lnTo>
                <a:lnTo>
                  <a:pt x="23081" y="582212"/>
                </a:lnTo>
                <a:lnTo>
                  <a:pt x="51102" y="514759"/>
                </a:lnTo>
                <a:lnTo>
                  <a:pt x="89374" y="449968"/>
                </a:lnTo>
                <a:lnTo>
                  <a:pt x="112180" y="418674"/>
                </a:lnTo>
                <a:lnTo>
                  <a:pt x="137342" y="388170"/>
                </a:lnTo>
                <a:lnTo>
                  <a:pt x="164789" y="358497"/>
                </a:lnTo>
                <a:lnTo>
                  <a:pt x="194453" y="329697"/>
                </a:lnTo>
                <a:lnTo>
                  <a:pt x="226265" y="301811"/>
                </a:lnTo>
                <a:lnTo>
                  <a:pt x="260155" y="274881"/>
                </a:lnTo>
                <a:lnTo>
                  <a:pt x="296055" y="248949"/>
                </a:lnTo>
                <a:lnTo>
                  <a:pt x="333894" y="224055"/>
                </a:lnTo>
                <a:lnTo>
                  <a:pt x="373605" y="200241"/>
                </a:lnTo>
                <a:lnTo>
                  <a:pt x="415117" y="177549"/>
                </a:lnTo>
                <a:lnTo>
                  <a:pt x="458362" y="156020"/>
                </a:lnTo>
                <a:lnTo>
                  <a:pt x="503271" y="135697"/>
                </a:lnTo>
                <a:lnTo>
                  <a:pt x="549774" y="116619"/>
                </a:lnTo>
                <a:lnTo>
                  <a:pt x="597803" y="98829"/>
                </a:lnTo>
                <a:lnTo>
                  <a:pt x="647287" y="82368"/>
                </a:lnTo>
                <a:lnTo>
                  <a:pt x="698159" y="67278"/>
                </a:lnTo>
                <a:lnTo>
                  <a:pt x="750348" y="53601"/>
                </a:lnTo>
                <a:lnTo>
                  <a:pt x="803786" y="41377"/>
                </a:lnTo>
                <a:lnTo>
                  <a:pt x="858404" y="30648"/>
                </a:lnTo>
                <a:lnTo>
                  <a:pt x="914132" y="21456"/>
                </a:lnTo>
                <a:lnTo>
                  <a:pt x="970901" y="13842"/>
                </a:lnTo>
                <a:lnTo>
                  <a:pt x="1028642" y="7848"/>
                </a:lnTo>
                <a:lnTo>
                  <a:pt x="1087287" y="3516"/>
                </a:lnTo>
                <a:lnTo>
                  <a:pt x="1146765" y="885"/>
                </a:lnTo>
                <a:lnTo>
                  <a:pt x="1207008" y="0"/>
                </a:lnTo>
                <a:lnTo>
                  <a:pt x="1267250" y="885"/>
                </a:lnTo>
                <a:lnTo>
                  <a:pt x="1326728" y="3516"/>
                </a:lnTo>
                <a:lnTo>
                  <a:pt x="1385373" y="7848"/>
                </a:lnTo>
                <a:lnTo>
                  <a:pt x="1443114" y="13842"/>
                </a:lnTo>
                <a:lnTo>
                  <a:pt x="1499883" y="21456"/>
                </a:lnTo>
                <a:lnTo>
                  <a:pt x="1555611" y="30648"/>
                </a:lnTo>
                <a:lnTo>
                  <a:pt x="1610229" y="41377"/>
                </a:lnTo>
                <a:lnTo>
                  <a:pt x="1663667" y="53601"/>
                </a:lnTo>
                <a:lnTo>
                  <a:pt x="1715856" y="67278"/>
                </a:lnTo>
                <a:lnTo>
                  <a:pt x="1766728" y="82368"/>
                </a:lnTo>
                <a:lnTo>
                  <a:pt x="1816212" y="98829"/>
                </a:lnTo>
                <a:lnTo>
                  <a:pt x="1864241" y="116619"/>
                </a:lnTo>
                <a:lnTo>
                  <a:pt x="1910744" y="135697"/>
                </a:lnTo>
                <a:lnTo>
                  <a:pt x="1955653" y="156020"/>
                </a:lnTo>
                <a:lnTo>
                  <a:pt x="1998898" y="177549"/>
                </a:lnTo>
                <a:lnTo>
                  <a:pt x="2040410" y="200241"/>
                </a:lnTo>
                <a:lnTo>
                  <a:pt x="2080121" y="224055"/>
                </a:lnTo>
                <a:lnTo>
                  <a:pt x="2117960" y="248949"/>
                </a:lnTo>
                <a:lnTo>
                  <a:pt x="2153860" y="274881"/>
                </a:lnTo>
                <a:lnTo>
                  <a:pt x="2187750" y="301811"/>
                </a:lnTo>
                <a:lnTo>
                  <a:pt x="2219562" y="329697"/>
                </a:lnTo>
                <a:lnTo>
                  <a:pt x="2249226" y="358497"/>
                </a:lnTo>
                <a:lnTo>
                  <a:pt x="2276673" y="388170"/>
                </a:lnTo>
                <a:lnTo>
                  <a:pt x="2301835" y="418674"/>
                </a:lnTo>
                <a:lnTo>
                  <a:pt x="2324641" y="449968"/>
                </a:lnTo>
                <a:lnTo>
                  <a:pt x="2362913" y="514759"/>
                </a:lnTo>
                <a:lnTo>
                  <a:pt x="2390934" y="582212"/>
                </a:lnTo>
                <a:lnTo>
                  <a:pt x="2408153" y="651993"/>
                </a:lnTo>
                <a:lnTo>
                  <a:pt x="2414016" y="723773"/>
                </a:lnTo>
                <a:lnTo>
                  <a:pt x="2412538" y="759902"/>
                </a:lnTo>
                <a:lnTo>
                  <a:pt x="2400929" y="830744"/>
                </a:lnTo>
                <a:lnTo>
                  <a:pt x="2378239" y="899421"/>
                </a:lnTo>
                <a:lnTo>
                  <a:pt x="2345024" y="965600"/>
                </a:lnTo>
                <a:lnTo>
                  <a:pt x="2301835" y="1028949"/>
                </a:lnTo>
                <a:lnTo>
                  <a:pt x="2276673" y="1059459"/>
                </a:lnTo>
                <a:lnTo>
                  <a:pt x="2249226" y="1089137"/>
                </a:lnTo>
                <a:lnTo>
                  <a:pt x="2219562" y="1117942"/>
                </a:lnTo>
                <a:lnTo>
                  <a:pt x="2187750" y="1145833"/>
                </a:lnTo>
                <a:lnTo>
                  <a:pt x="2153860" y="1172767"/>
                </a:lnTo>
                <a:lnTo>
                  <a:pt x="2117960" y="1198703"/>
                </a:lnTo>
                <a:lnTo>
                  <a:pt x="2080121" y="1223600"/>
                </a:lnTo>
                <a:lnTo>
                  <a:pt x="2040410" y="1247417"/>
                </a:lnTo>
                <a:lnTo>
                  <a:pt x="1998898" y="1270111"/>
                </a:lnTo>
                <a:lnTo>
                  <a:pt x="1955653" y="1291642"/>
                </a:lnTo>
                <a:lnTo>
                  <a:pt x="1910744" y="1311968"/>
                </a:lnTo>
                <a:lnTo>
                  <a:pt x="1864241" y="1331047"/>
                </a:lnTo>
                <a:lnTo>
                  <a:pt x="1816212" y="1348838"/>
                </a:lnTo>
                <a:lnTo>
                  <a:pt x="1766728" y="1365300"/>
                </a:lnTo>
                <a:lnTo>
                  <a:pt x="1715856" y="1380391"/>
                </a:lnTo>
                <a:lnTo>
                  <a:pt x="1663667" y="1394069"/>
                </a:lnTo>
                <a:lnTo>
                  <a:pt x="1610229" y="1406294"/>
                </a:lnTo>
                <a:lnTo>
                  <a:pt x="1555611" y="1417023"/>
                </a:lnTo>
                <a:lnTo>
                  <a:pt x="1499883" y="1426215"/>
                </a:lnTo>
                <a:lnTo>
                  <a:pt x="1443114" y="1433829"/>
                </a:lnTo>
                <a:lnTo>
                  <a:pt x="1385373" y="1439823"/>
                </a:lnTo>
                <a:lnTo>
                  <a:pt x="1326728" y="1444156"/>
                </a:lnTo>
                <a:lnTo>
                  <a:pt x="1267250" y="1446787"/>
                </a:lnTo>
                <a:lnTo>
                  <a:pt x="1207008" y="1447673"/>
                </a:lnTo>
                <a:lnTo>
                  <a:pt x="1146765" y="1446787"/>
                </a:lnTo>
                <a:lnTo>
                  <a:pt x="1087287" y="1444156"/>
                </a:lnTo>
                <a:lnTo>
                  <a:pt x="1028642" y="1439823"/>
                </a:lnTo>
                <a:lnTo>
                  <a:pt x="970901" y="1433829"/>
                </a:lnTo>
                <a:lnTo>
                  <a:pt x="914132" y="1426215"/>
                </a:lnTo>
                <a:lnTo>
                  <a:pt x="858404" y="1417023"/>
                </a:lnTo>
                <a:lnTo>
                  <a:pt x="803786" y="1406294"/>
                </a:lnTo>
                <a:lnTo>
                  <a:pt x="750348" y="1394069"/>
                </a:lnTo>
                <a:lnTo>
                  <a:pt x="698159" y="1380391"/>
                </a:lnTo>
                <a:lnTo>
                  <a:pt x="647287" y="1365300"/>
                </a:lnTo>
                <a:lnTo>
                  <a:pt x="597803" y="1348838"/>
                </a:lnTo>
                <a:lnTo>
                  <a:pt x="549774" y="1331047"/>
                </a:lnTo>
                <a:lnTo>
                  <a:pt x="503271" y="1311968"/>
                </a:lnTo>
                <a:lnTo>
                  <a:pt x="458362" y="1291642"/>
                </a:lnTo>
                <a:lnTo>
                  <a:pt x="415117" y="1270111"/>
                </a:lnTo>
                <a:lnTo>
                  <a:pt x="373605" y="1247417"/>
                </a:lnTo>
                <a:lnTo>
                  <a:pt x="333894" y="1223600"/>
                </a:lnTo>
                <a:lnTo>
                  <a:pt x="296055" y="1198703"/>
                </a:lnTo>
                <a:lnTo>
                  <a:pt x="260155" y="1172767"/>
                </a:lnTo>
                <a:lnTo>
                  <a:pt x="226265" y="1145833"/>
                </a:lnTo>
                <a:lnTo>
                  <a:pt x="194453" y="1117942"/>
                </a:lnTo>
                <a:lnTo>
                  <a:pt x="164789" y="1089137"/>
                </a:lnTo>
                <a:lnTo>
                  <a:pt x="137342" y="1059459"/>
                </a:lnTo>
                <a:lnTo>
                  <a:pt x="112180" y="1028949"/>
                </a:lnTo>
                <a:lnTo>
                  <a:pt x="89374" y="997649"/>
                </a:lnTo>
                <a:lnTo>
                  <a:pt x="51102" y="932843"/>
                </a:lnTo>
                <a:lnTo>
                  <a:pt x="23081" y="865374"/>
                </a:lnTo>
                <a:lnTo>
                  <a:pt x="5862" y="795573"/>
                </a:lnTo>
                <a:lnTo>
                  <a:pt x="0" y="723773"/>
                </a:lnTo>
                <a:close/>
              </a:path>
            </a:pathLst>
          </a:custGeom>
          <a:ln w="2857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3621" y="3813531"/>
            <a:ext cx="14827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/>
            <a:r>
              <a:rPr lang="ru-RU" b="1" dirty="0" smtClean="0">
                <a:solidFill>
                  <a:prstClr val="black"/>
                </a:solidFill>
                <a:cs typeface="Calibri"/>
              </a:rPr>
              <a:t>Комитет по КР РКО</a:t>
            </a:r>
            <a:endParaRPr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1942" y="1289050"/>
            <a:ext cx="1979930" cy="822325"/>
          </a:xfrm>
          <a:custGeom>
            <a:avLst/>
            <a:gdLst/>
            <a:ahLst/>
            <a:cxnLst/>
            <a:rect l="l" t="t" r="r" b="b"/>
            <a:pathLst>
              <a:path w="1979929" h="822325">
                <a:moveTo>
                  <a:pt x="1842770" y="0"/>
                </a:moveTo>
                <a:lnTo>
                  <a:pt x="137033" y="0"/>
                </a:lnTo>
                <a:lnTo>
                  <a:pt x="93715" y="6985"/>
                </a:lnTo>
                <a:lnTo>
                  <a:pt x="56098" y="26436"/>
                </a:lnTo>
                <a:lnTo>
                  <a:pt x="26436" y="56098"/>
                </a:lnTo>
                <a:lnTo>
                  <a:pt x="6985" y="93715"/>
                </a:lnTo>
                <a:lnTo>
                  <a:pt x="0" y="137033"/>
                </a:lnTo>
                <a:lnTo>
                  <a:pt x="0" y="685038"/>
                </a:lnTo>
                <a:lnTo>
                  <a:pt x="6985" y="728355"/>
                </a:lnTo>
                <a:lnTo>
                  <a:pt x="26436" y="765972"/>
                </a:lnTo>
                <a:lnTo>
                  <a:pt x="56098" y="795634"/>
                </a:lnTo>
                <a:lnTo>
                  <a:pt x="93715" y="815086"/>
                </a:lnTo>
                <a:lnTo>
                  <a:pt x="137033" y="822071"/>
                </a:lnTo>
                <a:lnTo>
                  <a:pt x="1842770" y="822071"/>
                </a:lnTo>
                <a:lnTo>
                  <a:pt x="1886087" y="815086"/>
                </a:lnTo>
                <a:lnTo>
                  <a:pt x="1923704" y="795634"/>
                </a:lnTo>
                <a:lnTo>
                  <a:pt x="1953366" y="765972"/>
                </a:lnTo>
                <a:lnTo>
                  <a:pt x="1972818" y="728355"/>
                </a:lnTo>
                <a:lnTo>
                  <a:pt x="1979803" y="685038"/>
                </a:lnTo>
                <a:lnTo>
                  <a:pt x="1979803" y="137033"/>
                </a:lnTo>
                <a:lnTo>
                  <a:pt x="1972818" y="93715"/>
                </a:lnTo>
                <a:lnTo>
                  <a:pt x="1953366" y="56098"/>
                </a:lnTo>
                <a:lnTo>
                  <a:pt x="1923704" y="26436"/>
                </a:lnTo>
                <a:lnTo>
                  <a:pt x="1886087" y="6985"/>
                </a:lnTo>
                <a:lnTo>
                  <a:pt x="184277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1942" y="1289050"/>
            <a:ext cx="1979930" cy="822325"/>
          </a:xfrm>
          <a:custGeom>
            <a:avLst/>
            <a:gdLst/>
            <a:ahLst/>
            <a:cxnLst/>
            <a:rect l="l" t="t" r="r" b="b"/>
            <a:pathLst>
              <a:path w="1979929" h="822325">
                <a:moveTo>
                  <a:pt x="0" y="137033"/>
                </a:moveTo>
                <a:lnTo>
                  <a:pt x="6985" y="93715"/>
                </a:lnTo>
                <a:lnTo>
                  <a:pt x="26436" y="56098"/>
                </a:lnTo>
                <a:lnTo>
                  <a:pt x="56098" y="26436"/>
                </a:lnTo>
                <a:lnTo>
                  <a:pt x="93715" y="6985"/>
                </a:lnTo>
                <a:lnTo>
                  <a:pt x="137033" y="0"/>
                </a:lnTo>
                <a:lnTo>
                  <a:pt x="1842770" y="0"/>
                </a:lnTo>
                <a:lnTo>
                  <a:pt x="1886087" y="6985"/>
                </a:lnTo>
                <a:lnTo>
                  <a:pt x="1923704" y="26436"/>
                </a:lnTo>
                <a:lnTo>
                  <a:pt x="1953366" y="56098"/>
                </a:lnTo>
                <a:lnTo>
                  <a:pt x="1972818" y="93715"/>
                </a:lnTo>
                <a:lnTo>
                  <a:pt x="1979803" y="137033"/>
                </a:lnTo>
                <a:lnTo>
                  <a:pt x="1979803" y="685038"/>
                </a:lnTo>
                <a:lnTo>
                  <a:pt x="1972818" y="728355"/>
                </a:lnTo>
                <a:lnTo>
                  <a:pt x="1953366" y="765972"/>
                </a:lnTo>
                <a:lnTo>
                  <a:pt x="1923704" y="795634"/>
                </a:lnTo>
                <a:lnTo>
                  <a:pt x="1886087" y="815086"/>
                </a:lnTo>
                <a:lnTo>
                  <a:pt x="1842770" y="822071"/>
                </a:lnTo>
                <a:lnTo>
                  <a:pt x="137033" y="822071"/>
                </a:lnTo>
                <a:lnTo>
                  <a:pt x="93715" y="815086"/>
                </a:lnTo>
                <a:lnTo>
                  <a:pt x="56098" y="795634"/>
                </a:lnTo>
                <a:lnTo>
                  <a:pt x="26436" y="765972"/>
                </a:lnTo>
                <a:lnTo>
                  <a:pt x="6985" y="728355"/>
                </a:lnTo>
                <a:lnTo>
                  <a:pt x="0" y="685038"/>
                </a:lnTo>
                <a:lnTo>
                  <a:pt x="0" y="137033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3119" y="1571371"/>
            <a:ext cx="16037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Планирование КР</a:t>
            </a:r>
            <a:endParaRPr dirty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87994" y="1731391"/>
            <a:ext cx="1652270" cy="859790"/>
          </a:xfrm>
          <a:custGeom>
            <a:avLst/>
            <a:gdLst/>
            <a:ahLst/>
            <a:cxnLst/>
            <a:rect l="l" t="t" r="r" b="b"/>
            <a:pathLst>
              <a:path w="1652270" h="859789">
                <a:moveTo>
                  <a:pt x="1449704" y="0"/>
                </a:moveTo>
                <a:lnTo>
                  <a:pt x="202183" y="0"/>
                </a:lnTo>
                <a:lnTo>
                  <a:pt x="155794" y="5341"/>
                </a:lnTo>
                <a:lnTo>
                  <a:pt x="113226" y="20555"/>
                </a:lnTo>
                <a:lnTo>
                  <a:pt x="75687" y="44427"/>
                </a:lnTo>
                <a:lnTo>
                  <a:pt x="44387" y="75740"/>
                </a:lnTo>
                <a:lnTo>
                  <a:pt x="20533" y="113281"/>
                </a:lnTo>
                <a:lnTo>
                  <a:pt x="5334" y="155834"/>
                </a:lnTo>
                <a:lnTo>
                  <a:pt x="0" y="202184"/>
                </a:lnTo>
                <a:lnTo>
                  <a:pt x="0" y="657351"/>
                </a:lnTo>
                <a:lnTo>
                  <a:pt x="5334" y="703701"/>
                </a:lnTo>
                <a:lnTo>
                  <a:pt x="20533" y="746254"/>
                </a:lnTo>
                <a:lnTo>
                  <a:pt x="44387" y="783795"/>
                </a:lnTo>
                <a:lnTo>
                  <a:pt x="75687" y="815108"/>
                </a:lnTo>
                <a:lnTo>
                  <a:pt x="113226" y="838980"/>
                </a:lnTo>
                <a:lnTo>
                  <a:pt x="155794" y="854194"/>
                </a:lnTo>
                <a:lnTo>
                  <a:pt x="202183" y="859536"/>
                </a:lnTo>
                <a:lnTo>
                  <a:pt x="1449704" y="859536"/>
                </a:lnTo>
                <a:lnTo>
                  <a:pt x="1496054" y="854194"/>
                </a:lnTo>
                <a:lnTo>
                  <a:pt x="1538607" y="838980"/>
                </a:lnTo>
                <a:lnTo>
                  <a:pt x="1576148" y="815108"/>
                </a:lnTo>
                <a:lnTo>
                  <a:pt x="1607461" y="783795"/>
                </a:lnTo>
                <a:lnTo>
                  <a:pt x="1631333" y="746254"/>
                </a:lnTo>
                <a:lnTo>
                  <a:pt x="1646547" y="703701"/>
                </a:lnTo>
                <a:lnTo>
                  <a:pt x="1651888" y="657351"/>
                </a:lnTo>
                <a:lnTo>
                  <a:pt x="1651888" y="202184"/>
                </a:lnTo>
                <a:lnTo>
                  <a:pt x="1646547" y="155834"/>
                </a:lnTo>
                <a:lnTo>
                  <a:pt x="1631333" y="113281"/>
                </a:lnTo>
                <a:lnTo>
                  <a:pt x="1607461" y="75740"/>
                </a:lnTo>
                <a:lnTo>
                  <a:pt x="1576148" y="44427"/>
                </a:lnTo>
                <a:lnTo>
                  <a:pt x="1538607" y="20555"/>
                </a:lnTo>
                <a:lnTo>
                  <a:pt x="1496054" y="5341"/>
                </a:lnTo>
                <a:lnTo>
                  <a:pt x="144970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87994" y="1731391"/>
            <a:ext cx="1652270" cy="859790"/>
          </a:xfrm>
          <a:custGeom>
            <a:avLst/>
            <a:gdLst/>
            <a:ahLst/>
            <a:cxnLst/>
            <a:rect l="l" t="t" r="r" b="b"/>
            <a:pathLst>
              <a:path w="1652270" h="859789">
                <a:moveTo>
                  <a:pt x="0" y="202184"/>
                </a:moveTo>
                <a:lnTo>
                  <a:pt x="5334" y="155834"/>
                </a:lnTo>
                <a:lnTo>
                  <a:pt x="20533" y="113281"/>
                </a:lnTo>
                <a:lnTo>
                  <a:pt x="44387" y="75740"/>
                </a:lnTo>
                <a:lnTo>
                  <a:pt x="75687" y="44427"/>
                </a:lnTo>
                <a:lnTo>
                  <a:pt x="113226" y="20555"/>
                </a:lnTo>
                <a:lnTo>
                  <a:pt x="155794" y="5341"/>
                </a:lnTo>
                <a:lnTo>
                  <a:pt x="202183" y="0"/>
                </a:lnTo>
                <a:lnTo>
                  <a:pt x="1449704" y="0"/>
                </a:lnTo>
                <a:lnTo>
                  <a:pt x="1496054" y="5341"/>
                </a:lnTo>
                <a:lnTo>
                  <a:pt x="1538607" y="20555"/>
                </a:lnTo>
                <a:lnTo>
                  <a:pt x="1576148" y="44427"/>
                </a:lnTo>
                <a:lnTo>
                  <a:pt x="1607461" y="75740"/>
                </a:lnTo>
                <a:lnTo>
                  <a:pt x="1631333" y="113281"/>
                </a:lnTo>
                <a:lnTo>
                  <a:pt x="1646547" y="155834"/>
                </a:lnTo>
                <a:lnTo>
                  <a:pt x="1651888" y="202184"/>
                </a:lnTo>
                <a:lnTo>
                  <a:pt x="1651888" y="657351"/>
                </a:lnTo>
                <a:lnTo>
                  <a:pt x="1646547" y="703701"/>
                </a:lnTo>
                <a:lnTo>
                  <a:pt x="1631333" y="746254"/>
                </a:lnTo>
                <a:lnTo>
                  <a:pt x="1607461" y="783795"/>
                </a:lnTo>
                <a:lnTo>
                  <a:pt x="1576148" y="815108"/>
                </a:lnTo>
                <a:lnTo>
                  <a:pt x="1538607" y="838980"/>
                </a:lnTo>
                <a:lnTo>
                  <a:pt x="1496054" y="854194"/>
                </a:lnTo>
                <a:lnTo>
                  <a:pt x="1449704" y="859536"/>
                </a:lnTo>
                <a:lnTo>
                  <a:pt x="202183" y="859536"/>
                </a:lnTo>
                <a:lnTo>
                  <a:pt x="155794" y="854194"/>
                </a:lnTo>
                <a:lnTo>
                  <a:pt x="113226" y="838980"/>
                </a:lnTo>
                <a:lnTo>
                  <a:pt x="75687" y="815108"/>
                </a:lnTo>
                <a:lnTo>
                  <a:pt x="44387" y="783795"/>
                </a:lnTo>
                <a:lnTo>
                  <a:pt x="20533" y="746254"/>
                </a:lnTo>
                <a:lnTo>
                  <a:pt x="5334" y="703701"/>
                </a:lnTo>
                <a:lnTo>
                  <a:pt x="0" y="657351"/>
                </a:lnTo>
                <a:lnTo>
                  <a:pt x="0" y="202184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69692" y="1809797"/>
            <a:ext cx="160629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b="1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Взаимодействие с </a:t>
            </a:r>
            <a:r>
              <a:rPr lang="ru-RU" sz="1400" b="1" dirty="0"/>
              <a:t>ФГБУ «ЦЭККМП» Минздрава </a:t>
            </a:r>
            <a:r>
              <a:rPr lang="ru-RU" sz="1400" b="1" dirty="0" smtClean="0"/>
              <a:t>России</a:t>
            </a:r>
            <a:endParaRPr lang="ru-RU" sz="1400" b="1" dirty="0"/>
          </a:p>
          <a:p>
            <a:pPr marL="12700"/>
            <a:r>
              <a:rPr lang="ru-RU" sz="1400" b="1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 </a:t>
            </a:r>
            <a:endParaRPr sz="1400" b="1" dirty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12909" y="3147186"/>
            <a:ext cx="2000250" cy="744855"/>
          </a:xfrm>
          <a:custGeom>
            <a:avLst/>
            <a:gdLst/>
            <a:ahLst/>
            <a:cxnLst/>
            <a:rect l="l" t="t" r="r" b="b"/>
            <a:pathLst>
              <a:path w="2000250" h="744854">
                <a:moveTo>
                  <a:pt x="1875663" y="0"/>
                </a:moveTo>
                <a:lnTo>
                  <a:pt x="124206" y="0"/>
                </a:lnTo>
                <a:lnTo>
                  <a:pt x="75866" y="9761"/>
                </a:lnTo>
                <a:lnTo>
                  <a:pt x="36385" y="36369"/>
                </a:lnTo>
                <a:lnTo>
                  <a:pt x="9763" y="75813"/>
                </a:lnTo>
                <a:lnTo>
                  <a:pt x="0" y="124078"/>
                </a:lnTo>
                <a:lnTo>
                  <a:pt x="0" y="620649"/>
                </a:lnTo>
                <a:lnTo>
                  <a:pt x="9763" y="668988"/>
                </a:lnTo>
                <a:lnTo>
                  <a:pt x="36385" y="708469"/>
                </a:lnTo>
                <a:lnTo>
                  <a:pt x="75866" y="735091"/>
                </a:lnTo>
                <a:lnTo>
                  <a:pt x="124206" y="744855"/>
                </a:lnTo>
                <a:lnTo>
                  <a:pt x="1875663" y="744855"/>
                </a:lnTo>
                <a:lnTo>
                  <a:pt x="1923928" y="735091"/>
                </a:lnTo>
                <a:lnTo>
                  <a:pt x="1963372" y="708469"/>
                </a:lnTo>
                <a:lnTo>
                  <a:pt x="1989980" y="668988"/>
                </a:lnTo>
                <a:lnTo>
                  <a:pt x="1999742" y="620649"/>
                </a:lnTo>
                <a:lnTo>
                  <a:pt x="1999742" y="124078"/>
                </a:lnTo>
                <a:lnTo>
                  <a:pt x="1989980" y="75813"/>
                </a:lnTo>
                <a:lnTo>
                  <a:pt x="1963372" y="36369"/>
                </a:lnTo>
                <a:lnTo>
                  <a:pt x="1923928" y="9761"/>
                </a:lnTo>
                <a:lnTo>
                  <a:pt x="187566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12909" y="3147186"/>
            <a:ext cx="2000250" cy="744855"/>
          </a:xfrm>
          <a:custGeom>
            <a:avLst/>
            <a:gdLst/>
            <a:ahLst/>
            <a:cxnLst/>
            <a:rect l="l" t="t" r="r" b="b"/>
            <a:pathLst>
              <a:path w="2000250" h="744854">
                <a:moveTo>
                  <a:pt x="0" y="124078"/>
                </a:moveTo>
                <a:lnTo>
                  <a:pt x="9763" y="75813"/>
                </a:lnTo>
                <a:lnTo>
                  <a:pt x="36385" y="36369"/>
                </a:lnTo>
                <a:lnTo>
                  <a:pt x="75866" y="9761"/>
                </a:lnTo>
                <a:lnTo>
                  <a:pt x="124206" y="0"/>
                </a:lnTo>
                <a:lnTo>
                  <a:pt x="1875663" y="0"/>
                </a:lnTo>
                <a:lnTo>
                  <a:pt x="1923928" y="9761"/>
                </a:lnTo>
                <a:lnTo>
                  <a:pt x="1963372" y="36369"/>
                </a:lnTo>
                <a:lnTo>
                  <a:pt x="1989980" y="75813"/>
                </a:lnTo>
                <a:lnTo>
                  <a:pt x="1999742" y="124078"/>
                </a:lnTo>
                <a:lnTo>
                  <a:pt x="1999742" y="620649"/>
                </a:lnTo>
                <a:lnTo>
                  <a:pt x="1989980" y="668988"/>
                </a:lnTo>
                <a:lnTo>
                  <a:pt x="1963372" y="708469"/>
                </a:lnTo>
                <a:lnTo>
                  <a:pt x="1923928" y="735091"/>
                </a:lnTo>
                <a:lnTo>
                  <a:pt x="1875663" y="744855"/>
                </a:lnTo>
                <a:lnTo>
                  <a:pt x="124206" y="744855"/>
                </a:lnTo>
                <a:lnTo>
                  <a:pt x="75866" y="735091"/>
                </a:lnTo>
                <a:lnTo>
                  <a:pt x="36385" y="708469"/>
                </a:lnTo>
                <a:lnTo>
                  <a:pt x="9763" y="668988"/>
                </a:lnTo>
                <a:lnTo>
                  <a:pt x="0" y="620649"/>
                </a:lnTo>
                <a:lnTo>
                  <a:pt x="0" y="124078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49560" y="3298570"/>
            <a:ext cx="171811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Мониторинг КР других обществ</a:t>
            </a:r>
            <a:endParaRPr dirty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16747" y="4843271"/>
            <a:ext cx="2364740" cy="832485"/>
          </a:xfrm>
          <a:custGeom>
            <a:avLst/>
            <a:gdLst/>
            <a:ahLst/>
            <a:cxnLst/>
            <a:rect l="l" t="t" r="r" b="b"/>
            <a:pathLst>
              <a:path w="2364740" h="832485">
                <a:moveTo>
                  <a:pt x="2225548" y="0"/>
                </a:moveTo>
                <a:lnTo>
                  <a:pt x="138683" y="0"/>
                </a:lnTo>
                <a:lnTo>
                  <a:pt x="94853" y="7071"/>
                </a:lnTo>
                <a:lnTo>
                  <a:pt x="56784" y="26761"/>
                </a:lnTo>
                <a:lnTo>
                  <a:pt x="26761" y="56784"/>
                </a:lnTo>
                <a:lnTo>
                  <a:pt x="7071" y="94853"/>
                </a:lnTo>
                <a:lnTo>
                  <a:pt x="0" y="138683"/>
                </a:lnTo>
                <a:lnTo>
                  <a:pt x="0" y="693292"/>
                </a:lnTo>
                <a:lnTo>
                  <a:pt x="7071" y="737140"/>
                </a:lnTo>
                <a:lnTo>
                  <a:pt x="26761" y="775218"/>
                </a:lnTo>
                <a:lnTo>
                  <a:pt x="56784" y="805242"/>
                </a:lnTo>
                <a:lnTo>
                  <a:pt x="94853" y="824932"/>
                </a:lnTo>
                <a:lnTo>
                  <a:pt x="138683" y="832002"/>
                </a:lnTo>
                <a:lnTo>
                  <a:pt x="2225548" y="832002"/>
                </a:lnTo>
                <a:lnTo>
                  <a:pt x="2269378" y="824932"/>
                </a:lnTo>
                <a:lnTo>
                  <a:pt x="2307447" y="805242"/>
                </a:lnTo>
                <a:lnTo>
                  <a:pt x="2337470" y="775218"/>
                </a:lnTo>
                <a:lnTo>
                  <a:pt x="2357160" y="737140"/>
                </a:lnTo>
                <a:lnTo>
                  <a:pt x="2364231" y="693292"/>
                </a:lnTo>
                <a:lnTo>
                  <a:pt x="2364231" y="138683"/>
                </a:lnTo>
                <a:lnTo>
                  <a:pt x="2357160" y="94853"/>
                </a:lnTo>
                <a:lnTo>
                  <a:pt x="2337470" y="56784"/>
                </a:lnTo>
                <a:lnTo>
                  <a:pt x="2307447" y="26761"/>
                </a:lnTo>
                <a:lnTo>
                  <a:pt x="2269378" y="7071"/>
                </a:lnTo>
                <a:lnTo>
                  <a:pt x="222554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16747" y="4843271"/>
            <a:ext cx="2364740" cy="832485"/>
          </a:xfrm>
          <a:custGeom>
            <a:avLst/>
            <a:gdLst/>
            <a:ahLst/>
            <a:cxnLst/>
            <a:rect l="l" t="t" r="r" b="b"/>
            <a:pathLst>
              <a:path w="2364740" h="832485">
                <a:moveTo>
                  <a:pt x="0" y="138683"/>
                </a:moveTo>
                <a:lnTo>
                  <a:pt x="7071" y="94853"/>
                </a:lnTo>
                <a:lnTo>
                  <a:pt x="26761" y="56784"/>
                </a:lnTo>
                <a:lnTo>
                  <a:pt x="56784" y="26761"/>
                </a:lnTo>
                <a:lnTo>
                  <a:pt x="94853" y="7071"/>
                </a:lnTo>
                <a:lnTo>
                  <a:pt x="138683" y="0"/>
                </a:lnTo>
                <a:lnTo>
                  <a:pt x="2225548" y="0"/>
                </a:lnTo>
                <a:lnTo>
                  <a:pt x="2269378" y="7071"/>
                </a:lnTo>
                <a:lnTo>
                  <a:pt x="2307447" y="26761"/>
                </a:lnTo>
                <a:lnTo>
                  <a:pt x="2337470" y="56784"/>
                </a:lnTo>
                <a:lnTo>
                  <a:pt x="2357160" y="94853"/>
                </a:lnTo>
                <a:lnTo>
                  <a:pt x="2364231" y="138683"/>
                </a:lnTo>
                <a:lnTo>
                  <a:pt x="2364231" y="693292"/>
                </a:lnTo>
                <a:lnTo>
                  <a:pt x="2357160" y="737140"/>
                </a:lnTo>
                <a:lnTo>
                  <a:pt x="2337470" y="775218"/>
                </a:lnTo>
                <a:lnTo>
                  <a:pt x="2307447" y="805242"/>
                </a:lnTo>
                <a:lnTo>
                  <a:pt x="2269378" y="824932"/>
                </a:lnTo>
                <a:lnTo>
                  <a:pt x="2225548" y="832002"/>
                </a:lnTo>
                <a:lnTo>
                  <a:pt x="138683" y="832002"/>
                </a:lnTo>
                <a:lnTo>
                  <a:pt x="94853" y="824932"/>
                </a:lnTo>
                <a:lnTo>
                  <a:pt x="56784" y="805242"/>
                </a:lnTo>
                <a:lnTo>
                  <a:pt x="26761" y="775218"/>
                </a:lnTo>
                <a:lnTo>
                  <a:pt x="7071" y="737140"/>
                </a:lnTo>
                <a:lnTo>
                  <a:pt x="0" y="693292"/>
                </a:lnTo>
                <a:lnTo>
                  <a:pt x="0" y="138683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2873" y="5041265"/>
            <a:ext cx="18738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 marR="5080" indent="-239395" algn="ctr"/>
            <a:r>
              <a:rPr lang="ru-RU" dirty="0" err="1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Транспорентность</a:t>
            </a:r>
            <a:endParaRPr lang="ru-RU" dirty="0" smtClean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  <a:p>
            <a:pPr marL="251460" marR="5080" indent="-239395" algn="ctr"/>
            <a:r>
              <a:rPr lang="ru-RU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внутри РКО</a:t>
            </a:r>
            <a:endParaRPr dirty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91734" y="5374640"/>
            <a:ext cx="2290445" cy="902969"/>
          </a:xfrm>
          <a:custGeom>
            <a:avLst/>
            <a:gdLst/>
            <a:ahLst/>
            <a:cxnLst/>
            <a:rect l="l" t="t" r="r" b="b"/>
            <a:pathLst>
              <a:path w="2290445" h="902970">
                <a:moveTo>
                  <a:pt x="2139695" y="0"/>
                </a:moveTo>
                <a:lnTo>
                  <a:pt x="150494" y="0"/>
                </a:lnTo>
                <a:lnTo>
                  <a:pt x="102949" y="7665"/>
                </a:lnTo>
                <a:lnTo>
                  <a:pt x="61639" y="29016"/>
                </a:lnTo>
                <a:lnTo>
                  <a:pt x="29053" y="61584"/>
                </a:lnTo>
                <a:lnTo>
                  <a:pt x="7677" y="102900"/>
                </a:lnTo>
                <a:lnTo>
                  <a:pt x="0" y="150495"/>
                </a:lnTo>
                <a:lnTo>
                  <a:pt x="0" y="752386"/>
                </a:lnTo>
                <a:lnTo>
                  <a:pt x="7677" y="799951"/>
                </a:lnTo>
                <a:lnTo>
                  <a:pt x="29053" y="841263"/>
                </a:lnTo>
                <a:lnTo>
                  <a:pt x="61639" y="873842"/>
                </a:lnTo>
                <a:lnTo>
                  <a:pt x="102949" y="895208"/>
                </a:lnTo>
                <a:lnTo>
                  <a:pt x="150494" y="902881"/>
                </a:lnTo>
                <a:lnTo>
                  <a:pt x="2139695" y="902881"/>
                </a:lnTo>
                <a:lnTo>
                  <a:pt x="2187228" y="895208"/>
                </a:lnTo>
                <a:lnTo>
                  <a:pt x="2228506" y="873842"/>
                </a:lnTo>
                <a:lnTo>
                  <a:pt x="2261055" y="841263"/>
                </a:lnTo>
                <a:lnTo>
                  <a:pt x="2282399" y="799951"/>
                </a:lnTo>
                <a:lnTo>
                  <a:pt x="2290064" y="752386"/>
                </a:lnTo>
                <a:lnTo>
                  <a:pt x="2290064" y="150495"/>
                </a:lnTo>
                <a:lnTo>
                  <a:pt x="2282399" y="102900"/>
                </a:lnTo>
                <a:lnTo>
                  <a:pt x="2261055" y="61584"/>
                </a:lnTo>
                <a:lnTo>
                  <a:pt x="2228506" y="29016"/>
                </a:lnTo>
                <a:lnTo>
                  <a:pt x="2187228" y="7665"/>
                </a:lnTo>
                <a:lnTo>
                  <a:pt x="2139695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91734" y="5374640"/>
            <a:ext cx="2290445" cy="902969"/>
          </a:xfrm>
          <a:custGeom>
            <a:avLst/>
            <a:gdLst/>
            <a:ahLst/>
            <a:cxnLst/>
            <a:rect l="l" t="t" r="r" b="b"/>
            <a:pathLst>
              <a:path w="2290445" h="902970">
                <a:moveTo>
                  <a:pt x="0" y="150495"/>
                </a:moveTo>
                <a:lnTo>
                  <a:pt x="7677" y="102900"/>
                </a:lnTo>
                <a:lnTo>
                  <a:pt x="29053" y="61584"/>
                </a:lnTo>
                <a:lnTo>
                  <a:pt x="61639" y="29016"/>
                </a:lnTo>
                <a:lnTo>
                  <a:pt x="102949" y="7665"/>
                </a:lnTo>
                <a:lnTo>
                  <a:pt x="150494" y="0"/>
                </a:lnTo>
                <a:lnTo>
                  <a:pt x="2139695" y="0"/>
                </a:lnTo>
                <a:lnTo>
                  <a:pt x="2187228" y="7665"/>
                </a:lnTo>
                <a:lnTo>
                  <a:pt x="2228506" y="29016"/>
                </a:lnTo>
                <a:lnTo>
                  <a:pt x="2261055" y="61584"/>
                </a:lnTo>
                <a:lnTo>
                  <a:pt x="2282399" y="102900"/>
                </a:lnTo>
                <a:lnTo>
                  <a:pt x="2290064" y="150495"/>
                </a:lnTo>
                <a:lnTo>
                  <a:pt x="2290064" y="752386"/>
                </a:lnTo>
                <a:lnTo>
                  <a:pt x="2282399" y="799951"/>
                </a:lnTo>
                <a:lnTo>
                  <a:pt x="2261055" y="841263"/>
                </a:lnTo>
                <a:lnTo>
                  <a:pt x="2228506" y="873842"/>
                </a:lnTo>
                <a:lnTo>
                  <a:pt x="2187228" y="895208"/>
                </a:lnTo>
                <a:lnTo>
                  <a:pt x="2139695" y="902881"/>
                </a:lnTo>
                <a:lnTo>
                  <a:pt x="150494" y="902881"/>
                </a:lnTo>
                <a:lnTo>
                  <a:pt x="102949" y="895208"/>
                </a:lnTo>
                <a:lnTo>
                  <a:pt x="61639" y="873842"/>
                </a:lnTo>
                <a:lnTo>
                  <a:pt x="29053" y="841263"/>
                </a:lnTo>
                <a:lnTo>
                  <a:pt x="7677" y="799951"/>
                </a:lnTo>
                <a:lnTo>
                  <a:pt x="0" y="752386"/>
                </a:lnTo>
                <a:lnTo>
                  <a:pt x="0" y="150495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1734" y="5608218"/>
            <a:ext cx="228955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 marR="5080" indent="-71755" algn="ctr"/>
            <a:r>
              <a:rPr dirty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Доказательная база/  Экспертная</a:t>
            </a:r>
            <a:r>
              <a:rPr spc="-65" dirty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 </a:t>
            </a:r>
            <a:r>
              <a:rPr dirty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оценка</a:t>
            </a:r>
          </a:p>
        </p:txBody>
      </p:sp>
      <p:sp>
        <p:nvSpPr>
          <p:cNvPr id="20" name="object 20"/>
          <p:cNvSpPr/>
          <p:nvPr/>
        </p:nvSpPr>
        <p:spPr>
          <a:xfrm>
            <a:off x="1866010" y="2800095"/>
            <a:ext cx="1859914" cy="770890"/>
          </a:xfrm>
          <a:custGeom>
            <a:avLst/>
            <a:gdLst/>
            <a:ahLst/>
            <a:cxnLst/>
            <a:rect l="l" t="t" r="r" b="b"/>
            <a:pathLst>
              <a:path w="1859914" h="770889">
                <a:moveTo>
                  <a:pt x="1731010" y="0"/>
                </a:moveTo>
                <a:lnTo>
                  <a:pt x="128396" y="0"/>
                </a:lnTo>
                <a:lnTo>
                  <a:pt x="78438" y="10078"/>
                </a:lnTo>
                <a:lnTo>
                  <a:pt x="37623" y="37576"/>
                </a:lnTo>
                <a:lnTo>
                  <a:pt x="10096" y="78384"/>
                </a:lnTo>
                <a:lnTo>
                  <a:pt x="0" y="128396"/>
                </a:lnTo>
                <a:lnTo>
                  <a:pt x="0" y="642112"/>
                </a:lnTo>
                <a:lnTo>
                  <a:pt x="10096" y="692144"/>
                </a:lnTo>
                <a:lnTo>
                  <a:pt x="37623" y="732996"/>
                </a:lnTo>
                <a:lnTo>
                  <a:pt x="78438" y="760537"/>
                </a:lnTo>
                <a:lnTo>
                  <a:pt x="128396" y="770636"/>
                </a:lnTo>
                <a:lnTo>
                  <a:pt x="1731010" y="770636"/>
                </a:lnTo>
                <a:lnTo>
                  <a:pt x="1781042" y="760537"/>
                </a:lnTo>
                <a:lnTo>
                  <a:pt x="1821894" y="732996"/>
                </a:lnTo>
                <a:lnTo>
                  <a:pt x="1849435" y="692144"/>
                </a:lnTo>
                <a:lnTo>
                  <a:pt x="1859534" y="642112"/>
                </a:lnTo>
                <a:lnTo>
                  <a:pt x="1859534" y="128396"/>
                </a:lnTo>
                <a:lnTo>
                  <a:pt x="1849435" y="78384"/>
                </a:lnTo>
                <a:lnTo>
                  <a:pt x="1821894" y="37576"/>
                </a:lnTo>
                <a:lnTo>
                  <a:pt x="1781042" y="10078"/>
                </a:lnTo>
                <a:lnTo>
                  <a:pt x="173101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66010" y="2800095"/>
            <a:ext cx="1859914" cy="770890"/>
          </a:xfrm>
          <a:custGeom>
            <a:avLst/>
            <a:gdLst/>
            <a:ahLst/>
            <a:cxnLst/>
            <a:rect l="l" t="t" r="r" b="b"/>
            <a:pathLst>
              <a:path w="1859914" h="770889">
                <a:moveTo>
                  <a:pt x="0" y="128396"/>
                </a:moveTo>
                <a:lnTo>
                  <a:pt x="10096" y="78384"/>
                </a:lnTo>
                <a:lnTo>
                  <a:pt x="37623" y="37576"/>
                </a:lnTo>
                <a:lnTo>
                  <a:pt x="78438" y="10078"/>
                </a:lnTo>
                <a:lnTo>
                  <a:pt x="128396" y="0"/>
                </a:lnTo>
                <a:lnTo>
                  <a:pt x="1731010" y="0"/>
                </a:lnTo>
                <a:lnTo>
                  <a:pt x="1781042" y="10078"/>
                </a:lnTo>
                <a:lnTo>
                  <a:pt x="1821894" y="37576"/>
                </a:lnTo>
                <a:lnTo>
                  <a:pt x="1849435" y="78384"/>
                </a:lnTo>
                <a:lnTo>
                  <a:pt x="1859534" y="128396"/>
                </a:lnTo>
                <a:lnTo>
                  <a:pt x="1859534" y="642112"/>
                </a:lnTo>
                <a:lnTo>
                  <a:pt x="1849435" y="692144"/>
                </a:lnTo>
                <a:lnTo>
                  <a:pt x="1821894" y="732996"/>
                </a:lnTo>
                <a:lnTo>
                  <a:pt x="1781042" y="760537"/>
                </a:lnTo>
                <a:lnTo>
                  <a:pt x="1731010" y="770636"/>
                </a:lnTo>
                <a:lnTo>
                  <a:pt x="128396" y="770636"/>
                </a:lnTo>
                <a:lnTo>
                  <a:pt x="78438" y="760537"/>
                </a:lnTo>
                <a:lnTo>
                  <a:pt x="37623" y="732996"/>
                </a:lnTo>
                <a:lnTo>
                  <a:pt x="10096" y="692144"/>
                </a:lnTo>
                <a:lnTo>
                  <a:pt x="0" y="642112"/>
                </a:lnTo>
                <a:lnTo>
                  <a:pt x="0" y="128396"/>
                </a:lnTo>
                <a:close/>
              </a:path>
            </a:pathLst>
          </a:custGeom>
          <a:ln w="1904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89419" y="2880641"/>
            <a:ext cx="149755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Переводы</a:t>
            </a:r>
            <a:r>
              <a:rPr lang="ru-RU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/  </a:t>
            </a:r>
            <a:r>
              <a:rPr lang="ru-RU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обновления</a:t>
            </a:r>
            <a:endParaRPr dirty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33397" y="1571371"/>
            <a:ext cx="2076450" cy="674370"/>
          </a:xfrm>
          <a:custGeom>
            <a:avLst/>
            <a:gdLst/>
            <a:ahLst/>
            <a:cxnLst/>
            <a:rect l="l" t="t" r="r" b="b"/>
            <a:pathLst>
              <a:path w="2076450" h="674369">
                <a:moveTo>
                  <a:pt x="1963674" y="0"/>
                </a:moveTo>
                <a:lnTo>
                  <a:pt x="112394" y="0"/>
                </a:lnTo>
                <a:lnTo>
                  <a:pt x="68633" y="8826"/>
                </a:lnTo>
                <a:lnTo>
                  <a:pt x="32908" y="32892"/>
                </a:lnTo>
                <a:lnTo>
                  <a:pt x="8828" y="68579"/>
                </a:lnTo>
                <a:lnTo>
                  <a:pt x="0" y="112267"/>
                </a:lnTo>
                <a:lnTo>
                  <a:pt x="0" y="561720"/>
                </a:lnTo>
                <a:lnTo>
                  <a:pt x="8828" y="605408"/>
                </a:lnTo>
                <a:lnTo>
                  <a:pt x="32908" y="641095"/>
                </a:lnTo>
                <a:lnTo>
                  <a:pt x="68633" y="665162"/>
                </a:lnTo>
                <a:lnTo>
                  <a:pt x="112394" y="673988"/>
                </a:lnTo>
                <a:lnTo>
                  <a:pt x="1963674" y="673988"/>
                </a:lnTo>
                <a:lnTo>
                  <a:pt x="2007362" y="665162"/>
                </a:lnTo>
                <a:lnTo>
                  <a:pt x="2043049" y="641095"/>
                </a:lnTo>
                <a:lnTo>
                  <a:pt x="2067115" y="605408"/>
                </a:lnTo>
                <a:lnTo>
                  <a:pt x="2075941" y="561720"/>
                </a:lnTo>
                <a:lnTo>
                  <a:pt x="2075941" y="112267"/>
                </a:lnTo>
                <a:lnTo>
                  <a:pt x="2067115" y="68579"/>
                </a:lnTo>
                <a:lnTo>
                  <a:pt x="2043049" y="32892"/>
                </a:lnTo>
                <a:lnTo>
                  <a:pt x="2007362" y="8826"/>
                </a:lnTo>
                <a:lnTo>
                  <a:pt x="196367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33397" y="1571371"/>
            <a:ext cx="2076450" cy="674370"/>
          </a:xfrm>
          <a:custGeom>
            <a:avLst/>
            <a:gdLst/>
            <a:ahLst/>
            <a:cxnLst/>
            <a:rect l="l" t="t" r="r" b="b"/>
            <a:pathLst>
              <a:path w="2076450" h="674369">
                <a:moveTo>
                  <a:pt x="0" y="112267"/>
                </a:moveTo>
                <a:lnTo>
                  <a:pt x="8828" y="68579"/>
                </a:lnTo>
                <a:lnTo>
                  <a:pt x="32908" y="32892"/>
                </a:lnTo>
                <a:lnTo>
                  <a:pt x="68633" y="8826"/>
                </a:lnTo>
                <a:lnTo>
                  <a:pt x="112394" y="0"/>
                </a:lnTo>
                <a:lnTo>
                  <a:pt x="1963674" y="0"/>
                </a:lnTo>
                <a:lnTo>
                  <a:pt x="2007362" y="8826"/>
                </a:lnTo>
                <a:lnTo>
                  <a:pt x="2043049" y="32892"/>
                </a:lnTo>
                <a:lnTo>
                  <a:pt x="2067115" y="68579"/>
                </a:lnTo>
                <a:lnTo>
                  <a:pt x="2075941" y="112267"/>
                </a:lnTo>
                <a:lnTo>
                  <a:pt x="2075941" y="561720"/>
                </a:lnTo>
                <a:lnTo>
                  <a:pt x="2067115" y="605408"/>
                </a:lnTo>
                <a:lnTo>
                  <a:pt x="2043049" y="641095"/>
                </a:lnTo>
                <a:lnTo>
                  <a:pt x="2007362" y="665162"/>
                </a:lnTo>
                <a:lnTo>
                  <a:pt x="1963674" y="673988"/>
                </a:lnTo>
                <a:lnTo>
                  <a:pt x="112394" y="673988"/>
                </a:lnTo>
                <a:lnTo>
                  <a:pt x="68633" y="665162"/>
                </a:lnTo>
                <a:lnTo>
                  <a:pt x="32908" y="641095"/>
                </a:lnTo>
                <a:lnTo>
                  <a:pt x="8828" y="605408"/>
                </a:lnTo>
                <a:lnTo>
                  <a:pt x="0" y="561720"/>
                </a:lnTo>
                <a:lnTo>
                  <a:pt x="0" y="112267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92146" y="1788107"/>
            <a:ext cx="17073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dirty="0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Внедрение</a:t>
            </a:r>
            <a:endParaRPr dirty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2772" y="5374640"/>
            <a:ext cx="3596773" cy="981710"/>
          </a:xfrm>
          <a:custGeom>
            <a:avLst/>
            <a:gdLst/>
            <a:ahLst/>
            <a:cxnLst/>
            <a:rect l="l" t="t" r="r" b="b"/>
            <a:pathLst>
              <a:path w="1550035" h="684529">
                <a:moveTo>
                  <a:pt x="1435607" y="0"/>
                </a:moveTo>
                <a:lnTo>
                  <a:pt x="114045" y="0"/>
                </a:lnTo>
                <a:lnTo>
                  <a:pt x="69651" y="8961"/>
                </a:lnTo>
                <a:lnTo>
                  <a:pt x="33400" y="33401"/>
                </a:lnTo>
                <a:lnTo>
                  <a:pt x="8961" y="69651"/>
                </a:lnTo>
                <a:lnTo>
                  <a:pt x="0" y="114046"/>
                </a:lnTo>
                <a:lnTo>
                  <a:pt x="0" y="570128"/>
                </a:lnTo>
                <a:lnTo>
                  <a:pt x="8961" y="614515"/>
                </a:lnTo>
                <a:lnTo>
                  <a:pt x="33400" y="650762"/>
                </a:lnTo>
                <a:lnTo>
                  <a:pt x="69651" y="675200"/>
                </a:lnTo>
                <a:lnTo>
                  <a:pt x="114045" y="684161"/>
                </a:lnTo>
                <a:lnTo>
                  <a:pt x="1435607" y="684161"/>
                </a:lnTo>
                <a:lnTo>
                  <a:pt x="1480002" y="675200"/>
                </a:lnTo>
                <a:lnTo>
                  <a:pt x="1516252" y="650762"/>
                </a:lnTo>
                <a:lnTo>
                  <a:pt x="1540692" y="614515"/>
                </a:lnTo>
                <a:lnTo>
                  <a:pt x="1549653" y="570128"/>
                </a:lnTo>
                <a:lnTo>
                  <a:pt x="1549653" y="114046"/>
                </a:lnTo>
                <a:lnTo>
                  <a:pt x="1540692" y="69651"/>
                </a:lnTo>
                <a:lnTo>
                  <a:pt x="1516252" y="33401"/>
                </a:lnTo>
                <a:lnTo>
                  <a:pt x="1480002" y="8961"/>
                </a:lnTo>
                <a:lnTo>
                  <a:pt x="143560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2772" y="5374640"/>
            <a:ext cx="3596773" cy="1001902"/>
          </a:xfrm>
          <a:custGeom>
            <a:avLst/>
            <a:gdLst/>
            <a:ahLst/>
            <a:cxnLst/>
            <a:rect l="l" t="t" r="r" b="b"/>
            <a:pathLst>
              <a:path w="1550035" h="684529">
                <a:moveTo>
                  <a:pt x="0" y="114046"/>
                </a:moveTo>
                <a:lnTo>
                  <a:pt x="8961" y="69651"/>
                </a:lnTo>
                <a:lnTo>
                  <a:pt x="33400" y="33401"/>
                </a:lnTo>
                <a:lnTo>
                  <a:pt x="69651" y="8961"/>
                </a:lnTo>
                <a:lnTo>
                  <a:pt x="114045" y="0"/>
                </a:lnTo>
                <a:lnTo>
                  <a:pt x="1435607" y="0"/>
                </a:lnTo>
                <a:lnTo>
                  <a:pt x="1480002" y="8961"/>
                </a:lnTo>
                <a:lnTo>
                  <a:pt x="1516252" y="33401"/>
                </a:lnTo>
                <a:lnTo>
                  <a:pt x="1540692" y="69651"/>
                </a:lnTo>
                <a:lnTo>
                  <a:pt x="1549653" y="114046"/>
                </a:lnTo>
                <a:lnTo>
                  <a:pt x="1549653" y="570128"/>
                </a:lnTo>
                <a:lnTo>
                  <a:pt x="1540692" y="614515"/>
                </a:lnTo>
                <a:lnTo>
                  <a:pt x="1516252" y="650762"/>
                </a:lnTo>
                <a:lnTo>
                  <a:pt x="1480002" y="675200"/>
                </a:lnTo>
                <a:lnTo>
                  <a:pt x="1435607" y="684161"/>
                </a:lnTo>
                <a:lnTo>
                  <a:pt x="114045" y="684161"/>
                </a:lnTo>
                <a:lnTo>
                  <a:pt x="69651" y="675200"/>
                </a:lnTo>
                <a:lnTo>
                  <a:pt x="33400" y="650762"/>
                </a:lnTo>
                <a:lnTo>
                  <a:pt x="8961" y="614515"/>
                </a:lnTo>
                <a:lnTo>
                  <a:pt x="0" y="570128"/>
                </a:lnTo>
                <a:lnTo>
                  <a:pt x="0" y="114046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275" y="5466568"/>
            <a:ext cx="379225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 algn="just"/>
            <a:r>
              <a:rPr lang="ru-RU" sz="14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Создания </a:t>
            </a:r>
            <a:r>
              <a:rPr lang="ru-RU" sz="1400" dirty="0">
                <a:latin typeface="Franklin Gothic Medium" charset="0"/>
                <a:ea typeface="Franklin Gothic Medium" charset="0"/>
                <a:cs typeface="Franklin Gothic Medium" charset="0"/>
              </a:rPr>
              <a:t>протоколов ведения больных; </a:t>
            </a:r>
          </a:p>
          <a:p>
            <a:pPr lvl="1" algn="just"/>
            <a:r>
              <a:rPr lang="ru-RU" sz="1400" dirty="0">
                <a:latin typeface="Franklin Gothic Medium" charset="0"/>
                <a:ea typeface="Franklin Gothic Medium" charset="0"/>
                <a:cs typeface="Franklin Gothic Medium" charset="0"/>
              </a:rPr>
              <a:t>клинико-экономических стандартов; </a:t>
            </a:r>
          </a:p>
          <a:p>
            <a:pPr lvl="1" algn="just"/>
            <a:r>
              <a:rPr lang="ru-RU" sz="1400" dirty="0">
                <a:latin typeface="Franklin Gothic Medium" charset="0"/>
                <a:ea typeface="Franklin Gothic Medium" charset="0"/>
                <a:cs typeface="Franklin Gothic Medium" charset="0"/>
              </a:rPr>
              <a:t>индикаторов качества медицинской </a:t>
            </a:r>
            <a:r>
              <a:rPr lang="ru-RU" sz="14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помощи</a:t>
            </a:r>
            <a:endParaRPr sz="1400" dirty="0">
              <a:solidFill>
                <a:prstClr val="black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61202" y="2111120"/>
            <a:ext cx="99060" cy="848994"/>
          </a:xfrm>
          <a:custGeom>
            <a:avLst/>
            <a:gdLst/>
            <a:ahLst/>
            <a:cxnLst/>
            <a:rect l="l" t="t" r="r" b="b"/>
            <a:pathLst>
              <a:path w="99060" h="848994">
                <a:moveTo>
                  <a:pt x="41763" y="84879"/>
                </a:moveTo>
                <a:lnTo>
                  <a:pt x="0" y="847216"/>
                </a:lnTo>
                <a:lnTo>
                  <a:pt x="28448" y="848740"/>
                </a:lnTo>
                <a:lnTo>
                  <a:pt x="70209" y="86441"/>
                </a:lnTo>
                <a:lnTo>
                  <a:pt x="41763" y="84879"/>
                </a:lnTo>
                <a:close/>
              </a:path>
              <a:path w="99060" h="848994">
                <a:moveTo>
                  <a:pt x="91273" y="70612"/>
                </a:moveTo>
                <a:lnTo>
                  <a:pt x="42545" y="70612"/>
                </a:lnTo>
                <a:lnTo>
                  <a:pt x="70993" y="72136"/>
                </a:lnTo>
                <a:lnTo>
                  <a:pt x="70209" y="86441"/>
                </a:lnTo>
                <a:lnTo>
                  <a:pt x="98806" y="88011"/>
                </a:lnTo>
                <a:lnTo>
                  <a:pt x="91273" y="70612"/>
                </a:lnTo>
                <a:close/>
              </a:path>
              <a:path w="99060" h="848994">
                <a:moveTo>
                  <a:pt x="42545" y="70612"/>
                </a:moveTo>
                <a:lnTo>
                  <a:pt x="41763" y="84879"/>
                </a:lnTo>
                <a:lnTo>
                  <a:pt x="70209" y="86441"/>
                </a:lnTo>
                <a:lnTo>
                  <a:pt x="70993" y="72136"/>
                </a:lnTo>
                <a:lnTo>
                  <a:pt x="42545" y="70612"/>
                </a:lnTo>
                <a:close/>
              </a:path>
              <a:path w="99060" h="848994">
                <a:moveTo>
                  <a:pt x="60706" y="0"/>
                </a:moveTo>
                <a:lnTo>
                  <a:pt x="13208" y="83312"/>
                </a:lnTo>
                <a:lnTo>
                  <a:pt x="41763" y="84879"/>
                </a:lnTo>
                <a:lnTo>
                  <a:pt x="42545" y="70612"/>
                </a:lnTo>
                <a:lnTo>
                  <a:pt x="91273" y="70612"/>
                </a:lnTo>
                <a:lnTo>
                  <a:pt x="6070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81291" y="3483736"/>
            <a:ext cx="2032000" cy="213995"/>
          </a:xfrm>
          <a:custGeom>
            <a:avLst/>
            <a:gdLst/>
            <a:ahLst/>
            <a:cxnLst/>
            <a:rect l="l" t="t" r="r" b="b"/>
            <a:pathLst>
              <a:path w="2032000" h="213995">
                <a:moveTo>
                  <a:pt x="1945001" y="28449"/>
                </a:moveTo>
                <a:lnTo>
                  <a:pt x="0" y="184912"/>
                </a:lnTo>
                <a:lnTo>
                  <a:pt x="2285" y="213487"/>
                </a:lnTo>
                <a:lnTo>
                  <a:pt x="1947294" y="57023"/>
                </a:lnTo>
                <a:lnTo>
                  <a:pt x="1945001" y="28449"/>
                </a:lnTo>
                <a:close/>
              </a:path>
              <a:path w="2032000" h="213995">
                <a:moveTo>
                  <a:pt x="2010497" y="27304"/>
                </a:moveTo>
                <a:lnTo>
                  <a:pt x="1959228" y="27304"/>
                </a:lnTo>
                <a:lnTo>
                  <a:pt x="1961514" y="55879"/>
                </a:lnTo>
                <a:lnTo>
                  <a:pt x="1947294" y="57023"/>
                </a:lnTo>
                <a:lnTo>
                  <a:pt x="1949577" y="85471"/>
                </a:lnTo>
                <a:lnTo>
                  <a:pt x="2031618" y="35813"/>
                </a:lnTo>
                <a:lnTo>
                  <a:pt x="2010497" y="27304"/>
                </a:lnTo>
                <a:close/>
              </a:path>
              <a:path w="2032000" h="213995">
                <a:moveTo>
                  <a:pt x="1959228" y="27304"/>
                </a:moveTo>
                <a:lnTo>
                  <a:pt x="1945001" y="28449"/>
                </a:lnTo>
                <a:lnTo>
                  <a:pt x="1947294" y="57023"/>
                </a:lnTo>
                <a:lnTo>
                  <a:pt x="1961514" y="55879"/>
                </a:lnTo>
                <a:lnTo>
                  <a:pt x="1959228" y="27304"/>
                </a:lnTo>
                <a:close/>
              </a:path>
              <a:path w="2032000" h="213995">
                <a:moveTo>
                  <a:pt x="1942718" y="0"/>
                </a:moveTo>
                <a:lnTo>
                  <a:pt x="1945001" y="28449"/>
                </a:lnTo>
                <a:lnTo>
                  <a:pt x="1959228" y="27304"/>
                </a:lnTo>
                <a:lnTo>
                  <a:pt x="2010497" y="27304"/>
                </a:lnTo>
                <a:lnTo>
                  <a:pt x="194271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22032" y="4033265"/>
            <a:ext cx="894715" cy="810260"/>
          </a:xfrm>
          <a:custGeom>
            <a:avLst/>
            <a:gdLst/>
            <a:ahLst/>
            <a:cxnLst/>
            <a:rect l="l" t="t" r="r" b="b"/>
            <a:pathLst>
              <a:path w="894715" h="810260">
                <a:moveTo>
                  <a:pt x="821536" y="763125"/>
                </a:moveTo>
                <a:lnTo>
                  <a:pt x="802386" y="784351"/>
                </a:lnTo>
                <a:lnTo>
                  <a:pt x="894715" y="810005"/>
                </a:lnTo>
                <a:lnTo>
                  <a:pt x="880109" y="772667"/>
                </a:lnTo>
                <a:lnTo>
                  <a:pt x="832103" y="772667"/>
                </a:lnTo>
                <a:lnTo>
                  <a:pt x="821536" y="763125"/>
                </a:lnTo>
                <a:close/>
              </a:path>
              <a:path w="894715" h="810260">
                <a:moveTo>
                  <a:pt x="840690" y="741894"/>
                </a:moveTo>
                <a:lnTo>
                  <a:pt x="821536" y="763125"/>
                </a:lnTo>
                <a:lnTo>
                  <a:pt x="832103" y="772667"/>
                </a:lnTo>
                <a:lnTo>
                  <a:pt x="851281" y="751458"/>
                </a:lnTo>
                <a:lnTo>
                  <a:pt x="840690" y="741894"/>
                </a:lnTo>
                <a:close/>
              </a:path>
              <a:path w="894715" h="810260">
                <a:moveTo>
                  <a:pt x="859790" y="720724"/>
                </a:moveTo>
                <a:lnTo>
                  <a:pt x="840690" y="741894"/>
                </a:lnTo>
                <a:lnTo>
                  <a:pt x="851281" y="751458"/>
                </a:lnTo>
                <a:lnTo>
                  <a:pt x="832103" y="772667"/>
                </a:lnTo>
                <a:lnTo>
                  <a:pt x="880109" y="772667"/>
                </a:lnTo>
                <a:lnTo>
                  <a:pt x="859790" y="720724"/>
                </a:lnTo>
                <a:close/>
              </a:path>
              <a:path w="894715" h="810260">
                <a:moveTo>
                  <a:pt x="19176" y="0"/>
                </a:moveTo>
                <a:lnTo>
                  <a:pt x="0" y="21208"/>
                </a:lnTo>
                <a:lnTo>
                  <a:pt x="821536" y="763125"/>
                </a:lnTo>
                <a:lnTo>
                  <a:pt x="840690" y="741894"/>
                </a:lnTo>
                <a:lnTo>
                  <a:pt x="1917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45203" y="2247010"/>
            <a:ext cx="1185545" cy="935355"/>
          </a:xfrm>
          <a:custGeom>
            <a:avLst/>
            <a:gdLst/>
            <a:ahLst/>
            <a:cxnLst/>
            <a:rect l="l" t="t" r="r" b="b"/>
            <a:pathLst>
              <a:path w="1185545" h="935355">
                <a:moveTo>
                  <a:pt x="76271" y="41726"/>
                </a:moveTo>
                <a:lnTo>
                  <a:pt x="58618" y="64205"/>
                </a:lnTo>
                <a:lnTo>
                  <a:pt x="1167892" y="935354"/>
                </a:lnTo>
                <a:lnTo>
                  <a:pt x="1185545" y="912876"/>
                </a:lnTo>
                <a:lnTo>
                  <a:pt x="76271" y="41726"/>
                </a:lnTo>
                <a:close/>
              </a:path>
              <a:path w="1185545" h="935355">
                <a:moveTo>
                  <a:pt x="0" y="0"/>
                </a:moveTo>
                <a:lnTo>
                  <a:pt x="41021" y="86613"/>
                </a:lnTo>
                <a:lnTo>
                  <a:pt x="58618" y="64205"/>
                </a:lnTo>
                <a:lnTo>
                  <a:pt x="47371" y="55372"/>
                </a:lnTo>
                <a:lnTo>
                  <a:pt x="65024" y="32892"/>
                </a:lnTo>
                <a:lnTo>
                  <a:pt x="83208" y="32892"/>
                </a:lnTo>
                <a:lnTo>
                  <a:pt x="93980" y="19176"/>
                </a:lnTo>
                <a:lnTo>
                  <a:pt x="0" y="0"/>
                </a:lnTo>
                <a:close/>
              </a:path>
              <a:path w="1185545" h="935355">
                <a:moveTo>
                  <a:pt x="65024" y="32892"/>
                </a:moveTo>
                <a:lnTo>
                  <a:pt x="47371" y="55372"/>
                </a:lnTo>
                <a:lnTo>
                  <a:pt x="58618" y="64205"/>
                </a:lnTo>
                <a:lnTo>
                  <a:pt x="76271" y="41726"/>
                </a:lnTo>
                <a:lnTo>
                  <a:pt x="65024" y="32892"/>
                </a:lnTo>
                <a:close/>
              </a:path>
              <a:path w="1185545" h="935355">
                <a:moveTo>
                  <a:pt x="83208" y="32892"/>
                </a:moveTo>
                <a:lnTo>
                  <a:pt x="65024" y="32892"/>
                </a:lnTo>
                <a:lnTo>
                  <a:pt x="76271" y="41726"/>
                </a:lnTo>
                <a:lnTo>
                  <a:pt x="83208" y="32892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25545" y="3202685"/>
            <a:ext cx="1180465" cy="321945"/>
          </a:xfrm>
          <a:custGeom>
            <a:avLst/>
            <a:gdLst/>
            <a:ahLst/>
            <a:cxnLst/>
            <a:rect l="l" t="t" r="r" b="b"/>
            <a:pathLst>
              <a:path w="1180464" h="321945">
                <a:moveTo>
                  <a:pt x="86617" y="27755"/>
                </a:moveTo>
                <a:lnTo>
                  <a:pt x="79877" y="55565"/>
                </a:lnTo>
                <a:lnTo>
                  <a:pt x="1173479" y="321817"/>
                </a:lnTo>
                <a:lnTo>
                  <a:pt x="1180210" y="294004"/>
                </a:lnTo>
                <a:lnTo>
                  <a:pt x="86617" y="27755"/>
                </a:lnTo>
                <a:close/>
              </a:path>
              <a:path w="1180464" h="321945">
                <a:moveTo>
                  <a:pt x="93344" y="0"/>
                </a:moveTo>
                <a:lnTo>
                  <a:pt x="0" y="21462"/>
                </a:lnTo>
                <a:lnTo>
                  <a:pt x="73151" y="83312"/>
                </a:lnTo>
                <a:lnTo>
                  <a:pt x="79877" y="55565"/>
                </a:lnTo>
                <a:lnTo>
                  <a:pt x="66039" y="52197"/>
                </a:lnTo>
                <a:lnTo>
                  <a:pt x="72770" y="24384"/>
                </a:lnTo>
                <a:lnTo>
                  <a:pt x="87434" y="24384"/>
                </a:lnTo>
                <a:lnTo>
                  <a:pt x="93344" y="0"/>
                </a:lnTo>
                <a:close/>
              </a:path>
              <a:path w="1180464" h="321945">
                <a:moveTo>
                  <a:pt x="72770" y="24384"/>
                </a:moveTo>
                <a:lnTo>
                  <a:pt x="66039" y="52197"/>
                </a:lnTo>
                <a:lnTo>
                  <a:pt x="79877" y="55565"/>
                </a:lnTo>
                <a:lnTo>
                  <a:pt x="86617" y="27755"/>
                </a:lnTo>
                <a:lnTo>
                  <a:pt x="72770" y="24384"/>
                </a:lnTo>
                <a:close/>
              </a:path>
              <a:path w="1180464" h="321945">
                <a:moveTo>
                  <a:pt x="87434" y="24384"/>
                </a:moveTo>
                <a:lnTo>
                  <a:pt x="72770" y="24384"/>
                </a:lnTo>
                <a:lnTo>
                  <a:pt x="86617" y="27755"/>
                </a:lnTo>
                <a:lnTo>
                  <a:pt x="87434" y="24384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99534" y="4184141"/>
            <a:ext cx="1332230" cy="1190625"/>
          </a:xfrm>
          <a:custGeom>
            <a:avLst/>
            <a:gdLst/>
            <a:ahLst/>
            <a:cxnLst/>
            <a:rect l="l" t="t" r="r" b="b"/>
            <a:pathLst>
              <a:path w="1332229" h="1190625">
                <a:moveTo>
                  <a:pt x="35432" y="1101470"/>
                </a:moveTo>
                <a:lnTo>
                  <a:pt x="0" y="1190497"/>
                </a:lnTo>
                <a:lnTo>
                  <a:pt x="92582" y="1165351"/>
                </a:lnTo>
                <a:lnTo>
                  <a:pt x="82016" y="1153540"/>
                </a:lnTo>
                <a:lnTo>
                  <a:pt x="62864" y="1153540"/>
                </a:lnTo>
                <a:lnTo>
                  <a:pt x="43814" y="1132204"/>
                </a:lnTo>
                <a:lnTo>
                  <a:pt x="54444" y="1122721"/>
                </a:lnTo>
                <a:lnTo>
                  <a:pt x="35432" y="1101470"/>
                </a:lnTo>
                <a:close/>
              </a:path>
              <a:path w="1332229" h="1190625">
                <a:moveTo>
                  <a:pt x="54444" y="1122721"/>
                </a:moveTo>
                <a:lnTo>
                  <a:pt x="43814" y="1132204"/>
                </a:lnTo>
                <a:lnTo>
                  <a:pt x="62864" y="1153540"/>
                </a:lnTo>
                <a:lnTo>
                  <a:pt x="73515" y="1144038"/>
                </a:lnTo>
                <a:lnTo>
                  <a:pt x="54444" y="1122721"/>
                </a:lnTo>
                <a:close/>
              </a:path>
              <a:path w="1332229" h="1190625">
                <a:moveTo>
                  <a:pt x="73515" y="1144038"/>
                </a:moveTo>
                <a:lnTo>
                  <a:pt x="62864" y="1153540"/>
                </a:lnTo>
                <a:lnTo>
                  <a:pt x="82016" y="1153540"/>
                </a:lnTo>
                <a:lnTo>
                  <a:pt x="73515" y="1144038"/>
                </a:lnTo>
                <a:close/>
              </a:path>
              <a:path w="1332229" h="1190625">
                <a:moveTo>
                  <a:pt x="1312926" y="0"/>
                </a:moveTo>
                <a:lnTo>
                  <a:pt x="54444" y="1122721"/>
                </a:lnTo>
                <a:lnTo>
                  <a:pt x="73515" y="1144038"/>
                </a:lnTo>
                <a:lnTo>
                  <a:pt x="1331849" y="21335"/>
                </a:lnTo>
                <a:lnTo>
                  <a:pt x="13129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61202" y="4405884"/>
            <a:ext cx="113030" cy="969010"/>
          </a:xfrm>
          <a:custGeom>
            <a:avLst/>
            <a:gdLst/>
            <a:ahLst/>
            <a:cxnLst/>
            <a:rect l="l" t="t" r="r" b="b"/>
            <a:pathLst>
              <a:path w="113029" h="969010">
                <a:moveTo>
                  <a:pt x="55865" y="884135"/>
                </a:moveTo>
                <a:lnTo>
                  <a:pt x="27432" y="885952"/>
                </a:lnTo>
                <a:lnTo>
                  <a:pt x="75564" y="968756"/>
                </a:lnTo>
                <a:lnTo>
                  <a:pt x="105327" y="898398"/>
                </a:lnTo>
                <a:lnTo>
                  <a:pt x="56769" y="898398"/>
                </a:lnTo>
                <a:lnTo>
                  <a:pt x="55865" y="884135"/>
                </a:lnTo>
                <a:close/>
              </a:path>
              <a:path w="113029" h="969010">
                <a:moveTo>
                  <a:pt x="84443" y="882309"/>
                </a:moveTo>
                <a:lnTo>
                  <a:pt x="55865" y="884135"/>
                </a:lnTo>
                <a:lnTo>
                  <a:pt x="56769" y="898398"/>
                </a:lnTo>
                <a:lnTo>
                  <a:pt x="85344" y="896493"/>
                </a:lnTo>
                <a:lnTo>
                  <a:pt x="84443" y="882309"/>
                </a:lnTo>
                <a:close/>
              </a:path>
              <a:path w="113029" h="969010">
                <a:moveTo>
                  <a:pt x="112902" y="880491"/>
                </a:moveTo>
                <a:lnTo>
                  <a:pt x="84443" y="882309"/>
                </a:lnTo>
                <a:lnTo>
                  <a:pt x="85344" y="896493"/>
                </a:lnTo>
                <a:lnTo>
                  <a:pt x="56769" y="898398"/>
                </a:lnTo>
                <a:lnTo>
                  <a:pt x="105327" y="898398"/>
                </a:lnTo>
                <a:lnTo>
                  <a:pt x="112902" y="880491"/>
                </a:lnTo>
                <a:close/>
              </a:path>
              <a:path w="113029" h="969010">
                <a:moveTo>
                  <a:pt x="28448" y="0"/>
                </a:moveTo>
                <a:lnTo>
                  <a:pt x="0" y="1778"/>
                </a:lnTo>
                <a:lnTo>
                  <a:pt x="55865" y="884135"/>
                </a:lnTo>
                <a:lnTo>
                  <a:pt x="84443" y="882309"/>
                </a:lnTo>
                <a:lnTo>
                  <a:pt x="2844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22007" y="2493136"/>
            <a:ext cx="1214120" cy="690880"/>
          </a:xfrm>
          <a:custGeom>
            <a:avLst/>
            <a:gdLst/>
            <a:ahLst/>
            <a:cxnLst/>
            <a:rect l="l" t="t" r="r" b="b"/>
            <a:pathLst>
              <a:path w="1214120" h="690880">
                <a:moveTo>
                  <a:pt x="1132221" y="29460"/>
                </a:moveTo>
                <a:lnTo>
                  <a:pt x="0" y="665479"/>
                </a:lnTo>
                <a:lnTo>
                  <a:pt x="13970" y="690372"/>
                </a:lnTo>
                <a:lnTo>
                  <a:pt x="1146289" y="54494"/>
                </a:lnTo>
                <a:lnTo>
                  <a:pt x="1132221" y="29460"/>
                </a:lnTo>
                <a:close/>
              </a:path>
              <a:path w="1214120" h="690880">
                <a:moveTo>
                  <a:pt x="1198779" y="22478"/>
                </a:moveTo>
                <a:lnTo>
                  <a:pt x="1144651" y="22478"/>
                </a:lnTo>
                <a:lnTo>
                  <a:pt x="1158748" y="47498"/>
                </a:lnTo>
                <a:lnTo>
                  <a:pt x="1146289" y="54494"/>
                </a:lnTo>
                <a:lnTo>
                  <a:pt x="1160272" y="79375"/>
                </a:lnTo>
                <a:lnTo>
                  <a:pt x="1198779" y="22478"/>
                </a:lnTo>
                <a:close/>
              </a:path>
              <a:path w="1214120" h="690880">
                <a:moveTo>
                  <a:pt x="1144651" y="22478"/>
                </a:moveTo>
                <a:lnTo>
                  <a:pt x="1132221" y="29460"/>
                </a:lnTo>
                <a:lnTo>
                  <a:pt x="1146289" y="54494"/>
                </a:lnTo>
                <a:lnTo>
                  <a:pt x="1158748" y="47498"/>
                </a:lnTo>
                <a:lnTo>
                  <a:pt x="1144651" y="22478"/>
                </a:lnTo>
                <a:close/>
              </a:path>
              <a:path w="1214120" h="690880">
                <a:moveTo>
                  <a:pt x="1213993" y="0"/>
                </a:moveTo>
                <a:lnTo>
                  <a:pt x="1118235" y="4572"/>
                </a:lnTo>
                <a:lnTo>
                  <a:pt x="1132221" y="29460"/>
                </a:lnTo>
                <a:lnTo>
                  <a:pt x="1144651" y="22478"/>
                </a:lnTo>
                <a:lnTo>
                  <a:pt x="1198779" y="22478"/>
                </a:lnTo>
                <a:lnTo>
                  <a:pt x="1213993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8200" y="4367529"/>
            <a:ext cx="1863725" cy="587375"/>
          </a:xfrm>
          <a:custGeom>
            <a:avLst/>
            <a:gdLst/>
            <a:ahLst/>
            <a:cxnLst/>
            <a:rect l="l" t="t" r="r" b="b"/>
            <a:pathLst>
              <a:path w="1863725" h="587375">
                <a:moveTo>
                  <a:pt x="1765427" y="0"/>
                </a:moveTo>
                <a:lnTo>
                  <a:pt x="97828" y="0"/>
                </a:lnTo>
                <a:lnTo>
                  <a:pt x="59750" y="7689"/>
                </a:lnTo>
                <a:lnTo>
                  <a:pt x="28654" y="28654"/>
                </a:lnTo>
                <a:lnTo>
                  <a:pt x="7688" y="59739"/>
                </a:lnTo>
                <a:lnTo>
                  <a:pt x="0" y="97790"/>
                </a:lnTo>
                <a:lnTo>
                  <a:pt x="0" y="489077"/>
                </a:lnTo>
                <a:lnTo>
                  <a:pt x="7688" y="527127"/>
                </a:lnTo>
                <a:lnTo>
                  <a:pt x="28654" y="558212"/>
                </a:lnTo>
                <a:lnTo>
                  <a:pt x="59750" y="579177"/>
                </a:lnTo>
                <a:lnTo>
                  <a:pt x="97828" y="586867"/>
                </a:lnTo>
                <a:lnTo>
                  <a:pt x="1765427" y="586867"/>
                </a:lnTo>
                <a:lnTo>
                  <a:pt x="1803550" y="579177"/>
                </a:lnTo>
                <a:lnTo>
                  <a:pt x="1834673" y="558212"/>
                </a:lnTo>
                <a:lnTo>
                  <a:pt x="1855652" y="527127"/>
                </a:lnTo>
                <a:lnTo>
                  <a:pt x="1863344" y="489077"/>
                </a:lnTo>
                <a:lnTo>
                  <a:pt x="1863344" y="97790"/>
                </a:lnTo>
                <a:lnTo>
                  <a:pt x="1855652" y="59739"/>
                </a:lnTo>
                <a:lnTo>
                  <a:pt x="1834673" y="28654"/>
                </a:lnTo>
                <a:lnTo>
                  <a:pt x="1803550" y="7689"/>
                </a:lnTo>
                <a:lnTo>
                  <a:pt x="176542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8200" y="4367529"/>
            <a:ext cx="1863725" cy="587375"/>
          </a:xfrm>
          <a:custGeom>
            <a:avLst/>
            <a:gdLst/>
            <a:ahLst/>
            <a:cxnLst/>
            <a:rect l="l" t="t" r="r" b="b"/>
            <a:pathLst>
              <a:path w="1863725" h="587375">
                <a:moveTo>
                  <a:pt x="0" y="97790"/>
                </a:moveTo>
                <a:lnTo>
                  <a:pt x="7688" y="59739"/>
                </a:lnTo>
                <a:lnTo>
                  <a:pt x="28654" y="28654"/>
                </a:lnTo>
                <a:lnTo>
                  <a:pt x="59750" y="7689"/>
                </a:lnTo>
                <a:lnTo>
                  <a:pt x="97828" y="0"/>
                </a:lnTo>
                <a:lnTo>
                  <a:pt x="1765427" y="0"/>
                </a:lnTo>
                <a:lnTo>
                  <a:pt x="1803550" y="7689"/>
                </a:lnTo>
                <a:lnTo>
                  <a:pt x="1834673" y="28654"/>
                </a:lnTo>
                <a:lnTo>
                  <a:pt x="1855652" y="59739"/>
                </a:lnTo>
                <a:lnTo>
                  <a:pt x="1863344" y="97790"/>
                </a:lnTo>
                <a:lnTo>
                  <a:pt x="1863344" y="489077"/>
                </a:lnTo>
                <a:lnTo>
                  <a:pt x="1855652" y="527127"/>
                </a:lnTo>
                <a:lnTo>
                  <a:pt x="1834673" y="558212"/>
                </a:lnTo>
                <a:lnTo>
                  <a:pt x="1803550" y="579177"/>
                </a:lnTo>
                <a:lnTo>
                  <a:pt x="1765427" y="586867"/>
                </a:lnTo>
                <a:lnTo>
                  <a:pt x="97828" y="586867"/>
                </a:lnTo>
                <a:lnTo>
                  <a:pt x="59750" y="579177"/>
                </a:lnTo>
                <a:lnTo>
                  <a:pt x="28654" y="558212"/>
                </a:lnTo>
                <a:lnTo>
                  <a:pt x="7688" y="527127"/>
                </a:lnTo>
                <a:lnTo>
                  <a:pt x="0" y="489077"/>
                </a:lnTo>
                <a:lnTo>
                  <a:pt x="0" y="97790"/>
                </a:lnTo>
                <a:close/>
              </a:path>
            </a:pathLst>
          </a:custGeom>
          <a:ln w="1905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5339" y="4507483"/>
            <a:ext cx="13808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mtClean="0">
                <a:solidFill>
                  <a:prstClr val="black"/>
                </a:solidFill>
                <a:latin typeface="Franklin Gothic Medium Cond"/>
                <a:cs typeface="Franklin Gothic Medium Cond"/>
              </a:rPr>
              <a:t>Гармонизация</a:t>
            </a:r>
            <a:endParaRPr dirty="0">
              <a:solidFill>
                <a:prstClr val="black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01544" y="3878579"/>
            <a:ext cx="2233930" cy="795020"/>
          </a:xfrm>
          <a:custGeom>
            <a:avLst/>
            <a:gdLst/>
            <a:ahLst/>
            <a:cxnLst/>
            <a:rect l="l" t="t" r="r" b="b"/>
            <a:pathLst>
              <a:path w="2233929" h="795020">
                <a:moveTo>
                  <a:pt x="67056" y="713867"/>
                </a:moveTo>
                <a:lnTo>
                  <a:pt x="0" y="782320"/>
                </a:lnTo>
                <a:lnTo>
                  <a:pt x="94995" y="794893"/>
                </a:lnTo>
                <a:lnTo>
                  <a:pt x="87288" y="772541"/>
                </a:lnTo>
                <a:lnTo>
                  <a:pt x="72136" y="772541"/>
                </a:lnTo>
                <a:lnTo>
                  <a:pt x="62864" y="745617"/>
                </a:lnTo>
                <a:lnTo>
                  <a:pt x="76394" y="740949"/>
                </a:lnTo>
                <a:lnTo>
                  <a:pt x="67056" y="713867"/>
                </a:lnTo>
                <a:close/>
              </a:path>
              <a:path w="2233929" h="795020">
                <a:moveTo>
                  <a:pt x="76394" y="740949"/>
                </a:moveTo>
                <a:lnTo>
                  <a:pt x="62864" y="745617"/>
                </a:lnTo>
                <a:lnTo>
                  <a:pt x="72136" y="772541"/>
                </a:lnTo>
                <a:lnTo>
                  <a:pt x="85677" y="767869"/>
                </a:lnTo>
                <a:lnTo>
                  <a:pt x="76394" y="740949"/>
                </a:lnTo>
                <a:close/>
              </a:path>
              <a:path w="2233929" h="795020">
                <a:moveTo>
                  <a:pt x="85677" y="767869"/>
                </a:moveTo>
                <a:lnTo>
                  <a:pt x="72136" y="772541"/>
                </a:lnTo>
                <a:lnTo>
                  <a:pt x="87288" y="772541"/>
                </a:lnTo>
                <a:lnTo>
                  <a:pt x="85677" y="767869"/>
                </a:lnTo>
                <a:close/>
              </a:path>
              <a:path w="2233929" h="795020">
                <a:moveTo>
                  <a:pt x="2224151" y="0"/>
                </a:moveTo>
                <a:lnTo>
                  <a:pt x="76394" y="740949"/>
                </a:lnTo>
                <a:lnTo>
                  <a:pt x="85677" y="767869"/>
                </a:lnTo>
                <a:lnTo>
                  <a:pt x="2233548" y="26924"/>
                </a:lnTo>
                <a:lnTo>
                  <a:pt x="2224151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83" y="3103816"/>
            <a:ext cx="1285748" cy="6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9741"/>
            <a:ext cx="12192000" cy="89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3200" b="1" dirty="0">
                <a:latin typeface="Times" pitchFamily="2" charset="0"/>
              </a:rPr>
              <a:t>Комитет по разработке клинических рекомендаций и протоколов РКО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175" y="1141538"/>
            <a:ext cx="12715875" cy="581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69035">
              <a:tabLst>
                <a:tab pos="355600" algn="l"/>
              </a:tabLst>
            </a:pPr>
            <a:r>
              <a:rPr lang="ru-RU" b="1" dirty="0" err="1">
                <a:latin typeface="Times" pitchFamily="2" charset="0"/>
              </a:rPr>
              <a:t>Недогода</a:t>
            </a:r>
            <a:r>
              <a:rPr lang="ru-RU" b="1" dirty="0">
                <a:latin typeface="Times" pitchFamily="2" charset="0"/>
              </a:rPr>
              <a:t> Сергей Владимирович – председатель</a:t>
            </a:r>
          </a:p>
          <a:p>
            <a:pPr marL="900113" marR="1169035" algn="just">
              <a:tabLst>
                <a:tab pos="355600" algn="l"/>
                <a:tab pos="10229850" algn="l"/>
                <a:tab pos="10487025" algn="l"/>
                <a:tab pos="10587038" algn="l"/>
              </a:tabLst>
            </a:pPr>
            <a:r>
              <a:rPr lang="ru-RU" sz="1200" dirty="0">
                <a:latin typeface="Times" pitchFamily="2" charset="0"/>
              </a:rPr>
              <a:t>главный внештатный специалист эндокринолог ЮФО, проректор по лечебной работе, заведующий кафедрой терапии и эндокринологии ФУВ ФГБОУ ВПО </a:t>
            </a:r>
            <a:r>
              <a:rPr lang="ru-RU" sz="1200" dirty="0" err="1">
                <a:latin typeface="Times" pitchFamily="2" charset="0"/>
              </a:rPr>
              <a:t>ВолгГМУ</a:t>
            </a:r>
            <a:r>
              <a:rPr lang="ru-RU" sz="1200" dirty="0">
                <a:latin typeface="Times" pitchFamily="2" charset="0"/>
              </a:rPr>
              <a:t> Минздрава России, заслуженный врач РФ, д.м.н., профессор;</a:t>
            </a:r>
          </a:p>
          <a:p>
            <a:pPr marL="12700" marR="1169035">
              <a:tabLst>
                <a:tab pos="355600" algn="l"/>
              </a:tabLst>
            </a:pPr>
            <a:r>
              <a:rPr lang="ru-RU" b="1" dirty="0" err="1">
                <a:latin typeface="Times" pitchFamily="2" charset="0"/>
              </a:rPr>
              <a:t>Конради</a:t>
            </a:r>
            <a:r>
              <a:rPr lang="ru-RU" b="1" dirty="0">
                <a:latin typeface="Times" pitchFamily="2" charset="0"/>
              </a:rPr>
              <a:t> Александра Олеговна – зам. председателя</a:t>
            </a: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Заместитель генерального директора по научной работе Национального медицинского исследовательского центра имени В. А. </a:t>
            </a:r>
            <a:r>
              <a:rPr lang="ru-RU" sz="1200" dirty="0" err="1">
                <a:latin typeface="Times" pitchFamily="2" charset="0"/>
              </a:rPr>
              <a:t>Алмазова</a:t>
            </a:r>
            <a:r>
              <a:rPr lang="ru-RU" sz="1200" dirty="0">
                <a:latin typeface="Times" pitchFamily="2" charset="0"/>
              </a:rPr>
              <a:t>, заведующий научно-исследовательским отделом артериальной гипертензии, профессор и член-корреспондент РАН, д.м.н., профессор.</a:t>
            </a:r>
          </a:p>
          <a:p>
            <a:pPr marL="12700" marR="1169035">
              <a:tabLst>
                <a:tab pos="355600" algn="l"/>
              </a:tabLst>
            </a:pPr>
            <a:r>
              <a:rPr lang="ru-RU" b="1" dirty="0">
                <a:latin typeface="Times" pitchFamily="2" charset="0"/>
              </a:rPr>
              <a:t>Глезер Мария Генриховна</a:t>
            </a: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Профессор кафедры профилактической и неотложной кардиологии НИО ГБОУ ВПО я "Первый Московский государственный медицинский университет им. И. М. Сеченова". Главный внештатный кардиолог Министерства здравоохранения Московской области.</a:t>
            </a:r>
          </a:p>
          <a:p>
            <a:pPr marL="12700" marR="1169035">
              <a:tabLst>
                <a:tab pos="355600" algn="l"/>
              </a:tabLst>
            </a:pPr>
            <a:r>
              <a:rPr lang="ru-RU" b="1" dirty="0" err="1">
                <a:latin typeface="Times" pitchFamily="2" charset="0"/>
              </a:rPr>
              <a:t>Голухова</a:t>
            </a:r>
            <a:r>
              <a:rPr lang="ru-RU" b="1" dirty="0">
                <a:latin typeface="Times" pitchFamily="2" charset="0"/>
              </a:rPr>
              <a:t> Елена </a:t>
            </a:r>
            <a:r>
              <a:rPr lang="ru-RU" b="1" dirty="0" err="1">
                <a:latin typeface="Times" pitchFamily="2" charset="0"/>
              </a:rPr>
              <a:t>Зеликовна</a:t>
            </a:r>
            <a:endParaRPr lang="ru-RU" b="1" dirty="0">
              <a:latin typeface="Times" pitchFamily="2" charset="0"/>
            </a:endParaRP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руководитель отделения </a:t>
            </a:r>
            <a:r>
              <a:rPr lang="ru-RU" sz="1200" dirty="0" err="1">
                <a:latin typeface="Times" pitchFamily="2" charset="0"/>
              </a:rPr>
              <a:t>неинвазивной</a:t>
            </a:r>
            <a:r>
              <a:rPr lang="ru-RU" sz="1200" dirty="0">
                <a:latin typeface="Times" pitchFamily="2" charset="0"/>
              </a:rPr>
              <a:t> </a:t>
            </a:r>
            <a:r>
              <a:rPr lang="ru-RU" sz="1200" dirty="0" err="1">
                <a:latin typeface="Times" pitchFamily="2" charset="0"/>
              </a:rPr>
              <a:t>аритмологии</a:t>
            </a:r>
            <a:r>
              <a:rPr lang="ru-RU" sz="1200" dirty="0">
                <a:latin typeface="Times" pitchFamily="2" charset="0"/>
              </a:rPr>
              <a:t> и хирургического лечения комбинированной патологии НЦССХ им. А.Н. Бакулева, заслуженный деятель науки РФ, действительный член Европейского Общества Кардиологов, академик РАН, профессор, д.м.н.</a:t>
            </a:r>
          </a:p>
          <a:p>
            <a:pPr marL="12700" marR="1169035">
              <a:tabLst>
                <a:tab pos="355600" algn="l"/>
              </a:tabLst>
            </a:pPr>
            <a:r>
              <a:rPr lang="ru-RU" b="1" dirty="0" err="1">
                <a:latin typeface="Times" pitchFamily="2" charset="0"/>
              </a:rPr>
              <a:t>Дупляков</a:t>
            </a:r>
            <a:r>
              <a:rPr lang="ru-RU" b="1" dirty="0">
                <a:latin typeface="Times" pitchFamily="2" charset="0"/>
              </a:rPr>
              <a:t> Дмитрий Викторович</a:t>
            </a: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заместитель главного врача по медицинской части Самарского областного клинического кардиологического диспансера, главный кардиолог Самарской области, профессор кафедры кардиологии и кардиохирургии ИПО </a:t>
            </a:r>
            <a:r>
              <a:rPr lang="ru-RU" sz="1200" dirty="0" err="1">
                <a:latin typeface="Times" pitchFamily="2" charset="0"/>
              </a:rPr>
              <a:t>СамГМУ</a:t>
            </a:r>
            <a:r>
              <a:rPr lang="ru-RU" sz="1200" dirty="0">
                <a:latin typeface="Times" pitchFamily="2" charset="0"/>
              </a:rPr>
              <a:t>, г. Самара, д.м.н. </a:t>
            </a:r>
          </a:p>
          <a:p>
            <a:pPr marL="12700" marR="1169035">
              <a:tabLst>
                <a:tab pos="355600" algn="l"/>
              </a:tabLst>
            </a:pPr>
            <a:r>
              <a:rPr lang="ru-RU" b="1" dirty="0" err="1">
                <a:latin typeface="Times" pitchFamily="2" charset="0"/>
              </a:rPr>
              <a:t>Кобалава</a:t>
            </a:r>
            <a:r>
              <a:rPr lang="ru-RU" b="1" dirty="0">
                <a:latin typeface="Times" pitchFamily="2" charset="0"/>
              </a:rPr>
              <a:t> Жанна Давидовна</a:t>
            </a: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заведующая кафедрой внутренних болезней и клинической фармакологии медицинского факультета Российского государственного университета Дружбы народов им. </a:t>
            </a:r>
            <a:r>
              <a:rPr lang="ru-RU" sz="1200" dirty="0" err="1">
                <a:latin typeface="Times" pitchFamily="2" charset="0"/>
              </a:rPr>
              <a:t>Патриса</a:t>
            </a:r>
            <a:r>
              <a:rPr lang="ru-RU" sz="1200" dirty="0">
                <a:latin typeface="Times" pitchFamily="2" charset="0"/>
              </a:rPr>
              <a:t> Лумумбы, г. Москва, заслуженный деятель науки РФ д.м.н., профессор.</a:t>
            </a:r>
          </a:p>
          <a:p>
            <a:pPr marL="12700" marR="1169035">
              <a:tabLst>
                <a:tab pos="355600" algn="l"/>
              </a:tabLst>
            </a:pPr>
            <a:r>
              <a:rPr lang="ru-RU" b="1" dirty="0">
                <a:latin typeface="Times" pitchFamily="2" charset="0"/>
              </a:rPr>
              <a:t>Лопатин Юрий Михайлович</a:t>
            </a: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заведующий кафедрой кардиологии с функциональной диагностикой ФГБОУ ВО «Волгоградский государственный медицинский университет», заслуженный врач РФ, д.м.н., профессор;</a:t>
            </a:r>
            <a:endParaRPr lang="ru-RU" dirty="0">
              <a:latin typeface="Times" pitchFamily="2" charset="0"/>
            </a:endParaRPr>
          </a:p>
          <a:p>
            <a:pPr marL="12700" marR="1169035">
              <a:tabLst>
                <a:tab pos="355600" algn="l"/>
              </a:tabLst>
            </a:pPr>
            <a:r>
              <a:rPr lang="ru-RU" b="1" dirty="0">
                <a:latin typeface="Times" pitchFamily="2" charset="0"/>
              </a:rPr>
              <a:t>Чазова Ирина Евгеньевна</a:t>
            </a: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Заместитель Генерального директора, директор института клинической кардиологии им. А.Л. </a:t>
            </a:r>
            <a:r>
              <a:rPr lang="ru-RU" sz="1200" dirty="0" err="1">
                <a:latin typeface="Times" pitchFamily="2" charset="0"/>
              </a:rPr>
              <a:t>Мясникова</a:t>
            </a:r>
            <a:r>
              <a:rPr lang="ru-RU" sz="1200" dirty="0">
                <a:latin typeface="Times" pitchFamily="2" charset="0"/>
              </a:rPr>
              <a:t> ФГБУ "НМИЦ Кардиологии" Минздрава России, академик РАН, профессор, д.м.н.</a:t>
            </a:r>
          </a:p>
          <a:p>
            <a:pPr marL="12700" marR="1169035">
              <a:tabLst>
                <a:tab pos="355600" algn="l"/>
              </a:tabLst>
            </a:pPr>
            <a:r>
              <a:rPr lang="ru-RU" b="1" dirty="0" err="1">
                <a:latin typeface="Times" pitchFamily="2" charset="0"/>
              </a:rPr>
              <a:t>Чесникова</a:t>
            </a:r>
            <a:r>
              <a:rPr lang="ru-RU" b="1" dirty="0">
                <a:latin typeface="Times" pitchFamily="2" charset="0"/>
              </a:rPr>
              <a:t> Анна Ивановна - секретарь</a:t>
            </a:r>
          </a:p>
          <a:p>
            <a:pPr marL="900113" marR="1169035" algn="just">
              <a:tabLst>
                <a:tab pos="355600" algn="l"/>
              </a:tabLst>
            </a:pPr>
            <a:r>
              <a:rPr lang="ru-RU" sz="1200" dirty="0">
                <a:latin typeface="Times" pitchFamily="2" charset="0"/>
              </a:rPr>
              <a:t>профессор кафедры внутренних болезней №1 ГБОУ ВПО «Ростовский государственный медицинский университет» Минздрава России, профессор, д.м.н.</a:t>
            </a:r>
          </a:p>
        </p:txBody>
      </p:sp>
    </p:spTree>
    <p:extLst>
      <p:ext uri="{BB962C8B-B14F-4D97-AF65-F5344CB8AC3E}">
        <p14:creationId xmlns:p14="http://schemas.microsoft.com/office/powerpoint/2010/main" val="17011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 Типовая структура клинических рекомендаций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552576"/>
            <a:ext cx="6127845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автособираемое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обязательный раздел;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сокращений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Определение;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Этиология и патогенез;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Эпидемиология;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Кодирование по МКБ 10;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Классификация;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Клиническая картина.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обязательный раздел; Критерии установления диагноза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Жалобы и анамнез;</a:t>
            </a:r>
          </a:p>
          <a:p>
            <a:pPr marL="45720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обследование;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2561" y="1526915"/>
            <a:ext cx="6096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Лабораторная диагностика;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Инструментальная диагностика;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Иная диагностика.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обязательный раздел;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Консервативное лечение;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Хирургическое лечение;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Иное лечение.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обязательный раздел;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диспансерное наблюдение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– рекомендуемый раздел;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информация, влияющая на исход заболевания/синдрома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– рекомендуемый раздел;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медицинской помощи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Показания для плановой  госпитализации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Показания для экстренной госпитализации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Показания к выписке пациента из стационара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Иные организационные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качества медицинской помощи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клинических рекомендаций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39" y="1325562"/>
            <a:ext cx="11342450" cy="53087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РКО создаются 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совершенствования клинической практики, обеспечения стандартизованного, научно-обоснованного и современного подхода к диагностике, профилактике и лечению заболеваний, основанного на имеющихся доказательствах, для повышения эффективности и качества медицинской помощи больным с заболеваниями сердечно-сосудистой системы и информационной поддержки врачей.</a:t>
            </a:r>
          </a:p>
        </p:txBody>
      </p:sp>
    </p:spTree>
    <p:extLst>
      <p:ext uri="{BB962C8B-B14F-4D97-AF65-F5344CB8AC3E}">
        <p14:creationId xmlns:p14="http://schemas.microsoft.com/office/powerpoint/2010/main" val="277346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А1. Состав Рабочей группы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А2. Методология разработки клинических рекомендаций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обязательный раздел;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Б. Алгоритмы действий врача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обязательный раздел;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В. Информация для пациента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обязательный раздел;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Г1-Г… Шкалы оценки, опросники и т.д., приведённые в тексте клинических рекомендаций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– рекомендуемый раздел.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выделены рекомендуемые разделы клинических рекомендаций.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71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 Типовая структура клинических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360996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04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рекомендаций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7257" y="1245464"/>
            <a:ext cx="10515600" cy="488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Членами Рабочей группы и Совета экспертов являются ведущие отечественные эксперты по профилю разрабатываемых клинических рекомендаций, имеющие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15 публикаций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рецензируемых научных журналах, изданиях за последние три года по теме клинических рекомендаций и обладающие современными знаниями и опытом по ведению больных с соответствующей нозологией.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численность Совета экспертов до 15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7257" y="4324264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должна включать не менее 5-ти членов.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членов Рабочей группы публикуется на сайте РКО и в тексте клинических рекомендаций. Члены рабочей группы должны владеть навыками подготовки рекомендаций или пройти соответствующее обучение.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3773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507"/>
                <a:gridCol w="2938272"/>
                <a:gridCol w="2872434"/>
                <a:gridCol w="710117"/>
                <a:gridCol w="3379911"/>
                <a:gridCol w="1598758"/>
              </a:tblGrid>
              <a:tr h="60826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ID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Название клинических рекомендаций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МКБ 10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Возрастная категория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Год утверждения/</a:t>
                      </a:r>
                      <a:endParaRPr lang="ru-RU" sz="1200" b="1" dirty="0">
                        <a:effectLst/>
                      </a:endParaRPr>
                    </a:p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Отвественные</a:t>
                      </a:r>
                      <a:r>
                        <a:rPr lang="ru-RU" sz="1000" b="1" dirty="0">
                          <a:effectLst/>
                        </a:rPr>
                        <a:t> за пересмотр</a:t>
                      </a:r>
                      <a:endParaRPr lang="ru-RU" sz="1200" b="1" dirty="0">
                        <a:effectLst/>
                      </a:endParaRPr>
                    </a:p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Приоритет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055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62</a:t>
                      </a:r>
                      <a:endParaRPr lang="ru-RU" sz="1200" b="1" dirty="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Артериальная гипертония</a:t>
                      </a:r>
                      <a:endParaRPr lang="ru-RU" sz="1200" b="1">
                        <a:effectLst/>
                      </a:endParaRPr>
                    </a:p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I10, I11, I12, I13, I15</a:t>
                      </a:r>
                      <a:endParaRPr lang="ru-RU" sz="1200" b="1">
                        <a:effectLst/>
                      </a:endParaRPr>
                    </a:p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Недогода</a:t>
                      </a:r>
                      <a:r>
                        <a:rPr lang="ru-RU" sz="1000" b="1" dirty="0" smtClean="0">
                          <a:effectLst/>
                        </a:rPr>
                        <a:t> С.В. </a:t>
                      </a:r>
                      <a:r>
                        <a:rPr lang="ru-RU" sz="1000" b="1" dirty="0" err="1" smtClean="0">
                          <a:effectLst/>
                        </a:rPr>
                        <a:t>Кобалава</a:t>
                      </a:r>
                      <a:r>
                        <a:rPr lang="ru-RU" sz="1000" b="1" dirty="0" smtClean="0">
                          <a:effectLst/>
                        </a:rPr>
                        <a:t> Ж.Д Чазова И.Е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-2743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             высокий</a:t>
                      </a:r>
                      <a:endParaRPr lang="ru-RU" sz="11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055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155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Стабильная ишемическая болезнь сердца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I20.1, I20.8, I20.9, I25.0, I25.1, I25.2, I25.5, I25.6, I25.8, I25.9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 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Лопатин Ю.М. </a:t>
                      </a:r>
                      <a:r>
                        <a:rPr lang="ru-RU" sz="1000" b="1" dirty="0" err="1">
                          <a:effectLst/>
                        </a:rPr>
                        <a:t>Васюк</a:t>
                      </a:r>
                      <a:r>
                        <a:rPr lang="ru-RU" sz="1000" b="1" dirty="0">
                          <a:effectLst/>
                        </a:rPr>
                        <a:t> Ю.А. Карпов Ю.А. 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высокий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055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156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Хроническая сердечная недостаточность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I50.0, I50.1, I50.9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2016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Лопатин </a:t>
                      </a:r>
                      <a:r>
                        <a:rPr lang="ru-RU" sz="1000" b="1" dirty="0">
                          <a:effectLst/>
                        </a:rPr>
                        <a:t>Ю.М. </a:t>
                      </a:r>
                      <a:r>
                        <a:rPr lang="ru-RU" sz="1000" b="1" dirty="0" smtClean="0">
                          <a:effectLst/>
                        </a:rPr>
                        <a:t>Мареев </a:t>
                      </a:r>
                      <a:r>
                        <a:rPr lang="ru-RU" sz="1000" b="1" dirty="0">
                          <a:effectLst/>
                        </a:rPr>
                        <a:t>В.Ю. Терещенко С.Н.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высокий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206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382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Фибрилляция и трепетание предсердий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I48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Ревиашвили</a:t>
                      </a:r>
                      <a:r>
                        <a:rPr lang="ru-RU" sz="1000" b="1" dirty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А.Ш.Татарский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Б.А. </a:t>
                      </a:r>
                      <a:r>
                        <a:rPr lang="ru-RU" sz="1000" b="1" dirty="0" err="1" smtClean="0">
                          <a:effectLst/>
                        </a:rPr>
                        <a:t>Голухова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Е.З.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высокая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5289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153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Миокардиты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I40.0, I41.0, I51.4, I40.1, I40.8, I40.9, I41.1, I41.2, I41.8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-2743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</a:t>
                      </a:r>
                      <a:endParaRPr lang="ru-RU" sz="1100" b="1" dirty="0">
                        <a:effectLst/>
                      </a:endParaRPr>
                    </a:p>
                    <a:p>
                      <a:pPr marL="0" indent="-2743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Гуревич М.А.</a:t>
                      </a:r>
                      <a:endParaRPr lang="ru-RU" sz="11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низкий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055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158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Легочная гипертензия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I27.0, I27.8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Чазова И.Е. Моисеева О.М.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низкий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055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159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Хроническая тромбоэмболическая легочная гипертензия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I27.8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Чазова И.Е. Моисеева О.М.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низкий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460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386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Желудочковые аритмии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I46, I46.0, I46.1, I46.9, I47.2, I49.0, I49.3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Ревиашвили</a:t>
                      </a:r>
                      <a:r>
                        <a:rPr lang="ru-RU" sz="1000" b="1" dirty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А.Ш.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Татарский </a:t>
                      </a:r>
                      <a:r>
                        <a:rPr lang="ru-RU" sz="1000" b="1" dirty="0" err="1" smtClean="0">
                          <a:effectLst/>
                        </a:rPr>
                        <a:t>Б.А.Голухова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Е.З.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низкая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7989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154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Острый коронарный синдром без подъема сегмента ST электрокардиограммы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I20.0,I21.0,I21.1,I21.2, I21.3, I21.4, I21.9, I22.0, I22.1, I22.8, I22.9, I24.0, I24.8, I24.9 I20.0, I21.0, I21.1, I21.2, I21.3, I21.4, I21.9, I22.0, I22.1, I22.8, I22.9, I24.0, I24.8, I24.9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Бойцов С.А. Яковлев </a:t>
                      </a:r>
                      <a:r>
                        <a:rPr lang="ru-RU" sz="1000" b="1" dirty="0" smtClean="0">
                          <a:effectLst/>
                        </a:rPr>
                        <a:t>А.Н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Алекян</a:t>
                      </a:r>
                      <a:r>
                        <a:rPr lang="ru-RU" sz="1000" b="1" dirty="0" smtClean="0">
                          <a:effectLst/>
                        </a:rPr>
                        <a:t> Б.Г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Дупляков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Д.В.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первоочередной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055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157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Острый инфаркт миокарда с подъемом сегмента ST электрокардиограммы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I21.0, I21.1, 121.2, 121.3, 121.4, 121.9, 122.0, 122.1, 122.8, 122.9, 124.0, 124.8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Бойцов С.А. Яковлев А.Н. </a:t>
                      </a:r>
                      <a:r>
                        <a:rPr lang="ru-RU" sz="1000" b="1" dirty="0" err="1">
                          <a:effectLst/>
                        </a:rPr>
                        <a:t>Алекян</a:t>
                      </a:r>
                      <a:r>
                        <a:rPr lang="ru-RU" sz="1000" b="1" dirty="0">
                          <a:effectLst/>
                        </a:rPr>
                        <a:t> Б.Г </a:t>
                      </a:r>
                      <a:r>
                        <a:rPr lang="ru-RU" sz="1000" b="1" dirty="0" err="1">
                          <a:effectLst/>
                        </a:rPr>
                        <a:t>Дупляков</a:t>
                      </a:r>
                      <a:r>
                        <a:rPr lang="ru-RU" sz="1000" b="1" dirty="0">
                          <a:effectLst/>
                        </a:rPr>
                        <a:t> Д.В.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первоочередной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60826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160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Брадиаритмии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I44, I45, I46, I47, I48, I49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Ревиашвили</a:t>
                      </a:r>
                      <a:r>
                        <a:rPr lang="ru-RU" sz="1000" b="1" dirty="0">
                          <a:effectLst/>
                        </a:rPr>
                        <a:t> А.Ш.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Татарский Б.А. </a:t>
                      </a:r>
                      <a:r>
                        <a:rPr lang="ru-RU" sz="1000" b="1" dirty="0" err="1">
                          <a:effectLst/>
                        </a:rPr>
                        <a:t>Голухова</a:t>
                      </a:r>
                      <a:r>
                        <a:rPr lang="ru-RU" sz="1000" b="1" dirty="0">
                          <a:effectLst/>
                        </a:rPr>
                        <a:t> Е.З.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средний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4055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283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Гипертрофическая кардиомиопатия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I42.1, I42.2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взрослые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2016 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Гуревич М.А.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средний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  <a:tr h="60826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384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Наджелудочковые нарушения ритма сердца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I45.6, I47.1, I49.1, I49.2, I49.8</a:t>
                      </a:r>
                      <a:endParaRPr lang="ru-RU" sz="1200" b="1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взрослые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Ревиашвили</a:t>
                      </a:r>
                      <a:r>
                        <a:rPr lang="ru-RU" sz="1000" b="1" dirty="0">
                          <a:effectLst/>
                        </a:rPr>
                        <a:t> А.Ш.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Татарский Б.А. </a:t>
                      </a:r>
                      <a:r>
                        <a:rPr lang="ru-RU" sz="1000" b="1" dirty="0" err="1">
                          <a:effectLst/>
                        </a:rPr>
                        <a:t>Дупляков</a:t>
                      </a:r>
                      <a:r>
                        <a:rPr lang="ru-RU" sz="1000" b="1" dirty="0">
                          <a:effectLst/>
                        </a:rPr>
                        <a:t> Д.В.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 anchor="ctr"/>
                </a:tc>
                <a:tc>
                  <a:txBody>
                    <a:bodyPr/>
                    <a:lstStyle/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средний</a:t>
                      </a:r>
                      <a:endParaRPr lang="ru-RU" sz="1200" b="1" dirty="0">
                        <a:effectLst/>
                      </a:endParaRPr>
                    </a:p>
                    <a:p>
                      <a:pPr marL="0"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8695" marR="386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362" y="97347"/>
            <a:ext cx="11706580" cy="1164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3020"/>
              </a:lnSpc>
            </a:pPr>
            <a:r>
              <a:rPr sz="3200" b="1" spc="-5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Доказательная медицина и оценка технологий в  </a:t>
            </a:r>
            <a:r>
              <a:rPr sz="3200" b="1" spc="-10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здравоохранении</a:t>
            </a:r>
            <a:r>
              <a:rPr sz="3200" b="1" spc="15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sz="3200" b="1" spc="-5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(ОТЗ)</a:t>
            </a:r>
            <a:endParaRPr sz="3200">
              <a:latin typeface="Times" charset="0"/>
              <a:ea typeface="Times" charset="0"/>
              <a:cs typeface="Times" charset="0"/>
            </a:endParaRPr>
          </a:p>
          <a:p>
            <a:pPr algn="ctr">
              <a:lnSpc>
                <a:spcPts val="2985"/>
              </a:lnSpc>
            </a:pPr>
            <a:r>
              <a:rPr sz="3200" b="1" spc="-5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в рамках клинических</a:t>
            </a:r>
            <a:r>
              <a:rPr sz="3200" b="1" spc="-40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sz="3200" b="1" spc="-5" dirty="0">
                <a:solidFill>
                  <a:srgbClr val="3A3838"/>
                </a:solidFill>
                <a:latin typeface="Times" charset="0"/>
                <a:ea typeface="Times" charset="0"/>
                <a:cs typeface="Times" charset="0"/>
              </a:rPr>
              <a:t>рекомендаций</a:t>
            </a:r>
            <a:endParaRPr sz="32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375" y="2453500"/>
            <a:ext cx="1322070" cy="354330"/>
          </a:xfrm>
          <a:prstGeom prst="rect">
            <a:avLst/>
          </a:prstGeom>
          <a:ln w="28575">
            <a:solidFill>
              <a:srgbClr val="333E5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17170">
              <a:spcBef>
                <a:spcPts val="390"/>
              </a:spcBef>
            </a:pP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Метод</a:t>
            </a:r>
            <a:r>
              <a:rPr sz="1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Arial"/>
                <a:cs typeface="Arial"/>
              </a:rPr>
              <a:t>№</a:t>
            </a:r>
            <a:r>
              <a:rPr sz="1400" spc="5" dirty="0">
                <a:solidFill>
                  <a:prstClr val="black"/>
                </a:solidFill>
                <a:latin typeface="Leelawadee"/>
                <a:cs typeface="Leelawadee"/>
              </a:rPr>
              <a:t>1</a:t>
            </a:r>
            <a:endParaRPr sz="1400">
              <a:solidFill>
                <a:prstClr val="black"/>
              </a:solidFill>
              <a:latin typeface="Leelawadee"/>
              <a:cs typeface="Leelawade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362" y="2958579"/>
            <a:ext cx="1316355" cy="354330"/>
          </a:xfrm>
          <a:prstGeom prst="rect">
            <a:avLst/>
          </a:prstGeom>
          <a:ln w="28575">
            <a:solidFill>
              <a:srgbClr val="333E5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14629">
              <a:spcBef>
                <a:spcPts val="390"/>
              </a:spcBef>
            </a:pP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Метод</a:t>
            </a:r>
            <a:r>
              <a:rPr sz="1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Arial"/>
                <a:cs typeface="Arial"/>
              </a:rPr>
              <a:t>№</a:t>
            </a:r>
            <a:r>
              <a:rPr sz="1400" spc="5" dirty="0">
                <a:solidFill>
                  <a:prstClr val="black"/>
                </a:solidFill>
                <a:latin typeface="Leelawadee"/>
                <a:cs typeface="Leelawadee"/>
              </a:rPr>
              <a:t>2</a:t>
            </a:r>
            <a:endParaRPr sz="1400">
              <a:solidFill>
                <a:prstClr val="black"/>
              </a:solidFill>
              <a:latin typeface="Leelawadee"/>
              <a:cs typeface="Leelawade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8577" y="5902413"/>
            <a:ext cx="201295" cy="418465"/>
          </a:xfrm>
          <a:custGeom>
            <a:avLst/>
            <a:gdLst/>
            <a:ahLst/>
            <a:cxnLst/>
            <a:rect l="l" t="t" r="r" b="b"/>
            <a:pathLst>
              <a:path w="201295" h="418464">
                <a:moveTo>
                  <a:pt x="157416" y="65338"/>
                </a:moveTo>
                <a:lnTo>
                  <a:pt x="0" y="410070"/>
                </a:lnTo>
                <a:lnTo>
                  <a:pt x="17272" y="417995"/>
                </a:lnTo>
                <a:lnTo>
                  <a:pt x="174703" y="73231"/>
                </a:lnTo>
                <a:lnTo>
                  <a:pt x="157416" y="65338"/>
                </a:lnTo>
                <a:close/>
              </a:path>
              <a:path w="201295" h="418464">
                <a:moveTo>
                  <a:pt x="199664" y="53797"/>
                </a:moveTo>
                <a:lnTo>
                  <a:pt x="162687" y="53797"/>
                </a:lnTo>
                <a:lnTo>
                  <a:pt x="179959" y="61721"/>
                </a:lnTo>
                <a:lnTo>
                  <a:pt x="174703" y="73231"/>
                </a:lnTo>
                <a:lnTo>
                  <a:pt x="200787" y="85140"/>
                </a:lnTo>
                <a:lnTo>
                  <a:pt x="199664" y="53797"/>
                </a:lnTo>
                <a:close/>
              </a:path>
              <a:path w="201295" h="418464">
                <a:moveTo>
                  <a:pt x="162687" y="53797"/>
                </a:moveTo>
                <a:lnTo>
                  <a:pt x="157416" y="65338"/>
                </a:lnTo>
                <a:lnTo>
                  <a:pt x="174703" y="73231"/>
                </a:lnTo>
                <a:lnTo>
                  <a:pt x="179959" y="61721"/>
                </a:lnTo>
                <a:lnTo>
                  <a:pt x="162687" y="53797"/>
                </a:lnTo>
                <a:close/>
              </a:path>
              <a:path w="201295" h="418464">
                <a:moveTo>
                  <a:pt x="197738" y="0"/>
                </a:moveTo>
                <a:lnTo>
                  <a:pt x="131445" y="53479"/>
                </a:lnTo>
                <a:lnTo>
                  <a:pt x="157416" y="65338"/>
                </a:lnTo>
                <a:lnTo>
                  <a:pt x="162687" y="53797"/>
                </a:lnTo>
                <a:lnTo>
                  <a:pt x="199664" y="53797"/>
                </a:lnTo>
                <a:lnTo>
                  <a:pt x="19773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7702" y="4655553"/>
            <a:ext cx="1313180" cy="1713864"/>
          </a:xfrm>
          <a:custGeom>
            <a:avLst/>
            <a:gdLst/>
            <a:ahLst/>
            <a:cxnLst/>
            <a:rect l="l" t="t" r="r" b="b"/>
            <a:pathLst>
              <a:path w="1313179" h="1713864">
                <a:moveTo>
                  <a:pt x="0" y="1713357"/>
                </a:moveTo>
                <a:lnTo>
                  <a:pt x="1312799" y="1713357"/>
                </a:lnTo>
                <a:lnTo>
                  <a:pt x="1312799" y="0"/>
                </a:lnTo>
                <a:lnTo>
                  <a:pt x="0" y="0"/>
                </a:lnTo>
                <a:lnTo>
                  <a:pt x="0" y="1713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702" y="4655553"/>
            <a:ext cx="1313180" cy="1713864"/>
          </a:xfrm>
          <a:prstGeom prst="rect">
            <a:avLst/>
          </a:prstGeom>
          <a:ln w="38099">
            <a:solidFill>
              <a:srgbClr val="333E5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539" marR="69850" algn="ctr"/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Национальные 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клинические 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рекомендации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7013" y="5629427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8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57013" y="5730976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8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7013" y="5819495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8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57013" y="5918441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8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7013" y="6006960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8029" y="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32273" y="5867006"/>
            <a:ext cx="447040" cy="483870"/>
          </a:xfrm>
          <a:custGeom>
            <a:avLst/>
            <a:gdLst/>
            <a:ahLst/>
            <a:cxnLst/>
            <a:rect l="l" t="t" r="r" b="b"/>
            <a:pathLst>
              <a:path w="447039" h="483870">
                <a:moveTo>
                  <a:pt x="0" y="0"/>
                </a:moveTo>
                <a:lnTo>
                  <a:pt x="0" y="483387"/>
                </a:lnTo>
                <a:lnTo>
                  <a:pt x="446913" y="4833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2273" y="5867006"/>
            <a:ext cx="447040" cy="483870"/>
          </a:xfrm>
          <a:custGeom>
            <a:avLst/>
            <a:gdLst/>
            <a:ahLst/>
            <a:cxnLst/>
            <a:rect l="l" t="t" r="r" b="b"/>
            <a:pathLst>
              <a:path w="447039" h="483870">
                <a:moveTo>
                  <a:pt x="0" y="483387"/>
                </a:moveTo>
                <a:lnTo>
                  <a:pt x="0" y="0"/>
                </a:lnTo>
                <a:lnTo>
                  <a:pt x="446913" y="483387"/>
                </a:lnTo>
                <a:lnTo>
                  <a:pt x="0" y="483387"/>
                </a:lnTo>
                <a:close/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33544" y="5974715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0" y="0"/>
                </a:moveTo>
                <a:lnTo>
                  <a:pt x="0" y="375678"/>
                </a:lnTo>
                <a:lnTo>
                  <a:pt x="347344" y="375678"/>
                </a:lnTo>
                <a:lnTo>
                  <a:pt x="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3544" y="5974715"/>
            <a:ext cx="347345" cy="375920"/>
          </a:xfrm>
          <a:custGeom>
            <a:avLst/>
            <a:gdLst/>
            <a:ahLst/>
            <a:cxnLst/>
            <a:rect l="l" t="t" r="r" b="b"/>
            <a:pathLst>
              <a:path w="347345" h="375920">
                <a:moveTo>
                  <a:pt x="0" y="375678"/>
                </a:moveTo>
                <a:lnTo>
                  <a:pt x="0" y="0"/>
                </a:lnTo>
                <a:lnTo>
                  <a:pt x="347344" y="375678"/>
                </a:lnTo>
                <a:lnTo>
                  <a:pt x="0" y="375678"/>
                </a:lnTo>
                <a:close/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37861" y="6093155"/>
            <a:ext cx="241935" cy="261620"/>
          </a:xfrm>
          <a:custGeom>
            <a:avLst/>
            <a:gdLst/>
            <a:ahLst/>
            <a:cxnLst/>
            <a:rect l="l" t="t" r="r" b="b"/>
            <a:pathLst>
              <a:path w="241935" h="261620">
                <a:moveTo>
                  <a:pt x="0" y="0"/>
                </a:moveTo>
                <a:lnTo>
                  <a:pt x="0" y="261175"/>
                </a:lnTo>
                <a:lnTo>
                  <a:pt x="241426" y="26117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37861" y="6093155"/>
            <a:ext cx="241935" cy="261620"/>
          </a:xfrm>
          <a:custGeom>
            <a:avLst/>
            <a:gdLst/>
            <a:ahLst/>
            <a:cxnLst/>
            <a:rect l="l" t="t" r="r" b="b"/>
            <a:pathLst>
              <a:path w="241935" h="261620">
                <a:moveTo>
                  <a:pt x="0" y="261175"/>
                </a:moveTo>
                <a:lnTo>
                  <a:pt x="0" y="0"/>
                </a:lnTo>
                <a:lnTo>
                  <a:pt x="241426" y="261175"/>
                </a:lnTo>
                <a:lnTo>
                  <a:pt x="0" y="261175"/>
                </a:lnTo>
                <a:close/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37327" y="5900026"/>
            <a:ext cx="483870" cy="447040"/>
          </a:xfrm>
          <a:custGeom>
            <a:avLst/>
            <a:gdLst/>
            <a:ahLst/>
            <a:cxnLst/>
            <a:rect l="l" t="t" r="r" b="b"/>
            <a:pathLst>
              <a:path w="483870" h="447039">
                <a:moveTo>
                  <a:pt x="483362" y="0"/>
                </a:moveTo>
                <a:lnTo>
                  <a:pt x="0" y="446976"/>
                </a:lnTo>
                <a:lnTo>
                  <a:pt x="483362" y="446976"/>
                </a:lnTo>
                <a:lnTo>
                  <a:pt x="483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37327" y="5900026"/>
            <a:ext cx="483870" cy="447040"/>
          </a:xfrm>
          <a:custGeom>
            <a:avLst/>
            <a:gdLst/>
            <a:ahLst/>
            <a:cxnLst/>
            <a:rect l="l" t="t" r="r" b="b"/>
            <a:pathLst>
              <a:path w="483870" h="447039">
                <a:moveTo>
                  <a:pt x="483362" y="446976"/>
                </a:moveTo>
                <a:lnTo>
                  <a:pt x="0" y="446976"/>
                </a:lnTo>
                <a:lnTo>
                  <a:pt x="483362" y="0"/>
                </a:lnTo>
                <a:lnTo>
                  <a:pt x="483362" y="446976"/>
                </a:lnTo>
                <a:close/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45022" y="5998298"/>
            <a:ext cx="375920" cy="347980"/>
          </a:xfrm>
          <a:custGeom>
            <a:avLst/>
            <a:gdLst/>
            <a:ahLst/>
            <a:cxnLst/>
            <a:rect l="l" t="t" r="r" b="b"/>
            <a:pathLst>
              <a:path w="375920" h="347979">
                <a:moveTo>
                  <a:pt x="375665" y="0"/>
                </a:moveTo>
                <a:lnTo>
                  <a:pt x="0" y="347383"/>
                </a:lnTo>
                <a:lnTo>
                  <a:pt x="375665" y="347383"/>
                </a:lnTo>
                <a:lnTo>
                  <a:pt x="375665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45022" y="5998298"/>
            <a:ext cx="375920" cy="347980"/>
          </a:xfrm>
          <a:custGeom>
            <a:avLst/>
            <a:gdLst/>
            <a:ahLst/>
            <a:cxnLst/>
            <a:rect l="l" t="t" r="r" b="b"/>
            <a:pathLst>
              <a:path w="375920" h="347979">
                <a:moveTo>
                  <a:pt x="375665" y="347383"/>
                </a:moveTo>
                <a:lnTo>
                  <a:pt x="0" y="347383"/>
                </a:lnTo>
                <a:lnTo>
                  <a:pt x="375665" y="0"/>
                </a:lnTo>
                <a:lnTo>
                  <a:pt x="375665" y="347383"/>
                </a:lnTo>
                <a:close/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63514" y="6099886"/>
            <a:ext cx="261620" cy="241935"/>
          </a:xfrm>
          <a:custGeom>
            <a:avLst/>
            <a:gdLst/>
            <a:ahLst/>
            <a:cxnLst/>
            <a:rect l="l" t="t" r="r" b="b"/>
            <a:pathLst>
              <a:path w="261620" h="241935">
                <a:moveTo>
                  <a:pt x="261112" y="0"/>
                </a:moveTo>
                <a:lnTo>
                  <a:pt x="0" y="241503"/>
                </a:lnTo>
                <a:lnTo>
                  <a:pt x="261112" y="241503"/>
                </a:lnTo>
                <a:lnTo>
                  <a:pt x="2611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63514" y="6099886"/>
            <a:ext cx="261620" cy="241935"/>
          </a:xfrm>
          <a:custGeom>
            <a:avLst/>
            <a:gdLst/>
            <a:ahLst/>
            <a:cxnLst/>
            <a:rect l="l" t="t" r="r" b="b"/>
            <a:pathLst>
              <a:path w="261620" h="241935">
                <a:moveTo>
                  <a:pt x="261112" y="241503"/>
                </a:moveTo>
                <a:lnTo>
                  <a:pt x="0" y="241503"/>
                </a:lnTo>
                <a:lnTo>
                  <a:pt x="261112" y="0"/>
                </a:lnTo>
                <a:lnTo>
                  <a:pt x="261112" y="241503"/>
                </a:lnTo>
                <a:close/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13809" y="3097910"/>
            <a:ext cx="400685" cy="76200"/>
          </a:xfrm>
          <a:custGeom>
            <a:avLst/>
            <a:gdLst/>
            <a:ahLst/>
            <a:cxnLst/>
            <a:rect l="l" t="t" r="r" b="b"/>
            <a:pathLst>
              <a:path w="400685" h="76200">
                <a:moveTo>
                  <a:pt x="324151" y="47605"/>
                </a:moveTo>
                <a:lnTo>
                  <a:pt x="324103" y="76200"/>
                </a:lnTo>
                <a:lnTo>
                  <a:pt x="381445" y="47625"/>
                </a:lnTo>
                <a:lnTo>
                  <a:pt x="336803" y="47625"/>
                </a:lnTo>
                <a:lnTo>
                  <a:pt x="324151" y="47605"/>
                </a:lnTo>
                <a:close/>
              </a:path>
              <a:path w="400685" h="76200">
                <a:moveTo>
                  <a:pt x="324183" y="28555"/>
                </a:moveTo>
                <a:lnTo>
                  <a:pt x="324151" y="47605"/>
                </a:lnTo>
                <a:lnTo>
                  <a:pt x="336803" y="47625"/>
                </a:lnTo>
                <a:lnTo>
                  <a:pt x="336803" y="28575"/>
                </a:lnTo>
                <a:lnTo>
                  <a:pt x="324183" y="28555"/>
                </a:lnTo>
                <a:close/>
              </a:path>
              <a:path w="400685" h="76200">
                <a:moveTo>
                  <a:pt x="324230" y="0"/>
                </a:moveTo>
                <a:lnTo>
                  <a:pt x="324183" y="28555"/>
                </a:lnTo>
                <a:lnTo>
                  <a:pt x="336803" y="28575"/>
                </a:lnTo>
                <a:lnTo>
                  <a:pt x="336803" y="47625"/>
                </a:lnTo>
                <a:lnTo>
                  <a:pt x="381445" y="47625"/>
                </a:lnTo>
                <a:lnTo>
                  <a:pt x="400303" y="38226"/>
                </a:lnTo>
                <a:lnTo>
                  <a:pt x="324230" y="0"/>
                </a:lnTo>
                <a:close/>
              </a:path>
              <a:path w="400685" h="76200">
                <a:moveTo>
                  <a:pt x="0" y="28066"/>
                </a:moveTo>
                <a:lnTo>
                  <a:pt x="0" y="47116"/>
                </a:lnTo>
                <a:lnTo>
                  <a:pt x="324151" y="47605"/>
                </a:lnTo>
                <a:lnTo>
                  <a:pt x="324183" y="28555"/>
                </a:lnTo>
                <a:lnTo>
                  <a:pt x="0" y="28066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88439" y="2565907"/>
            <a:ext cx="1825625" cy="1139190"/>
          </a:xfrm>
          <a:custGeom>
            <a:avLst/>
            <a:gdLst/>
            <a:ahLst/>
            <a:cxnLst/>
            <a:rect l="l" t="t" r="r" b="b"/>
            <a:pathLst>
              <a:path w="1825625" h="1139189">
                <a:moveTo>
                  <a:pt x="0" y="569594"/>
                </a:moveTo>
                <a:lnTo>
                  <a:pt x="7110" y="498146"/>
                </a:lnTo>
                <a:lnTo>
                  <a:pt x="27870" y="429345"/>
                </a:lnTo>
                <a:lnTo>
                  <a:pt x="61427" y="363727"/>
                </a:lnTo>
                <a:lnTo>
                  <a:pt x="106924" y="301825"/>
                </a:lnTo>
                <a:lnTo>
                  <a:pt x="133884" y="272434"/>
                </a:lnTo>
                <a:lnTo>
                  <a:pt x="163508" y="244172"/>
                </a:lnTo>
                <a:lnTo>
                  <a:pt x="195691" y="217107"/>
                </a:lnTo>
                <a:lnTo>
                  <a:pt x="230325" y="191304"/>
                </a:lnTo>
                <a:lnTo>
                  <a:pt x="267303" y="166830"/>
                </a:lnTo>
                <a:lnTo>
                  <a:pt x="306518" y="143752"/>
                </a:lnTo>
                <a:lnTo>
                  <a:pt x="347865" y="122137"/>
                </a:lnTo>
                <a:lnTo>
                  <a:pt x="391235" y="102052"/>
                </a:lnTo>
                <a:lnTo>
                  <a:pt x="436522" y="83563"/>
                </a:lnTo>
                <a:lnTo>
                  <a:pt x="483620" y="66736"/>
                </a:lnTo>
                <a:lnTo>
                  <a:pt x="532420" y="51640"/>
                </a:lnTo>
                <a:lnTo>
                  <a:pt x="582818" y="38340"/>
                </a:lnTo>
                <a:lnTo>
                  <a:pt x="634705" y="26903"/>
                </a:lnTo>
                <a:lnTo>
                  <a:pt x="687975" y="17395"/>
                </a:lnTo>
                <a:lnTo>
                  <a:pt x="742521" y="9885"/>
                </a:lnTo>
                <a:lnTo>
                  <a:pt x="798237" y="4437"/>
                </a:lnTo>
                <a:lnTo>
                  <a:pt x="855015" y="1120"/>
                </a:lnTo>
                <a:lnTo>
                  <a:pt x="912749" y="0"/>
                </a:lnTo>
                <a:lnTo>
                  <a:pt x="970468" y="1120"/>
                </a:lnTo>
                <a:lnTo>
                  <a:pt x="1027233" y="4437"/>
                </a:lnTo>
                <a:lnTo>
                  <a:pt x="1082936" y="9885"/>
                </a:lnTo>
                <a:lnTo>
                  <a:pt x="1137472" y="17395"/>
                </a:lnTo>
                <a:lnTo>
                  <a:pt x="1190732" y="26903"/>
                </a:lnTo>
                <a:lnTo>
                  <a:pt x="1242610" y="38340"/>
                </a:lnTo>
                <a:lnTo>
                  <a:pt x="1292999" y="51640"/>
                </a:lnTo>
                <a:lnTo>
                  <a:pt x="1341793" y="66736"/>
                </a:lnTo>
                <a:lnTo>
                  <a:pt x="1388883" y="83563"/>
                </a:lnTo>
                <a:lnTo>
                  <a:pt x="1434165" y="102052"/>
                </a:lnTo>
                <a:lnTo>
                  <a:pt x="1477530" y="122137"/>
                </a:lnTo>
                <a:lnTo>
                  <a:pt x="1518871" y="143752"/>
                </a:lnTo>
                <a:lnTo>
                  <a:pt x="1558083" y="166830"/>
                </a:lnTo>
                <a:lnTo>
                  <a:pt x="1595058" y="191304"/>
                </a:lnTo>
                <a:lnTo>
                  <a:pt x="1629689" y="217107"/>
                </a:lnTo>
                <a:lnTo>
                  <a:pt x="1661869" y="244172"/>
                </a:lnTo>
                <a:lnTo>
                  <a:pt x="1691491" y="272434"/>
                </a:lnTo>
                <a:lnTo>
                  <a:pt x="1718450" y="301825"/>
                </a:lnTo>
                <a:lnTo>
                  <a:pt x="1742636" y="332278"/>
                </a:lnTo>
                <a:lnTo>
                  <a:pt x="1782269" y="396105"/>
                </a:lnTo>
                <a:lnTo>
                  <a:pt x="1809533" y="463381"/>
                </a:lnTo>
                <a:lnTo>
                  <a:pt x="1823575" y="533572"/>
                </a:lnTo>
                <a:lnTo>
                  <a:pt x="1825371" y="569594"/>
                </a:lnTo>
                <a:lnTo>
                  <a:pt x="1823575" y="605617"/>
                </a:lnTo>
                <a:lnTo>
                  <a:pt x="1809533" y="675808"/>
                </a:lnTo>
                <a:lnTo>
                  <a:pt x="1782269" y="743084"/>
                </a:lnTo>
                <a:lnTo>
                  <a:pt x="1742636" y="806911"/>
                </a:lnTo>
                <a:lnTo>
                  <a:pt x="1718450" y="837364"/>
                </a:lnTo>
                <a:lnTo>
                  <a:pt x="1691491" y="866755"/>
                </a:lnTo>
                <a:lnTo>
                  <a:pt x="1661869" y="895017"/>
                </a:lnTo>
                <a:lnTo>
                  <a:pt x="1629689" y="922082"/>
                </a:lnTo>
                <a:lnTo>
                  <a:pt x="1595058" y="947885"/>
                </a:lnTo>
                <a:lnTo>
                  <a:pt x="1558083" y="972359"/>
                </a:lnTo>
                <a:lnTo>
                  <a:pt x="1518871" y="995437"/>
                </a:lnTo>
                <a:lnTo>
                  <a:pt x="1477530" y="1017052"/>
                </a:lnTo>
                <a:lnTo>
                  <a:pt x="1434165" y="1037137"/>
                </a:lnTo>
                <a:lnTo>
                  <a:pt x="1388883" y="1055626"/>
                </a:lnTo>
                <a:lnTo>
                  <a:pt x="1341793" y="1072453"/>
                </a:lnTo>
                <a:lnTo>
                  <a:pt x="1292999" y="1087549"/>
                </a:lnTo>
                <a:lnTo>
                  <a:pt x="1242610" y="1100849"/>
                </a:lnTo>
                <a:lnTo>
                  <a:pt x="1190732" y="1112286"/>
                </a:lnTo>
                <a:lnTo>
                  <a:pt x="1137472" y="1121794"/>
                </a:lnTo>
                <a:lnTo>
                  <a:pt x="1082936" y="1129304"/>
                </a:lnTo>
                <a:lnTo>
                  <a:pt x="1027233" y="1134752"/>
                </a:lnTo>
                <a:lnTo>
                  <a:pt x="970468" y="1138069"/>
                </a:lnTo>
                <a:lnTo>
                  <a:pt x="912749" y="1139189"/>
                </a:lnTo>
                <a:lnTo>
                  <a:pt x="855015" y="1138069"/>
                </a:lnTo>
                <a:lnTo>
                  <a:pt x="798237" y="1134752"/>
                </a:lnTo>
                <a:lnTo>
                  <a:pt x="742521" y="1129304"/>
                </a:lnTo>
                <a:lnTo>
                  <a:pt x="687975" y="1121794"/>
                </a:lnTo>
                <a:lnTo>
                  <a:pt x="634705" y="1112286"/>
                </a:lnTo>
                <a:lnTo>
                  <a:pt x="582818" y="1100849"/>
                </a:lnTo>
                <a:lnTo>
                  <a:pt x="532420" y="1087549"/>
                </a:lnTo>
                <a:lnTo>
                  <a:pt x="483620" y="1072453"/>
                </a:lnTo>
                <a:lnTo>
                  <a:pt x="436522" y="1055626"/>
                </a:lnTo>
                <a:lnTo>
                  <a:pt x="391235" y="1037137"/>
                </a:lnTo>
                <a:lnTo>
                  <a:pt x="347865" y="1017052"/>
                </a:lnTo>
                <a:lnTo>
                  <a:pt x="306518" y="995437"/>
                </a:lnTo>
                <a:lnTo>
                  <a:pt x="267303" y="972359"/>
                </a:lnTo>
                <a:lnTo>
                  <a:pt x="230325" y="947885"/>
                </a:lnTo>
                <a:lnTo>
                  <a:pt x="195691" y="922082"/>
                </a:lnTo>
                <a:lnTo>
                  <a:pt x="163508" y="895017"/>
                </a:lnTo>
                <a:lnTo>
                  <a:pt x="133884" y="866755"/>
                </a:lnTo>
                <a:lnTo>
                  <a:pt x="106924" y="837364"/>
                </a:lnTo>
                <a:lnTo>
                  <a:pt x="82736" y="806911"/>
                </a:lnTo>
                <a:lnTo>
                  <a:pt x="43102" y="743084"/>
                </a:lnTo>
                <a:lnTo>
                  <a:pt x="15837" y="675808"/>
                </a:lnTo>
                <a:lnTo>
                  <a:pt x="1795" y="605617"/>
                </a:lnTo>
                <a:lnTo>
                  <a:pt x="0" y="569594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73629" y="2855721"/>
            <a:ext cx="105346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" algn="just"/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Разработчики 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Клинических  ре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ен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ац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ий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362" y="3433914"/>
            <a:ext cx="1316355" cy="360045"/>
          </a:xfrm>
          <a:prstGeom prst="rect">
            <a:avLst/>
          </a:prstGeom>
          <a:ln w="28575">
            <a:solidFill>
              <a:srgbClr val="333E5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14629">
              <a:spcBef>
                <a:spcPts val="409"/>
              </a:spcBef>
            </a:pP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Метод</a:t>
            </a:r>
            <a:r>
              <a:rPr sz="1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Arial"/>
                <a:cs typeface="Arial"/>
              </a:rPr>
              <a:t>№</a:t>
            </a:r>
            <a:r>
              <a:rPr sz="1400" spc="5" dirty="0">
                <a:solidFill>
                  <a:prstClr val="black"/>
                </a:solidFill>
                <a:latin typeface="Leelawadee"/>
                <a:cs typeface="Leelawadee"/>
              </a:rPr>
              <a:t>3</a:t>
            </a:r>
            <a:endParaRPr sz="1400">
              <a:solidFill>
                <a:prstClr val="black"/>
              </a:solidFill>
              <a:latin typeface="Leelawadee"/>
              <a:cs typeface="Leelawade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08728" y="2760853"/>
            <a:ext cx="163639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Поиск</a:t>
            </a:r>
            <a:r>
              <a:rPr sz="1200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доказательств 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эффективности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и 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безопасности 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методов</a:t>
            </a:r>
            <a:r>
              <a:rPr sz="1200" b="1" spc="-15" dirty="0">
                <a:solidFill>
                  <a:prstClr val="black"/>
                </a:solidFill>
                <a:latin typeface="Leelawadee"/>
                <a:cs typeface="Leelawadee"/>
              </a:rPr>
              <a:t>,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оценка 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технологий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91781" y="2350579"/>
            <a:ext cx="1323975" cy="304165"/>
          </a:xfrm>
          <a:prstGeom prst="rect">
            <a:avLst/>
          </a:prstGeom>
          <a:solidFill>
            <a:srgbClr val="FAE4D5"/>
          </a:solidFill>
          <a:ln w="28575">
            <a:solidFill>
              <a:srgbClr val="333E5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19710">
              <a:spcBef>
                <a:spcPts val="190"/>
              </a:spcBef>
            </a:pP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Метод</a:t>
            </a:r>
            <a:r>
              <a:rPr sz="1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Arial"/>
                <a:cs typeface="Arial"/>
              </a:rPr>
              <a:t>№</a:t>
            </a:r>
            <a:r>
              <a:rPr sz="1400" spc="5" dirty="0">
                <a:solidFill>
                  <a:prstClr val="black"/>
                </a:solidFill>
                <a:latin typeface="Leelawadee"/>
                <a:cs typeface="Leelawadee"/>
              </a:rPr>
              <a:t>1</a:t>
            </a:r>
            <a:endParaRPr sz="1400">
              <a:solidFill>
                <a:prstClr val="black"/>
              </a:solidFill>
              <a:latin typeface="Leelawadee"/>
              <a:cs typeface="Leelawade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301096" y="2276729"/>
            <a:ext cx="1172845" cy="391795"/>
          </a:xfrm>
          <a:custGeom>
            <a:avLst/>
            <a:gdLst/>
            <a:ahLst/>
            <a:cxnLst/>
            <a:rect l="l" t="t" r="r" b="b"/>
            <a:pathLst>
              <a:path w="1172845" h="391794">
                <a:moveTo>
                  <a:pt x="0" y="391413"/>
                </a:moveTo>
                <a:lnTo>
                  <a:pt x="1172273" y="391413"/>
                </a:lnTo>
                <a:lnTo>
                  <a:pt x="1172273" y="0"/>
                </a:lnTo>
                <a:lnTo>
                  <a:pt x="0" y="0"/>
                </a:lnTo>
                <a:lnTo>
                  <a:pt x="0" y="391413"/>
                </a:lnTo>
                <a:close/>
              </a:path>
            </a:pathLst>
          </a:custGeom>
          <a:ln w="28574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01096" y="2276729"/>
            <a:ext cx="1172845" cy="3917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81915" rIns="0" bIns="0" rtlCol="0">
            <a:spAutoFit/>
          </a:bodyPr>
          <a:lstStyle/>
          <a:p>
            <a:pPr marL="158115">
              <a:spcBef>
                <a:spcPts val="645"/>
              </a:spcBef>
            </a:pP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Метод</a:t>
            </a:r>
            <a:r>
              <a:rPr sz="1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Arial"/>
                <a:cs typeface="Arial"/>
              </a:rPr>
              <a:t>№</a:t>
            </a:r>
            <a:r>
              <a:rPr sz="1400" spc="5" dirty="0">
                <a:solidFill>
                  <a:prstClr val="black"/>
                </a:solidFill>
                <a:latin typeface="Leelawadee"/>
                <a:cs typeface="Leelawadee"/>
              </a:rPr>
              <a:t>3</a:t>
            </a:r>
            <a:endParaRPr sz="1400">
              <a:solidFill>
                <a:prstClr val="black"/>
              </a:solidFill>
              <a:latin typeface="Leelawadee"/>
              <a:cs typeface="Leelawade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591295" y="3017278"/>
            <a:ext cx="1334135" cy="341630"/>
          </a:xfrm>
          <a:custGeom>
            <a:avLst/>
            <a:gdLst/>
            <a:ahLst/>
            <a:cxnLst/>
            <a:rect l="l" t="t" r="r" b="b"/>
            <a:pathLst>
              <a:path w="1334134" h="341629">
                <a:moveTo>
                  <a:pt x="0" y="341236"/>
                </a:moveTo>
                <a:lnTo>
                  <a:pt x="1333880" y="341236"/>
                </a:lnTo>
                <a:lnTo>
                  <a:pt x="1333880" y="0"/>
                </a:lnTo>
                <a:lnTo>
                  <a:pt x="0" y="0"/>
                </a:lnTo>
                <a:lnTo>
                  <a:pt x="0" y="341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8577008" y="2296528"/>
          <a:ext cx="1333880" cy="1373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880"/>
              </a:tblGrid>
              <a:tr h="373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Метод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№</a:t>
                      </a:r>
                      <a:r>
                        <a:rPr sz="1400" spc="5" dirty="0">
                          <a:latin typeface="Leelawadee"/>
                          <a:cs typeface="Leelawadee"/>
                        </a:rPr>
                        <a:t>2</a:t>
                      </a:r>
                      <a:endParaRPr sz="1400">
                        <a:latin typeface="Leelawadee"/>
                        <a:cs typeface="Leelawadee"/>
                      </a:endParaRPr>
                    </a:p>
                  </a:txBody>
                  <a:tcPr marL="0" marR="0" marT="0" marB="0">
                    <a:lnL w="28575">
                      <a:solidFill>
                        <a:srgbClr val="333E50"/>
                      </a:solidFill>
                      <a:prstDash val="solid"/>
                    </a:lnL>
                    <a:lnR w="28575">
                      <a:solidFill>
                        <a:srgbClr val="333E50"/>
                      </a:solidFill>
                      <a:prstDash val="solid"/>
                    </a:lnR>
                    <a:lnT w="28575">
                      <a:solidFill>
                        <a:srgbClr val="333E50"/>
                      </a:solidFill>
                      <a:prstDash val="solid"/>
                    </a:lnT>
                    <a:lnB w="28575">
                      <a:solidFill>
                        <a:srgbClr val="333E5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332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Исследование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Leelawadee"/>
                          <a:cs typeface="Leelawadee"/>
                        </a:rPr>
                        <a:t>1</a:t>
                      </a:r>
                      <a:endParaRPr sz="1100">
                        <a:latin typeface="Leelawadee"/>
                        <a:cs typeface="Leelawadee"/>
                      </a:endParaRPr>
                    </a:p>
                  </a:txBody>
                  <a:tcPr marL="0" marR="0" marT="0" marB="0">
                    <a:lnT w="28575">
                      <a:solidFill>
                        <a:srgbClr val="333E50"/>
                      </a:solidFill>
                      <a:prstDash val="solid"/>
                    </a:lnT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Исследование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Leelawadee"/>
                          <a:cs typeface="Leelawadee"/>
                        </a:rPr>
                        <a:t>2</a:t>
                      </a:r>
                      <a:endParaRPr sz="1100">
                        <a:latin typeface="Leelawadee"/>
                        <a:cs typeface="Leelawadee"/>
                      </a:endParaRPr>
                    </a:p>
                  </a:txBody>
                  <a:tcPr marL="0" marR="0" marT="0" marB="0"/>
                </a:tc>
              </a:tr>
              <a:tr h="323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Исследование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Leelawadee"/>
                          <a:cs typeface="Leelawadee"/>
                        </a:rPr>
                        <a:t>3</a:t>
                      </a:r>
                      <a:endParaRPr sz="1100">
                        <a:latin typeface="Leelawadee"/>
                        <a:cs typeface="Leelawadee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6891781" y="2713291"/>
            <a:ext cx="1323975" cy="304165"/>
          </a:xfrm>
          <a:prstGeom prst="rect">
            <a:avLst/>
          </a:prstGeom>
          <a:ln w="28575">
            <a:solidFill>
              <a:srgbClr val="333E5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19380">
              <a:spcBef>
                <a:spcPts val="385"/>
              </a:spcBef>
            </a:pPr>
            <a:r>
              <a:rPr sz="1100" dirty="0">
                <a:solidFill>
                  <a:prstClr val="black"/>
                </a:solidFill>
                <a:latin typeface="Arial"/>
                <a:cs typeface="Arial"/>
              </a:rPr>
              <a:t>Исследование</a:t>
            </a:r>
            <a:r>
              <a:rPr sz="11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prstClr val="black"/>
                </a:solidFill>
                <a:latin typeface="Leelawadee"/>
                <a:cs typeface="Leelawadee"/>
              </a:rPr>
              <a:t>1</a:t>
            </a:r>
            <a:endParaRPr sz="1100">
              <a:solidFill>
                <a:prstClr val="black"/>
              </a:solidFill>
              <a:latin typeface="Leelawadee"/>
              <a:cs typeface="Leelawade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12215" y="5280405"/>
            <a:ext cx="2582545" cy="901065"/>
          </a:xfrm>
          <a:custGeom>
            <a:avLst/>
            <a:gdLst/>
            <a:ahLst/>
            <a:cxnLst/>
            <a:rect l="l" t="t" r="r" b="b"/>
            <a:pathLst>
              <a:path w="2582545" h="901064">
                <a:moveTo>
                  <a:pt x="1291310" y="0"/>
                </a:moveTo>
                <a:lnTo>
                  <a:pt x="1222724" y="624"/>
                </a:lnTo>
                <a:lnTo>
                  <a:pt x="1155072" y="2478"/>
                </a:lnTo>
                <a:lnTo>
                  <a:pt x="1088441" y="5529"/>
                </a:lnTo>
                <a:lnTo>
                  <a:pt x="1022922" y="9747"/>
                </a:lnTo>
                <a:lnTo>
                  <a:pt x="958604" y="15099"/>
                </a:lnTo>
                <a:lnTo>
                  <a:pt x="895576" y="21556"/>
                </a:lnTo>
                <a:lnTo>
                  <a:pt x="833926" y="29086"/>
                </a:lnTo>
                <a:lnTo>
                  <a:pt x="773745" y="37657"/>
                </a:lnTo>
                <a:lnTo>
                  <a:pt x="715122" y="47239"/>
                </a:lnTo>
                <a:lnTo>
                  <a:pt x="658145" y="57800"/>
                </a:lnTo>
                <a:lnTo>
                  <a:pt x="602904" y="69309"/>
                </a:lnTo>
                <a:lnTo>
                  <a:pt x="549488" y="81735"/>
                </a:lnTo>
                <a:lnTo>
                  <a:pt x="497986" y="95047"/>
                </a:lnTo>
                <a:lnTo>
                  <a:pt x="448488" y="109213"/>
                </a:lnTo>
                <a:lnTo>
                  <a:pt x="401083" y="124203"/>
                </a:lnTo>
                <a:lnTo>
                  <a:pt x="355859" y="139985"/>
                </a:lnTo>
                <a:lnTo>
                  <a:pt x="312907" y="156528"/>
                </a:lnTo>
                <a:lnTo>
                  <a:pt x="272315" y="173801"/>
                </a:lnTo>
                <a:lnTo>
                  <a:pt x="234173" y="191772"/>
                </a:lnTo>
                <a:lnTo>
                  <a:pt x="198569" y="210411"/>
                </a:lnTo>
                <a:lnTo>
                  <a:pt x="165593" y="229686"/>
                </a:lnTo>
                <a:lnTo>
                  <a:pt x="107883" y="270020"/>
                </a:lnTo>
                <a:lnTo>
                  <a:pt x="61754" y="312525"/>
                </a:lnTo>
                <a:lnTo>
                  <a:pt x="27922" y="356951"/>
                </a:lnTo>
                <a:lnTo>
                  <a:pt x="7099" y="403050"/>
                </a:lnTo>
                <a:lnTo>
                  <a:pt x="0" y="450570"/>
                </a:lnTo>
                <a:lnTo>
                  <a:pt x="1789" y="474496"/>
                </a:lnTo>
                <a:lnTo>
                  <a:pt x="15840" y="521340"/>
                </a:lnTo>
                <a:lnTo>
                  <a:pt x="43256" y="566634"/>
                </a:lnTo>
                <a:lnTo>
                  <a:pt x="83326" y="610129"/>
                </a:lnTo>
                <a:lnTo>
                  <a:pt x="135335" y="651575"/>
                </a:lnTo>
                <a:lnTo>
                  <a:pt x="198569" y="690724"/>
                </a:lnTo>
                <a:lnTo>
                  <a:pt x="234173" y="709359"/>
                </a:lnTo>
                <a:lnTo>
                  <a:pt x="272315" y="727327"/>
                </a:lnTo>
                <a:lnTo>
                  <a:pt x="312907" y="744595"/>
                </a:lnTo>
                <a:lnTo>
                  <a:pt x="355859" y="761134"/>
                </a:lnTo>
                <a:lnTo>
                  <a:pt x="401083" y="776911"/>
                </a:lnTo>
                <a:lnTo>
                  <a:pt x="448488" y="791896"/>
                </a:lnTo>
                <a:lnTo>
                  <a:pt x="497986" y="806058"/>
                </a:lnTo>
                <a:lnTo>
                  <a:pt x="549488" y="819365"/>
                </a:lnTo>
                <a:lnTo>
                  <a:pt x="602904" y="831786"/>
                </a:lnTo>
                <a:lnTo>
                  <a:pt x="658145" y="843291"/>
                </a:lnTo>
                <a:lnTo>
                  <a:pt x="715122" y="853848"/>
                </a:lnTo>
                <a:lnTo>
                  <a:pt x="773745" y="863425"/>
                </a:lnTo>
                <a:lnTo>
                  <a:pt x="833926" y="871993"/>
                </a:lnTo>
                <a:lnTo>
                  <a:pt x="895576" y="879519"/>
                </a:lnTo>
                <a:lnTo>
                  <a:pt x="958604" y="885973"/>
                </a:lnTo>
                <a:lnTo>
                  <a:pt x="1022922" y="891323"/>
                </a:lnTo>
                <a:lnTo>
                  <a:pt x="1088441" y="895538"/>
                </a:lnTo>
                <a:lnTo>
                  <a:pt x="1155072" y="898588"/>
                </a:lnTo>
                <a:lnTo>
                  <a:pt x="1222724" y="900440"/>
                </a:lnTo>
                <a:lnTo>
                  <a:pt x="1291310" y="901065"/>
                </a:lnTo>
                <a:lnTo>
                  <a:pt x="1359884" y="900440"/>
                </a:lnTo>
                <a:lnTo>
                  <a:pt x="1427526" y="898588"/>
                </a:lnTo>
                <a:lnTo>
                  <a:pt x="1494146" y="895538"/>
                </a:lnTo>
                <a:lnTo>
                  <a:pt x="1559656" y="891323"/>
                </a:lnTo>
                <a:lnTo>
                  <a:pt x="1623966" y="885973"/>
                </a:lnTo>
                <a:lnTo>
                  <a:pt x="1686987" y="879519"/>
                </a:lnTo>
                <a:lnTo>
                  <a:pt x="1748629" y="871993"/>
                </a:lnTo>
                <a:lnTo>
                  <a:pt x="1808804" y="863425"/>
                </a:lnTo>
                <a:lnTo>
                  <a:pt x="1867422" y="853848"/>
                </a:lnTo>
                <a:lnTo>
                  <a:pt x="1924394" y="843291"/>
                </a:lnTo>
                <a:lnTo>
                  <a:pt x="1979631" y="831786"/>
                </a:lnTo>
                <a:lnTo>
                  <a:pt x="2033043" y="819365"/>
                </a:lnTo>
                <a:lnTo>
                  <a:pt x="2084541" y="806058"/>
                </a:lnTo>
                <a:lnTo>
                  <a:pt x="2134037" y="791896"/>
                </a:lnTo>
                <a:lnTo>
                  <a:pt x="2181440" y="776911"/>
                </a:lnTo>
                <a:lnTo>
                  <a:pt x="2226662" y="761134"/>
                </a:lnTo>
                <a:lnTo>
                  <a:pt x="2269612" y="744595"/>
                </a:lnTo>
                <a:lnTo>
                  <a:pt x="2310203" y="727327"/>
                </a:lnTo>
                <a:lnTo>
                  <a:pt x="2348345" y="709359"/>
                </a:lnTo>
                <a:lnTo>
                  <a:pt x="2383948" y="690724"/>
                </a:lnTo>
                <a:lnTo>
                  <a:pt x="2416923" y="671453"/>
                </a:lnTo>
                <a:lnTo>
                  <a:pt x="2474634" y="631124"/>
                </a:lnTo>
                <a:lnTo>
                  <a:pt x="2520763" y="588622"/>
                </a:lnTo>
                <a:lnTo>
                  <a:pt x="2554596" y="544197"/>
                </a:lnTo>
                <a:lnTo>
                  <a:pt x="2575419" y="498096"/>
                </a:lnTo>
                <a:lnTo>
                  <a:pt x="2582519" y="450570"/>
                </a:lnTo>
                <a:lnTo>
                  <a:pt x="2580729" y="426648"/>
                </a:lnTo>
                <a:lnTo>
                  <a:pt x="2566678" y="379807"/>
                </a:lnTo>
                <a:lnTo>
                  <a:pt x="2539261" y="334514"/>
                </a:lnTo>
                <a:lnTo>
                  <a:pt x="2499191" y="291017"/>
                </a:lnTo>
                <a:lnTo>
                  <a:pt x="2447182" y="249566"/>
                </a:lnTo>
                <a:lnTo>
                  <a:pt x="2383948" y="210411"/>
                </a:lnTo>
                <a:lnTo>
                  <a:pt x="2348345" y="191772"/>
                </a:lnTo>
                <a:lnTo>
                  <a:pt x="2310203" y="173801"/>
                </a:lnTo>
                <a:lnTo>
                  <a:pt x="2269612" y="156528"/>
                </a:lnTo>
                <a:lnTo>
                  <a:pt x="2226662" y="139985"/>
                </a:lnTo>
                <a:lnTo>
                  <a:pt x="2181440" y="124203"/>
                </a:lnTo>
                <a:lnTo>
                  <a:pt x="2134037" y="109213"/>
                </a:lnTo>
                <a:lnTo>
                  <a:pt x="2084541" y="95047"/>
                </a:lnTo>
                <a:lnTo>
                  <a:pt x="2033043" y="81735"/>
                </a:lnTo>
                <a:lnTo>
                  <a:pt x="1979631" y="69309"/>
                </a:lnTo>
                <a:lnTo>
                  <a:pt x="1924394" y="57800"/>
                </a:lnTo>
                <a:lnTo>
                  <a:pt x="1867422" y="47239"/>
                </a:lnTo>
                <a:lnTo>
                  <a:pt x="1808804" y="37657"/>
                </a:lnTo>
                <a:lnTo>
                  <a:pt x="1748629" y="29086"/>
                </a:lnTo>
                <a:lnTo>
                  <a:pt x="1686987" y="21556"/>
                </a:lnTo>
                <a:lnTo>
                  <a:pt x="1623966" y="15099"/>
                </a:lnTo>
                <a:lnTo>
                  <a:pt x="1559656" y="9747"/>
                </a:lnTo>
                <a:lnTo>
                  <a:pt x="1494146" y="5529"/>
                </a:lnTo>
                <a:lnTo>
                  <a:pt x="1427526" y="2478"/>
                </a:lnTo>
                <a:lnTo>
                  <a:pt x="1359884" y="624"/>
                </a:lnTo>
                <a:lnTo>
                  <a:pt x="129131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73835" y="5451652"/>
            <a:ext cx="1659889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1200" u="heavy" spc="-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="1" u="heavy" spc="-10" dirty="0">
                <a:solidFill>
                  <a:prstClr val="black"/>
                </a:solidFill>
                <a:latin typeface="Arial"/>
                <a:cs typeface="Arial"/>
              </a:rPr>
              <a:t>Научная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поддержка 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принятия врачебного 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решения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69883" y="3743832"/>
            <a:ext cx="161925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/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Достоверность 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доказательств 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эффективности и 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безопасности</a:t>
            </a:r>
            <a:r>
              <a:rPr sz="12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C00000"/>
                </a:solidFill>
                <a:latin typeface="Arial"/>
                <a:cs typeface="Arial"/>
              </a:rPr>
              <a:t>высокая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48678" y="3144646"/>
            <a:ext cx="126936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/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Достоверность 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доказательств 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эффективности</a:t>
            </a:r>
            <a:r>
              <a:rPr sz="12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и 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безопасности 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средняя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726310" y="3097402"/>
            <a:ext cx="262255" cy="76200"/>
          </a:xfrm>
          <a:custGeom>
            <a:avLst/>
            <a:gdLst/>
            <a:ahLst/>
            <a:cxnLst/>
            <a:rect l="l" t="t" r="r" b="b"/>
            <a:pathLst>
              <a:path w="262255" h="76200">
                <a:moveTo>
                  <a:pt x="185927" y="0"/>
                </a:moveTo>
                <a:lnTo>
                  <a:pt x="185927" y="76200"/>
                </a:lnTo>
                <a:lnTo>
                  <a:pt x="243077" y="47625"/>
                </a:lnTo>
                <a:lnTo>
                  <a:pt x="198627" y="47625"/>
                </a:lnTo>
                <a:lnTo>
                  <a:pt x="198627" y="28575"/>
                </a:lnTo>
                <a:lnTo>
                  <a:pt x="243077" y="28575"/>
                </a:lnTo>
                <a:lnTo>
                  <a:pt x="185927" y="0"/>
                </a:lnTo>
                <a:close/>
              </a:path>
              <a:path w="262255" h="76200">
                <a:moveTo>
                  <a:pt x="185927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85927" y="47625"/>
                </a:lnTo>
                <a:lnTo>
                  <a:pt x="185927" y="28575"/>
                </a:lnTo>
                <a:close/>
              </a:path>
              <a:path w="262255" h="76200">
                <a:moveTo>
                  <a:pt x="243077" y="28575"/>
                </a:moveTo>
                <a:lnTo>
                  <a:pt x="198627" y="28575"/>
                </a:lnTo>
                <a:lnTo>
                  <a:pt x="198627" y="47625"/>
                </a:lnTo>
                <a:lnTo>
                  <a:pt x="243077" y="47625"/>
                </a:lnTo>
                <a:lnTo>
                  <a:pt x="262127" y="38100"/>
                </a:lnTo>
                <a:lnTo>
                  <a:pt x="243077" y="28575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48502" y="3064129"/>
            <a:ext cx="318135" cy="76200"/>
          </a:xfrm>
          <a:custGeom>
            <a:avLst/>
            <a:gdLst/>
            <a:ahLst/>
            <a:cxnLst/>
            <a:rect l="l" t="t" r="r" b="b"/>
            <a:pathLst>
              <a:path w="318135" h="76200">
                <a:moveTo>
                  <a:pt x="241808" y="0"/>
                </a:moveTo>
                <a:lnTo>
                  <a:pt x="241808" y="76200"/>
                </a:lnTo>
                <a:lnTo>
                  <a:pt x="298958" y="47625"/>
                </a:lnTo>
                <a:lnTo>
                  <a:pt x="254508" y="47625"/>
                </a:lnTo>
                <a:lnTo>
                  <a:pt x="254508" y="28575"/>
                </a:lnTo>
                <a:lnTo>
                  <a:pt x="298958" y="28575"/>
                </a:lnTo>
                <a:lnTo>
                  <a:pt x="241808" y="0"/>
                </a:lnTo>
                <a:close/>
              </a:path>
              <a:path w="318135" h="76200">
                <a:moveTo>
                  <a:pt x="24180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241808" y="47625"/>
                </a:lnTo>
                <a:lnTo>
                  <a:pt x="241808" y="28575"/>
                </a:lnTo>
                <a:close/>
              </a:path>
              <a:path w="318135" h="76200">
                <a:moveTo>
                  <a:pt x="298958" y="28575"/>
                </a:moveTo>
                <a:lnTo>
                  <a:pt x="254508" y="28575"/>
                </a:lnTo>
                <a:lnTo>
                  <a:pt x="254508" y="47625"/>
                </a:lnTo>
                <a:lnTo>
                  <a:pt x="298958" y="47625"/>
                </a:lnTo>
                <a:lnTo>
                  <a:pt x="318008" y="38100"/>
                </a:lnTo>
                <a:lnTo>
                  <a:pt x="298958" y="28575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95635" y="2770885"/>
            <a:ext cx="1269365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 marR="95250" indent="-83185" algn="ctr"/>
            <a:r>
              <a:rPr sz="1100" dirty="0">
                <a:solidFill>
                  <a:prstClr val="black"/>
                </a:solidFill>
                <a:latin typeface="Arial"/>
                <a:cs typeface="Arial"/>
              </a:rPr>
              <a:t>Исследований  нет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-635" algn="ctr">
              <a:spcBef>
                <a:spcPts val="625"/>
              </a:spcBef>
            </a:pP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Достоверность 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доказательств 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эффективности</a:t>
            </a:r>
            <a:r>
              <a:rPr sz="12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и 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безопасности 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неопределенная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93910" y="4777232"/>
            <a:ext cx="76200" cy="276225"/>
          </a:xfrm>
          <a:custGeom>
            <a:avLst/>
            <a:gdLst/>
            <a:ahLst/>
            <a:cxnLst/>
            <a:rect l="l" t="t" r="r" b="b"/>
            <a:pathLst>
              <a:path w="76200" h="276225">
                <a:moveTo>
                  <a:pt x="0" y="199771"/>
                </a:moveTo>
                <a:lnTo>
                  <a:pt x="37973" y="275971"/>
                </a:lnTo>
                <a:lnTo>
                  <a:pt x="69882" y="212471"/>
                </a:lnTo>
                <a:lnTo>
                  <a:pt x="28575" y="212471"/>
                </a:lnTo>
                <a:lnTo>
                  <a:pt x="28575" y="199818"/>
                </a:lnTo>
                <a:lnTo>
                  <a:pt x="0" y="199771"/>
                </a:lnTo>
                <a:close/>
              </a:path>
              <a:path w="76200" h="276225">
                <a:moveTo>
                  <a:pt x="28575" y="199818"/>
                </a:moveTo>
                <a:lnTo>
                  <a:pt x="28575" y="212471"/>
                </a:lnTo>
                <a:lnTo>
                  <a:pt x="47625" y="212471"/>
                </a:lnTo>
                <a:lnTo>
                  <a:pt x="47625" y="199850"/>
                </a:lnTo>
                <a:lnTo>
                  <a:pt x="28575" y="199818"/>
                </a:lnTo>
                <a:close/>
              </a:path>
              <a:path w="76200" h="276225">
                <a:moveTo>
                  <a:pt x="47625" y="199850"/>
                </a:moveTo>
                <a:lnTo>
                  <a:pt x="47625" y="212471"/>
                </a:lnTo>
                <a:lnTo>
                  <a:pt x="69882" y="212471"/>
                </a:lnTo>
                <a:lnTo>
                  <a:pt x="76200" y="199898"/>
                </a:lnTo>
                <a:lnTo>
                  <a:pt x="47625" y="199850"/>
                </a:lnTo>
                <a:close/>
              </a:path>
              <a:path w="76200" h="276225">
                <a:moveTo>
                  <a:pt x="47625" y="0"/>
                </a:moveTo>
                <a:lnTo>
                  <a:pt x="28575" y="0"/>
                </a:lnTo>
                <a:lnTo>
                  <a:pt x="28575" y="199818"/>
                </a:lnTo>
                <a:lnTo>
                  <a:pt x="47625" y="199850"/>
                </a:lnTo>
                <a:lnTo>
                  <a:pt x="47625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52717" y="4534027"/>
            <a:ext cx="4958715" cy="243204"/>
          </a:xfrm>
          <a:custGeom>
            <a:avLst/>
            <a:gdLst/>
            <a:ahLst/>
            <a:cxnLst/>
            <a:rect l="l" t="t" r="r" b="b"/>
            <a:pathLst>
              <a:path w="4958715" h="243204">
                <a:moveTo>
                  <a:pt x="4958587" y="0"/>
                </a:moveTo>
                <a:lnTo>
                  <a:pt x="4929095" y="53475"/>
                </a:lnTo>
                <a:lnTo>
                  <a:pt x="4894846" y="76041"/>
                </a:lnTo>
                <a:lnTo>
                  <a:pt x="4849920" y="94856"/>
                </a:lnTo>
                <a:lnTo>
                  <a:pt x="4796061" y="109195"/>
                </a:lnTo>
                <a:lnTo>
                  <a:pt x="4735013" y="118332"/>
                </a:lnTo>
                <a:lnTo>
                  <a:pt x="4668519" y="121539"/>
                </a:lnTo>
                <a:lnTo>
                  <a:pt x="2769488" y="121539"/>
                </a:lnTo>
                <a:lnTo>
                  <a:pt x="2702948" y="124752"/>
                </a:lnTo>
                <a:lnTo>
                  <a:pt x="2641866" y="133907"/>
                </a:lnTo>
                <a:lnTo>
                  <a:pt x="2587985" y="148271"/>
                </a:lnTo>
                <a:lnTo>
                  <a:pt x="2543045" y="167113"/>
                </a:lnTo>
                <a:lnTo>
                  <a:pt x="2508789" y="189704"/>
                </a:lnTo>
                <a:lnTo>
                  <a:pt x="2479293" y="243205"/>
                </a:lnTo>
                <a:lnTo>
                  <a:pt x="2471630" y="215311"/>
                </a:lnTo>
                <a:lnTo>
                  <a:pt x="2415552" y="167113"/>
                </a:lnTo>
                <a:lnTo>
                  <a:pt x="2370626" y="148271"/>
                </a:lnTo>
                <a:lnTo>
                  <a:pt x="2316767" y="133907"/>
                </a:lnTo>
                <a:lnTo>
                  <a:pt x="2255719" y="124752"/>
                </a:lnTo>
                <a:lnTo>
                  <a:pt x="2189226" y="121539"/>
                </a:lnTo>
                <a:lnTo>
                  <a:pt x="290194" y="121539"/>
                </a:lnTo>
                <a:lnTo>
                  <a:pt x="223654" y="118332"/>
                </a:lnTo>
                <a:lnTo>
                  <a:pt x="162572" y="109195"/>
                </a:lnTo>
                <a:lnTo>
                  <a:pt x="108691" y="94856"/>
                </a:lnTo>
                <a:lnTo>
                  <a:pt x="63751" y="76041"/>
                </a:lnTo>
                <a:lnTo>
                  <a:pt x="29495" y="53475"/>
                </a:lnTo>
                <a:lnTo>
                  <a:pt x="7664" y="27886"/>
                </a:lnTo>
                <a:lnTo>
                  <a:pt x="0" y="0"/>
                </a:lnTo>
              </a:path>
            </a:pathLst>
          </a:custGeom>
          <a:ln w="28575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25231" y="5340730"/>
            <a:ext cx="286702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/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Анализ полученных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данных</a:t>
            </a:r>
            <a:r>
              <a:rPr sz="1200" b="1" spc="-5" dirty="0">
                <a:solidFill>
                  <a:prstClr val="black"/>
                </a:solidFill>
                <a:latin typeface="Leelawadee"/>
                <a:cs typeface="Leelawadee"/>
              </a:rPr>
              <a:t>, 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принятие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решения Разработчиками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о 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включении</a:t>
            </a:r>
            <a:r>
              <a:rPr sz="1200" b="1" spc="-10" dirty="0">
                <a:solidFill>
                  <a:prstClr val="black"/>
                </a:solidFill>
                <a:latin typeface="Leelawadee"/>
                <a:cs typeface="Leelawadee"/>
              </a:rPr>
              <a:t>/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исключении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метода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в 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Клинические</a:t>
            </a:r>
            <a:r>
              <a:rPr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рекомендации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18935" y="5677280"/>
            <a:ext cx="1462405" cy="76200"/>
          </a:xfrm>
          <a:custGeom>
            <a:avLst/>
            <a:gdLst/>
            <a:ahLst/>
            <a:cxnLst/>
            <a:rect l="l" t="t" r="r" b="b"/>
            <a:pathLst>
              <a:path w="14624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1462404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1462404" h="76200">
                <a:moveTo>
                  <a:pt x="1461896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1461896" y="47625"/>
                </a:lnTo>
                <a:lnTo>
                  <a:pt x="1461896" y="28575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823461" y="5676595"/>
            <a:ext cx="693420" cy="76200"/>
          </a:xfrm>
          <a:custGeom>
            <a:avLst/>
            <a:gdLst/>
            <a:ahLst/>
            <a:cxnLst/>
            <a:rect l="l" t="t" r="r" b="b"/>
            <a:pathLst>
              <a:path w="693420" h="76200">
                <a:moveTo>
                  <a:pt x="75818" y="0"/>
                </a:moveTo>
                <a:lnTo>
                  <a:pt x="0" y="38785"/>
                </a:lnTo>
                <a:lnTo>
                  <a:pt x="76580" y="76200"/>
                </a:lnTo>
                <a:lnTo>
                  <a:pt x="76296" y="47739"/>
                </a:lnTo>
                <a:lnTo>
                  <a:pt x="63626" y="47739"/>
                </a:lnTo>
                <a:lnTo>
                  <a:pt x="63373" y="28689"/>
                </a:lnTo>
                <a:lnTo>
                  <a:pt x="76104" y="28574"/>
                </a:lnTo>
                <a:lnTo>
                  <a:pt x="75818" y="0"/>
                </a:lnTo>
                <a:close/>
              </a:path>
              <a:path w="693420" h="76200">
                <a:moveTo>
                  <a:pt x="76104" y="28574"/>
                </a:moveTo>
                <a:lnTo>
                  <a:pt x="63373" y="28689"/>
                </a:lnTo>
                <a:lnTo>
                  <a:pt x="63626" y="47739"/>
                </a:lnTo>
                <a:lnTo>
                  <a:pt x="76295" y="47625"/>
                </a:lnTo>
                <a:lnTo>
                  <a:pt x="76104" y="28574"/>
                </a:lnTo>
                <a:close/>
              </a:path>
              <a:path w="693420" h="76200">
                <a:moveTo>
                  <a:pt x="76295" y="47625"/>
                </a:moveTo>
                <a:lnTo>
                  <a:pt x="63626" y="47739"/>
                </a:lnTo>
                <a:lnTo>
                  <a:pt x="76296" y="47739"/>
                </a:lnTo>
                <a:close/>
              </a:path>
              <a:path w="693420" h="76200">
                <a:moveTo>
                  <a:pt x="692912" y="23025"/>
                </a:moveTo>
                <a:lnTo>
                  <a:pt x="76104" y="28574"/>
                </a:lnTo>
                <a:lnTo>
                  <a:pt x="76295" y="47625"/>
                </a:lnTo>
                <a:lnTo>
                  <a:pt x="693165" y="42075"/>
                </a:lnTo>
                <a:lnTo>
                  <a:pt x="692912" y="23025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pPr marL="25400">
                <a:lnSpc>
                  <a:spcPts val="1315"/>
                </a:lnSpc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07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клинических рекомендациях, их 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39" y="1325562"/>
            <a:ext cx="11342450" cy="53087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РКО должны быть также использованы для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протоколов ведения больных; </a:t>
            </a:r>
          </a:p>
          <a:p>
            <a:pPr lvl="1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клинико-экономических стандартов; </a:t>
            </a:r>
          </a:p>
          <a:p>
            <a:pPr lvl="1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индикаторов качества медицинской помощи, предназначенных для оценки ее качества. </a:t>
            </a:r>
          </a:p>
          <a:p>
            <a:pPr marL="0" indent="0" algn="just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РКО являются основой при разработке образовательных программ в системе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додипломного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последипломного и непрерывного медицинского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5133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клинических рекомендациях, их 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39" y="1325562"/>
            <a:ext cx="11342450" cy="53087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РКО согласовываются 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медицинской палатой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внедряются при участии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обеспечивая единые подходы, доступность их выполнения на территории Российской Федерации, экономическую обоснованность рекомендуемых диагностических и лечебных вмешательств, гармонизацию с другими нормативными актами, касающимися государственных гарантий оказания медицинской помощи населению.</a:t>
            </a:r>
          </a:p>
        </p:txBody>
      </p:sp>
    </p:spTree>
    <p:extLst>
      <p:ext uri="{BB962C8B-B14F-4D97-AF65-F5344CB8AC3E}">
        <p14:creationId xmlns:p14="http://schemas.microsoft.com/office/powerpoint/2010/main" val="16701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рекомендациям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39" y="1325562"/>
            <a:ext cx="11342450" cy="53087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противоречить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действующему законодательству и нормативно-правовым документам в сфере здравоохранения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Российскои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Федерации и содержат информацию о медицинских вмешательствах, не противоречащую утверждённым уполномоченными органами справочниками, классификаторами, перечнями, номенклатурой̆ медицинских услуг, АТХ классификацией и перечнем видов медицинских изделий и т.п.</a:t>
            </a:r>
          </a:p>
        </p:txBody>
      </p:sp>
    </p:spTree>
    <p:extLst>
      <p:ext uri="{BB962C8B-B14F-4D97-AF65-F5344CB8AC3E}">
        <p14:creationId xmlns:p14="http://schemas.microsoft.com/office/powerpoint/2010/main" val="258159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рекомендациям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774" y="1134493"/>
            <a:ext cx="11366891" cy="55938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Четкость формулировок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однозначность трактовки положений рекомендаций, основанных на данных доказательной медицины или при отсутствии таких доказательств на согласованном мнении экспертов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выполнения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рекомендаций на территории РФ. В клинические рекомендации могут быть внесены лекарственные средства, незарегистрированные на территории РФ с соответствующими примечаниями и обоснованием необходимости при наличии их доказанной эффективности 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86243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рекомендациям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554" y="1489336"/>
            <a:ext cx="11366891" cy="33965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представленной информации и ее максимальная гармонизация с порядками оказания медицинской помощи в РФ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Клинические рекомендации должны быть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пересмотрены не реже 1 раза в 3 года</a:t>
            </a:r>
          </a:p>
        </p:txBody>
      </p:sp>
    </p:spTree>
    <p:extLst>
      <p:ext uri="{BB962C8B-B14F-4D97-AF65-F5344CB8AC3E}">
        <p14:creationId xmlns:p14="http://schemas.microsoft.com/office/powerpoint/2010/main" val="378397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клинических рекомендациях, их 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39" y="1325562"/>
            <a:ext cx="11342450" cy="53087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клинических рекомендаций РКО ориентируются 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(«Методические рекомендации по разработке и актуализации клинических рекомендаций» ФГБУ «ЦЭККМП» Минздрава России») 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(AGREE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Appraisal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- инструмент по оценке качества клинических рекомендаций, SIGN 50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Scottish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Intercollegiate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методология разработки клинических рекомендаций и другие)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их составлению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5972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1946</Words>
  <Application>Microsoft Macintosh PowerPoint</Application>
  <PresentationFormat>Широкоэкранный</PresentationFormat>
  <Paragraphs>411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Calibri</vt:lpstr>
      <vt:lpstr>Calibri Light</vt:lpstr>
      <vt:lpstr>Franklin Gothic Medium</vt:lpstr>
      <vt:lpstr>Franklin Gothic Medium Cond</vt:lpstr>
      <vt:lpstr>Leelawadee</vt:lpstr>
      <vt:lpstr>MS Mincho</vt:lpstr>
      <vt:lpstr>Times</vt:lpstr>
      <vt:lpstr>Times New Roman</vt:lpstr>
      <vt:lpstr>Arial</vt:lpstr>
      <vt:lpstr>Тема Office</vt:lpstr>
      <vt:lpstr>Методология и порядок подготовки клинических рекомендаций</vt:lpstr>
      <vt:lpstr>Цель создания клинических рекомендаций</vt:lpstr>
      <vt:lpstr>Доказательная медицина и оценка технологий в  здравоохранении (ОТЗ) в рамках клинических рекомендаций</vt:lpstr>
      <vt:lpstr>Понятие о клинических рекомендациях, их цели и задачи</vt:lpstr>
      <vt:lpstr>Понятие о клинических рекомендациях, их цели и задачи</vt:lpstr>
      <vt:lpstr>Требования к рекомендациям</vt:lpstr>
      <vt:lpstr>Требования к рекомендациям</vt:lpstr>
      <vt:lpstr>Требования к рекомендациям</vt:lpstr>
      <vt:lpstr>Понятие о клинических рекомендациях, их цели и задачи</vt:lpstr>
      <vt:lpstr>Клинические рекомендации РКО</vt:lpstr>
      <vt:lpstr>Презентация PowerPoint</vt:lpstr>
      <vt:lpstr>Приложение 6а. Обоснование разработки клинических рекомендаций</vt:lpstr>
      <vt:lpstr>Приложение 6б. Обоснование пересмотра клинических рекомендаций</vt:lpstr>
      <vt:lpstr>Комитет по клиническим рекомендациям РКО</vt:lpstr>
      <vt:lpstr>Приложение 7. Типовая форма дорожной карты разработки/актуализации клинических рекомендаций</vt:lpstr>
      <vt:lpstr>Презентация PowerPoint</vt:lpstr>
      <vt:lpstr>Ключевые направления деятельности комитета по КР РКО</vt:lpstr>
      <vt:lpstr>Комитет по разработке клинических рекомендаций и протоколов РКО </vt:lpstr>
      <vt:lpstr>Приложение 1. Типовая структура клинических рекомендаций</vt:lpstr>
      <vt:lpstr>Презентация PowerPoint</vt:lpstr>
      <vt:lpstr>Разработчики рекомендаций</vt:lpstr>
      <vt:lpstr>Презентация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О КОМИТЕТЕ ПО КЛИНИЧЕСКИМ РЕКОМЕНДАЦИЯМ РКО</dc:title>
  <dc:creator>Вика</dc:creator>
  <cp:lastModifiedBy>пользователь Microsoft Office</cp:lastModifiedBy>
  <cp:revision>80</cp:revision>
  <dcterms:created xsi:type="dcterms:W3CDTF">2018-12-10T05:44:13Z</dcterms:created>
  <dcterms:modified xsi:type="dcterms:W3CDTF">2018-12-12T08:43:27Z</dcterms:modified>
</cp:coreProperties>
</file>