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4.xml" ContentType="application/vnd.openxmlformats-officedocument.drawingml.chartshapes+xml"/>
  <Override PartName="/ppt/charts/chart21.xml" ContentType="application/vnd.openxmlformats-officedocument.drawingml.chart+xml"/>
  <Override PartName="/ppt/drawings/drawing5.xml" ContentType="application/vnd.openxmlformats-officedocument.drawingml.chartshapes+xml"/>
  <Override PartName="/ppt/charts/chart2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2" r:id="rId2"/>
    <p:sldMasterId id="2147483684" r:id="rId3"/>
  </p:sldMasterIdLst>
  <p:notesMasterIdLst>
    <p:notesMasterId r:id="rId29"/>
  </p:notesMasterIdLst>
  <p:sldIdLst>
    <p:sldId id="256" r:id="rId4"/>
    <p:sldId id="319" r:id="rId5"/>
    <p:sldId id="306" r:id="rId6"/>
    <p:sldId id="273" r:id="rId7"/>
    <p:sldId id="280" r:id="rId8"/>
    <p:sldId id="290" r:id="rId9"/>
    <p:sldId id="288" r:id="rId10"/>
    <p:sldId id="311" r:id="rId11"/>
    <p:sldId id="285" r:id="rId12"/>
    <p:sldId id="286" r:id="rId13"/>
    <p:sldId id="289" r:id="rId14"/>
    <p:sldId id="287" r:id="rId15"/>
    <p:sldId id="318" r:id="rId16"/>
    <p:sldId id="309" r:id="rId17"/>
    <p:sldId id="320" r:id="rId18"/>
    <p:sldId id="316" r:id="rId19"/>
    <p:sldId id="304" r:id="rId20"/>
    <p:sldId id="315" r:id="rId21"/>
    <p:sldId id="314" r:id="rId22"/>
    <p:sldId id="298" r:id="rId23"/>
    <p:sldId id="300" r:id="rId24"/>
    <p:sldId id="299" r:id="rId25"/>
    <p:sldId id="307" r:id="rId26"/>
    <p:sldId id="308" r:id="rId27"/>
    <p:sldId id="31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99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86432" autoAdjust="0"/>
  </p:normalViewPr>
  <p:slideViewPr>
    <p:cSldViewPr snapToGrid="0">
      <p:cViewPr>
        <p:scale>
          <a:sx n="99" d="100"/>
          <a:sy n="99" d="100"/>
        </p:scale>
        <p:origin x="-90" y="-7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142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85"/>
    </p:cViewPr>
  </p:sorterViewPr>
  <p:notesViewPr>
    <p:cSldViewPr snapToGrid="0">
      <p:cViewPr varScale="1">
        <p:scale>
          <a:sx n="98" d="100"/>
          <a:sy n="98" d="100"/>
        </p:scale>
        <p:origin x="-25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49236900942939E-2"/>
          <c:y val="3.9172995461480481E-2"/>
          <c:w val="0.92122083697871182"/>
          <c:h val="0.863058797018360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УФО</c:v>
                </c:pt>
                <c:pt idx="3">
                  <c:v>СФО</c:v>
                </c:pt>
                <c:pt idx="4">
                  <c:v>ДВФО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590.70000000000005</c:v>
                </c:pt>
                <c:pt idx="1">
                  <c:v>621.79999999999995</c:v>
                </c:pt>
                <c:pt idx="2">
                  <c:v>546.70000000000005</c:v>
                </c:pt>
                <c:pt idx="3">
                  <c:v>529.5</c:v>
                </c:pt>
                <c:pt idx="4">
                  <c:v>529.20000000000005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accent1"/>
              </a:solidFill>
            </a:ln>
          </c:spPr>
          <c:invertIfNegative val="0"/>
          <c:dLbls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УФО</c:v>
                </c:pt>
                <c:pt idx="3">
                  <c:v>СФО</c:v>
                </c:pt>
                <c:pt idx="4">
                  <c:v>ДВФО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584.6</c:v>
                </c:pt>
                <c:pt idx="1">
                  <c:v>600.20000000000005</c:v>
                </c:pt>
                <c:pt idx="2">
                  <c:v>553.4</c:v>
                </c:pt>
                <c:pt idx="3">
                  <c:v>541.29999999999995</c:v>
                </c:pt>
                <c:pt idx="4">
                  <c:v>538.4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54496"/>
        <c:axId val="35356032"/>
      </c:barChart>
      <c:catAx>
        <c:axId val="3535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 baseline="0"/>
            </a:pPr>
            <a:endParaRPr lang="ru-RU"/>
          </a:p>
        </c:txPr>
        <c:crossAx val="35356032"/>
        <c:crosses val="autoZero"/>
        <c:auto val="1"/>
        <c:lblAlgn val="ctr"/>
        <c:lblOffset val="100"/>
        <c:noMultiLvlLbl val="0"/>
      </c:catAx>
      <c:valAx>
        <c:axId val="3535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54496"/>
        <c:crosses val="autoZero"/>
        <c:crossBetween val="between"/>
      </c:valAx>
      <c:spPr>
        <a:ln>
          <a:solidFill>
            <a:schemeClr val="tx2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1699655431629605"/>
          <c:y val="0.25818260884999755"/>
          <c:w val="0.25580024545772334"/>
          <c:h val="0.13450898679938295"/>
        </c:manualLayout>
      </c:layout>
      <c:overlay val="0"/>
      <c:spPr>
        <a:solidFill>
          <a:schemeClr val="bg1"/>
        </a:solidFill>
        <a:ln>
          <a:solidFill>
            <a:schemeClr val="tx2">
              <a:lumMod val="75000"/>
            </a:schemeClr>
          </a:solidFill>
        </a:ln>
      </c:spPr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873532727046912E-2"/>
          <c:y val="2.7401019407361494E-2"/>
          <c:w val="0.94914997255980826"/>
          <c:h val="0.83785993836874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ДВФО</c:v>
                </c:pt>
                <c:pt idx="2">
                  <c:v>СФО</c:v>
                </c:pt>
                <c:pt idx="3">
                  <c:v>УФО</c:v>
                </c:pt>
                <c:pt idx="4">
                  <c:v>ЦФО</c:v>
                </c:pt>
                <c:pt idx="5">
                  <c:v>целевой  показатель к 2024 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13.1</c:v>
                </c:pt>
                <c:pt idx="1">
                  <c:v>14.5</c:v>
                </c:pt>
                <c:pt idx="2">
                  <c:v>13.5</c:v>
                </c:pt>
                <c:pt idx="3">
                  <c:v>11.6</c:v>
                </c:pt>
                <c:pt idx="4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ДВФО</c:v>
                </c:pt>
                <c:pt idx="2">
                  <c:v>СФО</c:v>
                </c:pt>
                <c:pt idx="3">
                  <c:v>УФО</c:v>
                </c:pt>
                <c:pt idx="4">
                  <c:v>ЦФО</c:v>
                </c:pt>
                <c:pt idx="5">
                  <c:v>целевой  показатель к 2024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12.7</c:v>
                </c:pt>
                <c:pt idx="1">
                  <c:v>15.8</c:v>
                </c:pt>
                <c:pt idx="2">
                  <c:v>13.7</c:v>
                </c:pt>
                <c:pt idx="3">
                  <c:v>12.6</c:v>
                </c:pt>
                <c:pt idx="4">
                  <c:v>11.8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484480"/>
        <c:axId val="64486016"/>
      </c:barChart>
      <c:catAx>
        <c:axId val="64484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4486016"/>
        <c:crosses val="autoZero"/>
        <c:auto val="1"/>
        <c:lblAlgn val="ctr"/>
        <c:lblOffset val="100"/>
        <c:noMultiLvlLbl val="0"/>
      </c:catAx>
      <c:valAx>
        <c:axId val="64486016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448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90890942830959"/>
          <c:y val="3.5971454183140454E-2"/>
          <c:w val="0.33040172675118656"/>
          <c:h val="9.5752702457517713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ru-RU"/>
              <a:t>Региональные сосудистые центры</a:t>
            </a:r>
          </a:p>
        </c:rich>
      </c:tx>
      <c:layout>
        <c:manualLayout>
          <c:xMode val="edge"/>
          <c:yMode val="edge"/>
          <c:x val="0.27536917729993565"/>
          <c:y val="4.9915993590384518E-2"/>
        </c:manualLayout>
      </c:layout>
      <c:overlay val="0"/>
      <c:spPr>
        <a:ln>
          <a:solidFill>
            <a:schemeClr val="accent1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3.5926282722442734E-2"/>
          <c:y val="0.25593190648004677"/>
          <c:w val="0.95233947033608435"/>
          <c:h val="0.53003376339909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СФО</c:v>
                </c:pt>
                <c:pt idx="3">
                  <c:v>УФО</c:v>
                </c:pt>
                <c:pt idx="4">
                  <c:v>ДВФО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8.9</c:v>
                </c:pt>
                <c:pt idx="1">
                  <c:v>9.2000000000000011</c:v>
                </c:pt>
                <c:pt idx="2">
                  <c:v>7.6</c:v>
                </c:pt>
                <c:pt idx="3">
                  <c:v>6.7</c:v>
                </c:pt>
                <c:pt idx="4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СФО</c:v>
                </c:pt>
                <c:pt idx="3">
                  <c:v>УФО</c:v>
                </c:pt>
                <c:pt idx="4">
                  <c:v>ДВФО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9.2000000000000011</c:v>
                </c:pt>
                <c:pt idx="2">
                  <c:v>8.2000000000000011</c:v>
                </c:pt>
                <c:pt idx="3">
                  <c:v>7.9</c:v>
                </c:pt>
                <c:pt idx="4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1870592"/>
        <c:axId val="101884672"/>
      </c:barChart>
      <c:catAx>
        <c:axId val="101870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1884672"/>
        <c:crosses val="autoZero"/>
        <c:auto val="1"/>
        <c:lblAlgn val="ctr"/>
        <c:lblOffset val="100"/>
        <c:noMultiLvlLbl val="0"/>
      </c:catAx>
      <c:valAx>
        <c:axId val="101884672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101870592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70976243147707962"/>
          <c:y val="1.6253416965530915E-2"/>
          <c:w val="0.28154599417420267"/>
          <c:h val="0.131524300213055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Первичные сосудистые отделения</a:t>
            </a:r>
            <a:endParaRPr lang="ru-RU" dirty="0"/>
          </a:p>
        </c:rich>
      </c:tx>
      <c:layout/>
      <c:overlay val="0"/>
      <c:spPr>
        <a:ln>
          <a:solidFill>
            <a:schemeClr val="accent1"/>
          </a:solidFill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ДВФО</c:v>
                </c:pt>
                <c:pt idx="2">
                  <c:v>СФО</c:v>
                </c:pt>
                <c:pt idx="3">
                  <c:v>УФО</c:v>
                </c:pt>
                <c:pt idx="4">
                  <c:v>ЦФО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12.1</c:v>
                </c:pt>
                <c:pt idx="1">
                  <c:v>13.3</c:v>
                </c:pt>
                <c:pt idx="2">
                  <c:v>12.3</c:v>
                </c:pt>
                <c:pt idx="3">
                  <c:v>10.6</c:v>
                </c:pt>
                <c:pt idx="4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ДВФО</c:v>
                </c:pt>
                <c:pt idx="2">
                  <c:v>СФО</c:v>
                </c:pt>
                <c:pt idx="3">
                  <c:v>УФО</c:v>
                </c:pt>
                <c:pt idx="4">
                  <c:v>ЦФО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12.4</c:v>
                </c:pt>
                <c:pt idx="1">
                  <c:v>19.2</c:v>
                </c:pt>
                <c:pt idx="2">
                  <c:v>12.6</c:v>
                </c:pt>
                <c:pt idx="3">
                  <c:v>11.3</c:v>
                </c:pt>
                <c:pt idx="4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1986304"/>
        <c:axId val="101987840"/>
      </c:barChart>
      <c:catAx>
        <c:axId val="101986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01987840"/>
        <c:crosses val="autoZero"/>
        <c:auto val="1"/>
        <c:lblAlgn val="ctr"/>
        <c:lblOffset val="100"/>
        <c:noMultiLvlLbl val="0"/>
      </c:catAx>
      <c:valAx>
        <c:axId val="101987840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0198630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476141003207916E-2"/>
          <c:y val="4.1430961764380297E-2"/>
          <c:w val="0.95652384744192298"/>
          <c:h val="0.8570279960309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5433132407350991E-3"/>
                  <c:y val="-9.943251020616921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762691637795413E-3"/>
                  <c:y val="-1.1555636093911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728395061728392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64197530864226E-3"/>
                  <c:y val="-1.964222862626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432098765432117E-3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СФО</c:v>
                </c:pt>
                <c:pt idx="3">
                  <c:v>ДВФО</c:v>
                </c:pt>
                <c:pt idx="4">
                  <c:v>УФО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14.4</c:v>
                </c:pt>
                <c:pt idx="1">
                  <c:v>14.2</c:v>
                </c:pt>
                <c:pt idx="2">
                  <c:v>14.1</c:v>
                </c:pt>
                <c:pt idx="3">
                  <c:v>12.6</c:v>
                </c:pt>
                <c:pt idx="4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СФО</c:v>
                </c:pt>
                <c:pt idx="3">
                  <c:v>ДВФО</c:v>
                </c:pt>
                <c:pt idx="4">
                  <c:v>УФО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14.4</c:v>
                </c:pt>
                <c:pt idx="1">
                  <c:v>11.8</c:v>
                </c:pt>
                <c:pt idx="2">
                  <c:v>13.7</c:v>
                </c:pt>
                <c:pt idx="3">
                  <c:v>15.8</c:v>
                </c:pt>
                <c:pt idx="4">
                  <c:v>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10112"/>
        <c:axId val="104424192"/>
      </c:barChart>
      <c:catAx>
        <c:axId val="10441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4424192"/>
        <c:crosses val="autoZero"/>
        <c:auto val="1"/>
        <c:lblAlgn val="ctr"/>
        <c:lblOffset val="100"/>
        <c:noMultiLvlLbl val="0"/>
      </c:catAx>
      <c:valAx>
        <c:axId val="104424192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4410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63730314960655"/>
          <c:y val="4.2060437204621548E-2"/>
          <c:w val="0.22209144429862934"/>
          <c:h val="8.5101716527639149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855068897637812E-2"/>
          <c:y val="2.97728434099199E-2"/>
          <c:w val="0.93523605643044649"/>
          <c:h val="0.88572038179120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РФ</c:v>
                </c:pt>
                <c:pt idx="1">
                  <c:v>ЦФО</c:v>
                </c:pt>
                <c:pt idx="2">
                  <c:v>ДВФО</c:v>
                </c:pt>
                <c:pt idx="3">
                  <c:v>УФО</c:v>
                </c:pt>
                <c:pt idx="4">
                  <c:v>СФО</c:v>
                </c:pt>
                <c:pt idx="5">
                  <c:v>Великобритания</c:v>
                </c:pt>
                <c:pt idx="6">
                  <c:v>Италия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0.70000000000000029</c:v>
                </c:pt>
                <c:pt idx="1">
                  <c:v>0.72000000000000031</c:v>
                </c:pt>
                <c:pt idx="2">
                  <c:v>0.72000000000000031</c:v>
                </c:pt>
                <c:pt idx="3">
                  <c:v>0.69000000000000028</c:v>
                </c:pt>
                <c:pt idx="4">
                  <c:v>0.61000000000000032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РФ</c:v>
                </c:pt>
                <c:pt idx="1">
                  <c:v>ЦФО</c:v>
                </c:pt>
                <c:pt idx="2">
                  <c:v>ДВФО</c:v>
                </c:pt>
                <c:pt idx="3">
                  <c:v>УФО</c:v>
                </c:pt>
                <c:pt idx="4">
                  <c:v>СФО</c:v>
                </c:pt>
                <c:pt idx="5">
                  <c:v>Великобритания</c:v>
                </c:pt>
                <c:pt idx="6">
                  <c:v>Италия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0.74000000000000032</c:v>
                </c:pt>
                <c:pt idx="1">
                  <c:v>0.75000000000000033</c:v>
                </c:pt>
                <c:pt idx="2">
                  <c:v>0.73000000000000032</c:v>
                </c:pt>
                <c:pt idx="3">
                  <c:v>0.72000000000000031</c:v>
                </c:pt>
                <c:pt idx="4">
                  <c:v>0.65000000000000036</c:v>
                </c:pt>
                <c:pt idx="5">
                  <c:v>0.52</c:v>
                </c:pt>
                <c:pt idx="6">
                  <c:v>2.42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47680"/>
        <c:axId val="115449216"/>
      </c:barChart>
      <c:catAx>
        <c:axId val="11544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5449216"/>
        <c:crosses val="autoZero"/>
        <c:auto val="1"/>
        <c:lblAlgn val="ctr"/>
        <c:lblOffset val="100"/>
        <c:noMultiLvlLbl val="0"/>
      </c:catAx>
      <c:valAx>
        <c:axId val="115449216"/>
        <c:scaling>
          <c:orientation val="minMax"/>
          <c:max val="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44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964895013123374"/>
          <c:y val="0.33226683741909424"/>
          <c:w val="0.28746524739963103"/>
          <c:h val="0.1277036511345761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3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855068897637805E-2"/>
          <c:y val="2.9772843409919883E-2"/>
          <c:w val="0.93523605643044627"/>
          <c:h val="0.88572038179120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ДВФО</c:v>
                </c:pt>
                <c:pt idx="3">
                  <c:v>УФО</c:v>
                </c:pt>
                <c:pt idx="4">
                  <c:v>СФО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3.45</c:v>
                </c:pt>
                <c:pt idx="1">
                  <c:v>3.56</c:v>
                </c:pt>
                <c:pt idx="2">
                  <c:v>3.27</c:v>
                </c:pt>
                <c:pt idx="3">
                  <c:v>3.28</c:v>
                </c:pt>
                <c:pt idx="4">
                  <c:v>3.15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ДВФО</c:v>
                </c:pt>
                <c:pt idx="3">
                  <c:v>УФО</c:v>
                </c:pt>
                <c:pt idx="4">
                  <c:v>СФО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3.41</c:v>
                </c:pt>
                <c:pt idx="1">
                  <c:v>3.54</c:v>
                </c:pt>
                <c:pt idx="2">
                  <c:v>3.27</c:v>
                </c:pt>
                <c:pt idx="3">
                  <c:v>3.14</c:v>
                </c:pt>
                <c:pt idx="4">
                  <c:v>3.14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090368"/>
        <c:axId val="116091904"/>
      </c:barChart>
      <c:catAx>
        <c:axId val="11609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6091904"/>
        <c:crosses val="autoZero"/>
        <c:auto val="1"/>
        <c:lblAlgn val="ctr"/>
        <c:lblOffset val="100"/>
        <c:noMultiLvlLbl val="0"/>
      </c:catAx>
      <c:valAx>
        <c:axId val="11609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09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85728346456693"/>
          <c:y val="0.1864099160797052"/>
          <c:w val="0.21350688976377949"/>
          <c:h val="8.5068597808771407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15685034315273E-2"/>
          <c:y val="0.11267540770594058"/>
          <c:w val="0.95568431496568473"/>
          <c:h val="0.3879189979350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numFmt formatCode="#,##0.0" sourceLinked="0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РФ</c:v>
                </c:pt>
                <c:pt idx="1">
                  <c:v>Забайкальский край </c:v>
                </c:pt>
                <c:pt idx="2">
                  <c:v>Красноярский край </c:v>
                </c:pt>
                <c:pt idx="3">
                  <c:v>Калужская область </c:v>
                </c:pt>
                <c:pt idx="4">
                  <c:v>Алтайский край </c:v>
                </c:pt>
                <c:pt idx="5">
                  <c:v>Приморский край </c:v>
                </c:pt>
                <c:pt idx="6">
                  <c:v>Новосибирская область </c:v>
                </c:pt>
                <c:pt idx="7">
                  <c:v>Ивановская область </c:v>
                </c:pt>
                <c:pt idx="8">
                  <c:v>Тамбовская область </c:v>
                </c:pt>
                <c:pt idx="9">
                  <c:v>Кемеровская область </c:v>
                </c:pt>
                <c:pt idx="10">
                  <c:v>Курганская область </c:v>
                </c:pt>
                <c:pt idx="11">
                  <c:v>Владимирская область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3.2</c:v>
                </c:pt>
                <c:pt idx="1">
                  <c:v>1.9000000000000001</c:v>
                </c:pt>
                <c:pt idx="2">
                  <c:v>3.1</c:v>
                </c:pt>
                <c:pt idx="3">
                  <c:v>2.7</c:v>
                </c:pt>
                <c:pt idx="4">
                  <c:v>3.1</c:v>
                </c:pt>
                <c:pt idx="5">
                  <c:v>3.1</c:v>
                </c:pt>
                <c:pt idx="6">
                  <c:v>3.4</c:v>
                </c:pt>
                <c:pt idx="7">
                  <c:v>3.3</c:v>
                </c:pt>
                <c:pt idx="8">
                  <c:v>3.4</c:v>
                </c:pt>
                <c:pt idx="9">
                  <c:v>3.5</c:v>
                </c:pt>
                <c:pt idx="10">
                  <c:v>2.9</c:v>
                </c:pt>
                <c:pt idx="11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3,4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РФ</c:v>
                </c:pt>
                <c:pt idx="1">
                  <c:v>Забайкальский край </c:v>
                </c:pt>
                <c:pt idx="2">
                  <c:v>Красноярский край </c:v>
                </c:pt>
                <c:pt idx="3">
                  <c:v>Калужская область </c:v>
                </c:pt>
                <c:pt idx="4">
                  <c:v>Алтайский край </c:v>
                </c:pt>
                <c:pt idx="5">
                  <c:v>Приморский край </c:v>
                </c:pt>
                <c:pt idx="6">
                  <c:v>Новосибирская область </c:v>
                </c:pt>
                <c:pt idx="7">
                  <c:v>Ивановская область </c:v>
                </c:pt>
                <c:pt idx="8">
                  <c:v>Тамбовская область </c:v>
                </c:pt>
                <c:pt idx="9">
                  <c:v>Кемеровская область </c:v>
                </c:pt>
                <c:pt idx="10">
                  <c:v>Курганская область </c:v>
                </c:pt>
                <c:pt idx="11">
                  <c:v>Владимирская область 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3.4</c:v>
                </c:pt>
                <c:pt idx="1">
                  <c:v>2.1</c:v>
                </c:pt>
                <c:pt idx="2">
                  <c:v>2.6</c:v>
                </c:pt>
                <c:pt idx="3">
                  <c:v>3</c:v>
                </c:pt>
                <c:pt idx="4">
                  <c:v>3.1</c:v>
                </c:pt>
                <c:pt idx="5">
                  <c:v>3.2</c:v>
                </c:pt>
                <c:pt idx="6">
                  <c:v>3.5</c:v>
                </c:pt>
                <c:pt idx="7">
                  <c:v>3.5</c:v>
                </c:pt>
                <c:pt idx="8">
                  <c:v>3.6</c:v>
                </c:pt>
                <c:pt idx="9">
                  <c:v>3.6</c:v>
                </c:pt>
                <c:pt idx="10">
                  <c:v>4</c:v>
                </c:pt>
                <c:pt idx="11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060544"/>
        <c:axId val="116062080"/>
      </c:barChart>
      <c:catAx>
        <c:axId val="116060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6062080"/>
        <c:crosses val="autoZero"/>
        <c:auto val="1"/>
        <c:lblAlgn val="ctr"/>
        <c:lblOffset val="100"/>
        <c:noMultiLvlLbl val="0"/>
      </c:catAx>
      <c:valAx>
        <c:axId val="116062080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06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28318023431851"/>
          <c:y val="1.7888301260306973E-3"/>
          <c:w val="0.23405735074284367"/>
          <c:h val="7.8442133892463489E-2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973329870042819E-2"/>
          <c:y val="0.14167724899240342"/>
          <c:w val="0.94211551191064702"/>
          <c:h val="0.73594165064490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1.1705363352241781E-2"/>
                  <c:y val="-2.1863206564608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84743646677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7694872933546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3206197055643712E-3"/>
                  <c:y val="2.1863206564608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19237182333866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3206197055644484E-3"/>
                  <c:y val="2.1863206564608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577115470016004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Ивановская область </c:v>
                </c:pt>
                <c:pt idx="1">
                  <c:v>Тамбовская область </c:v>
                </c:pt>
                <c:pt idx="2">
                  <c:v>Калужская область </c:v>
                </c:pt>
                <c:pt idx="3">
                  <c:v>Курганская область </c:v>
                </c:pt>
                <c:pt idx="4">
                  <c:v>Забайкальский край </c:v>
                </c:pt>
                <c:pt idx="5">
                  <c:v>Владимирская область </c:v>
                </c:pt>
                <c:pt idx="6">
                  <c:v>Красноярский край </c:v>
                </c:pt>
                <c:pt idx="7">
                  <c:v>Приморский край </c:v>
                </c:pt>
                <c:pt idx="8">
                  <c:v>Алтайский край </c:v>
                </c:pt>
                <c:pt idx="9">
                  <c:v>Кемеровская область </c:v>
                </c:pt>
                <c:pt idx="10">
                  <c:v>Новосибирская область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84.9</c:v>
                </c:pt>
                <c:pt idx="2">
                  <c:v>97</c:v>
                </c:pt>
                <c:pt idx="3">
                  <c:v>88.8</c:v>
                </c:pt>
                <c:pt idx="4">
                  <c:v>92</c:v>
                </c:pt>
                <c:pt idx="5">
                  <c:v>81.599999999999994</c:v>
                </c:pt>
                <c:pt idx="6">
                  <c:v>78.400000000000006</c:v>
                </c:pt>
                <c:pt idx="7">
                  <c:v>65.2</c:v>
                </c:pt>
                <c:pt idx="8">
                  <c:v>71.2</c:v>
                </c:pt>
                <c:pt idx="9">
                  <c:v>68.099999999999994</c:v>
                </c:pt>
                <c:pt idx="10">
                  <c:v>59.1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2"/>
              <c:layout>
                <c:manualLayout>
                  <c:x val="9.5771154700160042E-3"/>
                  <c:y val="6.5589619693825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577115470016004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88,1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1282478822257796E-3"/>
                  <c:y val="4.3726413129217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prstClr val="white"/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Ивановская область </c:v>
                </c:pt>
                <c:pt idx="1">
                  <c:v>Тамбовская область </c:v>
                </c:pt>
                <c:pt idx="2">
                  <c:v>Калужская область </c:v>
                </c:pt>
                <c:pt idx="3">
                  <c:v>Курганская область </c:v>
                </c:pt>
                <c:pt idx="4">
                  <c:v>Забайкальский край </c:v>
                </c:pt>
                <c:pt idx="5">
                  <c:v>Владимирская область </c:v>
                </c:pt>
                <c:pt idx="6">
                  <c:v>Красноярский край </c:v>
                </c:pt>
                <c:pt idx="7">
                  <c:v>Приморский край </c:v>
                </c:pt>
                <c:pt idx="8">
                  <c:v>Алтайский край </c:v>
                </c:pt>
                <c:pt idx="9">
                  <c:v>Кемеровская область </c:v>
                </c:pt>
                <c:pt idx="10">
                  <c:v>Новосибирская область 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99.9</c:v>
                </c:pt>
                <c:pt idx="1">
                  <c:v>98.1</c:v>
                </c:pt>
                <c:pt idx="2">
                  <c:v>98.1</c:v>
                </c:pt>
                <c:pt idx="3">
                  <c:v>93.2</c:v>
                </c:pt>
                <c:pt idx="4">
                  <c:v>88.1</c:v>
                </c:pt>
                <c:pt idx="5">
                  <c:v>83</c:v>
                </c:pt>
                <c:pt idx="6">
                  <c:v>80.599999999999994</c:v>
                </c:pt>
                <c:pt idx="7">
                  <c:v>76.400000000000006</c:v>
                </c:pt>
                <c:pt idx="8">
                  <c:v>76.099999999999994</c:v>
                </c:pt>
                <c:pt idx="9">
                  <c:v>75.099999999999994</c:v>
                </c:pt>
                <c:pt idx="10">
                  <c:v>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26528"/>
        <c:axId val="64728064"/>
      </c:barChart>
      <c:catAx>
        <c:axId val="64726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4728064"/>
        <c:crosses val="autoZero"/>
        <c:auto val="1"/>
        <c:lblAlgn val="ctr"/>
        <c:lblOffset val="100"/>
        <c:noMultiLvlLbl val="0"/>
      </c:catAx>
      <c:valAx>
        <c:axId val="64728064"/>
        <c:scaling>
          <c:orientation val="minMax"/>
          <c:max val="11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472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333900307506682"/>
          <c:y val="5.2074198558543318E-2"/>
          <c:w val="0.23405735074284353"/>
          <c:h val="9.6400558734041145E-2"/>
        </c:manualLayout>
      </c:layout>
      <c:overlay val="0"/>
      <c:spPr>
        <a:ln>
          <a:solidFill>
            <a:schemeClr val="accent5"/>
          </a:solidFill>
        </a:ln>
      </c:spPr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92939302491718E-2"/>
          <c:y val="4.9348371961227613E-2"/>
          <c:w val="0.94719590454844582"/>
          <c:h val="0.79201819053602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numFmt formatCode="#,##0.0" sourceLinked="0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Приморский край </c:v>
                </c:pt>
                <c:pt idx="1">
                  <c:v>Курганская область </c:v>
                </c:pt>
                <c:pt idx="2">
                  <c:v>Ивановская область </c:v>
                </c:pt>
                <c:pt idx="3">
                  <c:v>Тамбовская область </c:v>
                </c:pt>
                <c:pt idx="4">
                  <c:v>Кемеровская область </c:v>
                </c:pt>
                <c:pt idx="5">
                  <c:v>Алтайский край </c:v>
                </c:pt>
                <c:pt idx="6">
                  <c:v>Калужская область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12.9</c:v>
                </c:pt>
                <c:pt idx="1">
                  <c:v>8</c:v>
                </c:pt>
                <c:pt idx="2">
                  <c:v>0</c:v>
                </c:pt>
                <c:pt idx="3">
                  <c:v>3</c:v>
                </c:pt>
                <c:pt idx="4">
                  <c:v>3.9</c:v>
                </c:pt>
                <c:pt idx="5">
                  <c:v>23.3</c:v>
                </c:pt>
                <c:pt idx="6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 smtClean="0"/>
                      <a:t>14,9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Приморский край </c:v>
                </c:pt>
                <c:pt idx="1">
                  <c:v>Курганская область </c:v>
                </c:pt>
                <c:pt idx="2">
                  <c:v>Ивановская область </c:v>
                </c:pt>
                <c:pt idx="3">
                  <c:v>Тамбовская область </c:v>
                </c:pt>
                <c:pt idx="4">
                  <c:v>Кемеровская область </c:v>
                </c:pt>
                <c:pt idx="5">
                  <c:v>Алтайский край </c:v>
                </c:pt>
                <c:pt idx="6">
                  <c:v>Калужская область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14.9</c:v>
                </c:pt>
                <c:pt idx="1">
                  <c:v>9</c:v>
                </c:pt>
                <c:pt idx="2">
                  <c:v>3</c:v>
                </c:pt>
                <c:pt idx="3">
                  <c:v>53</c:v>
                </c:pt>
                <c:pt idx="4">
                  <c:v>6.4</c:v>
                </c:pt>
                <c:pt idx="5">
                  <c:v>30.7</c:v>
                </c:pt>
                <c:pt idx="6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44128"/>
        <c:axId val="115747456"/>
      </c:barChart>
      <c:catAx>
        <c:axId val="115744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747456"/>
        <c:crosses val="autoZero"/>
        <c:auto val="1"/>
        <c:lblAlgn val="ctr"/>
        <c:lblOffset val="100"/>
        <c:noMultiLvlLbl val="0"/>
      </c:catAx>
      <c:valAx>
        <c:axId val="115747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574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189464068360034"/>
          <c:y val="6.1688761808665969E-2"/>
          <c:w val="0.2968385011584172"/>
          <c:h val="0.12919540727005691"/>
        </c:manualLayout>
      </c:layout>
      <c:overlay val="0"/>
      <c:spPr>
        <a:ln>
          <a:solidFill>
            <a:schemeClr val="accent5"/>
          </a:solidFill>
        </a:ln>
      </c:spPr>
      <c:txPr>
        <a:bodyPr/>
        <a:lstStyle/>
        <a:p>
          <a:pPr>
            <a:defRPr sz="2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37904711963639E-2"/>
          <c:y val="4.4861391929187248E-2"/>
          <c:w val="0.92381549389333384"/>
          <c:h val="0.84317326500459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432098765432102E-3"/>
                  <c:y val="-2.2448261287155939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32098765432102E-3"/>
                  <c:y val="-1.6836416912820538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432098765431534E-3"/>
                  <c:y val="-2.2448261287155911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296296296296302E-3"/>
                  <c:y val="-1.403016330447244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802469135802472E-2"/>
                  <c:y val="-8.4180979826834652E-3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УФО</c:v>
                </c:pt>
                <c:pt idx="3">
                  <c:v>СФО</c:v>
                </c:pt>
                <c:pt idx="4">
                  <c:v>ДВФО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21.2</c:v>
                </c:pt>
                <c:pt idx="1">
                  <c:v>13.4</c:v>
                </c:pt>
                <c:pt idx="2">
                  <c:v>21.9</c:v>
                </c:pt>
                <c:pt idx="3">
                  <c:v>29.6</c:v>
                </c:pt>
                <c:pt idx="4">
                  <c:v>19.899999999999999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4.7632604089262245E-3"/>
                  <c:y val="-2.7477938086566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946565619427569E-3"/>
                  <c:y val="-4.0763762431713134E-3"/>
                </c:manualLayout>
              </c:layout>
              <c:spPr>
                <a:solidFill>
                  <a:srgbClr val="FFFFFF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375454012317083E-3"/>
                  <c:y val="-1.6836216556940745E-2"/>
                </c:manualLayout>
              </c:layout>
              <c:spPr>
                <a:solidFill>
                  <a:srgbClr val="FFFFFF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9375454012317083E-3"/>
                  <c:y val="-1.1224086006443481E-2"/>
                </c:manualLayout>
              </c:layout>
              <c:spPr>
                <a:solidFill>
                  <a:srgbClr val="FFFFFF"/>
                </a:solidFill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02469135802472E-2"/>
                  <c:y val="-1.122413064357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FFFF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ЦФО</c:v>
                </c:pt>
                <c:pt idx="2">
                  <c:v>УФО</c:v>
                </c:pt>
                <c:pt idx="3">
                  <c:v>СФО</c:v>
                </c:pt>
                <c:pt idx="4">
                  <c:v>ДВФО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</c:v>
                </c:pt>
                <c:pt idx="1">
                  <c:v>15.8</c:v>
                </c:pt>
                <c:pt idx="2">
                  <c:v>24.6</c:v>
                </c:pt>
                <c:pt idx="3">
                  <c:v>26</c:v>
                </c:pt>
                <c:pt idx="4">
                  <c:v>19.8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58080"/>
        <c:axId val="123817984"/>
      </c:barChart>
      <c:catAx>
        <c:axId val="1237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817984"/>
        <c:crosses val="autoZero"/>
        <c:auto val="1"/>
        <c:lblAlgn val="ctr"/>
        <c:lblOffset val="100"/>
        <c:noMultiLvlLbl val="0"/>
      </c:catAx>
      <c:valAx>
        <c:axId val="123817984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75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531085456334299"/>
          <c:y val="5.9198767334360559E-2"/>
          <c:w val="0.40561071951876176"/>
          <c:h val="8.6733436055469987E-2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3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Острый коронарный синдром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085196476964767E-2"/>
          <c:y val="0.18159628852391219"/>
          <c:w val="0.94041285569105681"/>
          <c:h val="0.6523901534758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shade val="30000"/>
                    <a:satMod val="115000"/>
                  </a:srgbClr>
                </a:gs>
                <a:gs pos="50000">
                  <a:srgbClr val="1F497D">
                    <a:lumMod val="75000"/>
                    <a:shade val="67500"/>
                    <a:satMod val="115000"/>
                  </a:srgbClr>
                </a:gs>
                <a:gs pos="100000">
                  <a:srgbClr val="1F497D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УФО</c:v>
                </c:pt>
                <c:pt idx="2">
                  <c:v>ДВФО</c:v>
                </c:pt>
                <c:pt idx="3">
                  <c:v>СФО</c:v>
                </c:pt>
                <c:pt idx="4">
                  <c:v>ЦФО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272.41218674332134</c:v>
                </c:pt>
                <c:pt idx="1">
                  <c:v>355.80512664911305</c:v>
                </c:pt>
                <c:pt idx="2">
                  <c:v>299.01277423589352</c:v>
                </c:pt>
                <c:pt idx="3">
                  <c:v>281.14172080216935</c:v>
                </c:pt>
                <c:pt idx="4">
                  <c:v>257.9369502077322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gradFill flip="none" rotWithShape="1">
              <a:gsLst>
                <a:gs pos="0">
                  <a:srgbClr val="C0504D">
                    <a:lumMod val="75000"/>
                    <a:shade val="30000"/>
                    <a:satMod val="115000"/>
                  </a:srgbClr>
                </a:gs>
                <a:gs pos="50000">
                  <a:srgbClr val="C0504D">
                    <a:lumMod val="75000"/>
                    <a:shade val="67500"/>
                    <a:satMod val="115000"/>
                  </a:srgbClr>
                </a:gs>
                <a:gs pos="100000">
                  <a:srgbClr val="C0504D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1.4340560072267411E-3"/>
                  <c:y val="8.81846461504279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УФО</c:v>
                </c:pt>
                <c:pt idx="2">
                  <c:v>ДВФО</c:v>
                </c:pt>
                <c:pt idx="3">
                  <c:v>СФО</c:v>
                </c:pt>
                <c:pt idx="4">
                  <c:v>ЦФО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262.92542494700706</c:v>
                </c:pt>
                <c:pt idx="1">
                  <c:v>328.63586455058419</c:v>
                </c:pt>
                <c:pt idx="2">
                  <c:v>292.84944537834775</c:v>
                </c:pt>
                <c:pt idx="3">
                  <c:v>286.53311470439303</c:v>
                </c:pt>
                <c:pt idx="4">
                  <c:v>241.10300995794785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axId val="81151488"/>
        <c:axId val="81153024"/>
      </c:barChart>
      <c:catAx>
        <c:axId val="8115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153024"/>
        <c:crosses val="autoZero"/>
        <c:auto val="1"/>
        <c:lblAlgn val="ctr"/>
        <c:lblOffset val="100"/>
        <c:noMultiLvlLbl val="0"/>
      </c:catAx>
      <c:valAx>
        <c:axId val="81153024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81151488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7157550470905234"/>
          <c:y val="5.4180130619903787E-4"/>
          <c:w val="0.25843191056910569"/>
          <c:h val="0.13815246517686586"/>
        </c:manualLayout>
      </c:layout>
      <c:overlay val="0"/>
      <c:spPr>
        <a:ln>
          <a:solidFill>
            <a:schemeClr val="accent5"/>
          </a:solidFill>
        </a:ln>
      </c:spPr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3006830515086E-2"/>
          <c:y val="1.2916157463985485E-2"/>
          <c:w val="0.9226599208184173"/>
          <c:h val="0.28401830297950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Лист1!$A$2:$A$43</c:f>
              <c:strCache>
                <c:ptCount val="42"/>
                <c:pt idx="0">
                  <c:v>Ямало-Hенец.а.о.</c:v>
                </c:pt>
                <c:pt idx="1">
                  <c:v>Курская область</c:v>
                </c:pt>
                <c:pt idx="2">
                  <c:v>Республика Хакасия</c:v>
                </c:pt>
                <c:pt idx="3">
                  <c:v>Иркутская область</c:v>
                </c:pt>
                <c:pt idx="4">
                  <c:v>Республика Алтай</c:v>
                </c:pt>
                <c:pt idx="5">
                  <c:v>Омская область</c:v>
                </c:pt>
                <c:pt idx="6">
                  <c:v>Магаданская область</c:v>
                </c:pt>
                <c:pt idx="7">
                  <c:v>Республика Тыва</c:v>
                </c:pt>
                <c:pt idx="8">
                  <c:v>Тверская область</c:v>
                </c:pt>
                <c:pt idx="9">
                  <c:v>Забайкальский край</c:v>
                </c:pt>
                <c:pt idx="10">
                  <c:v>Красноярский край</c:v>
                </c:pt>
                <c:pt idx="11">
                  <c:v>Камчатский край</c:v>
                </c:pt>
                <c:pt idx="12">
                  <c:v>Рязанская область</c:v>
                </c:pt>
                <c:pt idx="13">
                  <c:v>Брянская область</c:v>
                </c:pt>
                <c:pt idx="14">
                  <c:v>Орловская область</c:v>
                </c:pt>
                <c:pt idx="15">
                  <c:v>Смоленская область</c:v>
                </c:pt>
                <c:pt idx="16">
                  <c:v>Костромская область</c:v>
                </c:pt>
                <c:pt idx="17">
                  <c:v>Сахалинская область</c:v>
                </c:pt>
                <c:pt idx="18">
                  <c:v>Тюменская область</c:v>
                </c:pt>
                <c:pt idx="19">
                  <c:v>Амурская область</c:v>
                </c:pt>
                <c:pt idx="20">
                  <c:v>Ивановская область</c:v>
                </c:pt>
                <c:pt idx="21">
                  <c:v>Свердловская область</c:v>
                </c:pt>
                <c:pt idx="22">
                  <c:v>Челябинская область</c:v>
                </c:pt>
                <c:pt idx="23">
                  <c:v>Кемеровская область</c:v>
                </c:pt>
                <c:pt idx="24">
                  <c:v>Хабаровский край</c:v>
                </c:pt>
                <c:pt idx="25">
                  <c:v>Калужская область</c:v>
                </c:pt>
                <c:pt idx="26">
                  <c:v>Белгородская область</c:v>
                </c:pt>
                <c:pt idx="27">
                  <c:v>Ханты-Манс.а.о. - Югра</c:v>
                </c:pt>
                <c:pt idx="28">
                  <c:v>Республика Бурятия</c:v>
                </c:pt>
                <c:pt idx="29">
                  <c:v>Алтайский край</c:v>
                </c:pt>
                <c:pt idx="30">
                  <c:v>Тульская область</c:v>
                </c:pt>
                <c:pt idx="31">
                  <c:v>Новосибирская область</c:v>
                </c:pt>
                <c:pt idx="32">
                  <c:v>Республика Саха (Якутия)</c:v>
                </c:pt>
                <c:pt idx="33">
                  <c:v>г.Москва</c:v>
                </c:pt>
                <c:pt idx="34">
                  <c:v>Курганская область</c:v>
                </c:pt>
                <c:pt idx="35">
                  <c:v>Владимирская область</c:v>
                </c:pt>
                <c:pt idx="36">
                  <c:v>Московская область</c:v>
                </c:pt>
                <c:pt idx="37">
                  <c:v>Ярославская область</c:v>
                </c:pt>
                <c:pt idx="38">
                  <c:v>Липецкая область</c:v>
                </c:pt>
                <c:pt idx="39">
                  <c:v>Тамбовская область</c:v>
                </c:pt>
                <c:pt idx="40">
                  <c:v>Томская область</c:v>
                </c:pt>
                <c:pt idx="41">
                  <c:v>Приморский край</c:v>
                </c:pt>
              </c:strCache>
            </c:strRef>
          </c:cat>
          <c:val>
            <c:numRef>
              <c:f>Лист1!$B$2:$B$43</c:f>
              <c:numCache>
                <c:formatCode>0</c:formatCode>
                <c:ptCount val="42"/>
                <c:pt idx="0">
                  <c:v>11.5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50</c:v>
                </c:pt>
                <c:pt idx="5">
                  <c:v>50</c:v>
                </c:pt>
                <c:pt idx="6">
                  <c:v>55</c:v>
                </c:pt>
                <c:pt idx="7">
                  <c:v>57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62</c:v>
                </c:pt>
                <c:pt idx="13">
                  <c:v>66</c:v>
                </c:pt>
                <c:pt idx="14">
                  <c:v>68</c:v>
                </c:pt>
                <c:pt idx="15">
                  <c:v>85</c:v>
                </c:pt>
                <c:pt idx="16">
                  <c:v>89</c:v>
                </c:pt>
                <c:pt idx="17">
                  <c:v>90</c:v>
                </c:pt>
                <c:pt idx="18">
                  <c:v>101</c:v>
                </c:pt>
                <c:pt idx="19">
                  <c:v>107</c:v>
                </c:pt>
                <c:pt idx="20">
                  <c:v>118</c:v>
                </c:pt>
                <c:pt idx="21">
                  <c:v>118</c:v>
                </c:pt>
                <c:pt idx="22">
                  <c:v>120</c:v>
                </c:pt>
                <c:pt idx="23">
                  <c:v>129</c:v>
                </c:pt>
                <c:pt idx="24">
                  <c:v>133</c:v>
                </c:pt>
                <c:pt idx="25">
                  <c:v>135</c:v>
                </c:pt>
                <c:pt idx="26">
                  <c:v>137</c:v>
                </c:pt>
                <c:pt idx="27">
                  <c:v>138</c:v>
                </c:pt>
                <c:pt idx="28">
                  <c:v>140</c:v>
                </c:pt>
                <c:pt idx="29">
                  <c:v>152</c:v>
                </c:pt>
                <c:pt idx="30">
                  <c:v>168</c:v>
                </c:pt>
                <c:pt idx="31">
                  <c:v>174</c:v>
                </c:pt>
                <c:pt idx="32">
                  <c:v>178</c:v>
                </c:pt>
                <c:pt idx="33">
                  <c:v>195</c:v>
                </c:pt>
                <c:pt idx="34">
                  <c:v>210</c:v>
                </c:pt>
                <c:pt idx="35">
                  <c:v>240</c:v>
                </c:pt>
                <c:pt idx="36">
                  <c:v>245</c:v>
                </c:pt>
                <c:pt idx="37">
                  <c:v>290</c:v>
                </c:pt>
                <c:pt idx="38">
                  <c:v>300</c:v>
                </c:pt>
                <c:pt idx="39">
                  <c:v>310</c:v>
                </c:pt>
                <c:pt idx="40">
                  <c:v>316</c:v>
                </c:pt>
                <c:pt idx="41">
                  <c:v>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032576"/>
        <c:axId val="133035136"/>
      </c:barChart>
      <c:catAx>
        <c:axId val="13303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33035136"/>
        <c:crosses val="autoZero"/>
        <c:auto val="1"/>
        <c:lblAlgn val="ctr"/>
        <c:lblOffset val="100"/>
        <c:noMultiLvlLbl val="0"/>
      </c:catAx>
      <c:valAx>
        <c:axId val="133035136"/>
        <c:scaling>
          <c:orientation val="minMax"/>
          <c:max val="40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33032576"/>
        <c:crosses val="autoZero"/>
        <c:crossBetween val="between"/>
      </c:valAx>
      <c:spPr>
        <a:ln>
          <a:solidFill>
            <a:srgbClr val="00206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491548079496173E-2"/>
          <c:y val="1.606221681074475E-2"/>
          <c:w val="0.92131133657636588"/>
          <c:h val="0.73526027138125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Лист1!$A$2:$A$43</c:f>
              <c:strCache>
                <c:ptCount val="42"/>
                <c:pt idx="0">
                  <c:v>Курская область</c:v>
                </c:pt>
                <c:pt idx="1">
                  <c:v>Приморский край</c:v>
                </c:pt>
                <c:pt idx="2">
                  <c:v>Иркутская область</c:v>
                </c:pt>
                <c:pt idx="3">
                  <c:v>Республика Хакасия</c:v>
                </c:pt>
                <c:pt idx="4">
                  <c:v>Магаданская область</c:v>
                </c:pt>
                <c:pt idx="5">
                  <c:v>Сахалинская область</c:v>
                </c:pt>
                <c:pt idx="6">
                  <c:v>Забайкальский край</c:v>
                </c:pt>
                <c:pt idx="7">
                  <c:v>Калужская область</c:v>
                </c:pt>
                <c:pt idx="8">
                  <c:v>г.Москва</c:v>
                </c:pt>
                <c:pt idx="9">
                  <c:v>Новосибирская область</c:v>
                </c:pt>
                <c:pt idx="10">
                  <c:v>Амурская область</c:v>
                </c:pt>
                <c:pt idx="11">
                  <c:v>Ярославская область</c:v>
                </c:pt>
                <c:pt idx="12">
                  <c:v>Республика Саха (Якутия)</c:v>
                </c:pt>
                <c:pt idx="13">
                  <c:v>Костромская область</c:v>
                </c:pt>
                <c:pt idx="14">
                  <c:v>Орловская область</c:v>
                </c:pt>
                <c:pt idx="15">
                  <c:v>Челябинская область</c:v>
                </c:pt>
                <c:pt idx="16">
                  <c:v>Тамбовская область</c:v>
                </c:pt>
                <c:pt idx="17">
                  <c:v>Ханты-Манс.а.о. - Югра</c:v>
                </c:pt>
                <c:pt idx="18">
                  <c:v>Курганская область</c:v>
                </c:pt>
                <c:pt idx="19">
                  <c:v>Республика Тыва</c:v>
                </c:pt>
                <c:pt idx="20">
                  <c:v>Республика Бурятия</c:v>
                </c:pt>
                <c:pt idx="21">
                  <c:v>Тюменская область</c:v>
                </c:pt>
                <c:pt idx="22">
                  <c:v>Республика Алтай</c:v>
                </c:pt>
                <c:pt idx="23">
                  <c:v>Красноярский край</c:v>
                </c:pt>
                <c:pt idx="24">
                  <c:v>Липецкая область</c:v>
                </c:pt>
                <c:pt idx="25">
                  <c:v>Ивановская область</c:v>
                </c:pt>
                <c:pt idx="26">
                  <c:v>Кемеровская область</c:v>
                </c:pt>
                <c:pt idx="27">
                  <c:v>Омская область</c:v>
                </c:pt>
                <c:pt idx="28">
                  <c:v>Брянская область</c:v>
                </c:pt>
                <c:pt idx="29">
                  <c:v>Тульская область</c:v>
                </c:pt>
                <c:pt idx="30">
                  <c:v>Камчатский край</c:v>
                </c:pt>
                <c:pt idx="31">
                  <c:v>Ямало-Hенец.а.о.</c:v>
                </c:pt>
                <c:pt idx="32">
                  <c:v>Томская область</c:v>
                </c:pt>
                <c:pt idx="33">
                  <c:v>Тверская область</c:v>
                </c:pt>
                <c:pt idx="34">
                  <c:v>Свердловская область</c:v>
                </c:pt>
                <c:pt idx="35">
                  <c:v>Белгородская область</c:v>
                </c:pt>
                <c:pt idx="36">
                  <c:v>Хабаровский край</c:v>
                </c:pt>
                <c:pt idx="37">
                  <c:v>Владимирская область</c:v>
                </c:pt>
                <c:pt idx="38">
                  <c:v>Смоленская область</c:v>
                </c:pt>
                <c:pt idx="39">
                  <c:v>Рязанская область</c:v>
                </c:pt>
                <c:pt idx="40">
                  <c:v>Алтайский край</c:v>
                </c:pt>
                <c:pt idx="41">
                  <c:v>Московская область</c:v>
                </c:pt>
              </c:strCache>
            </c:strRef>
          </c:cat>
          <c:val>
            <c:numRef>
              <c:f>Лист1!$B$2:$B$43</c:f>
              <c:numCache>
                <c:formatCode>0</c:formatCode>
                <c:ptCount val="42"/>
                <c:pt idx="0">
                  <c:v>15</c:v>
                </c:pt>
                <c:pt idx="1">
                  <c:v>30</c:v>
                </c:pt>
                <c:pt idx="2">
                  <c:v>30.2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70</c:v>
                </c:pt>
                <c:pt idx="7">
                  <c:v>75</c:v>
                </c:pt>
                <c:pt idx="8">
                  <c:v>75</c:v>
                </c:pt>
                <c:pt idx="9">
                  <c:v>83.5</c:v>
                </c:pt>
                <c:pt idx="10">
                  <c:v>85</c:v>
                </c:pt>
                <c:pt idx="11">
                  <c:v>85</c:v>
                </c:pt>
                <c:pt idx="12">
                  <c:v>91</c:v>
                </c:pt>
                <c:pt idx="13">
                  <c:v>96</c:v>
                </c:pt>
                <c:pt idx="14">
                  <c:v>98</c:v>
                </c:pt>
                <c:pt idx="15">
                  <c:v>100</c:v>
                </c:pt>
                <c:pt idx="16">
                  <c:v>100</c:v>
                </c:pt>
                <c:pt idx="17">
                  <c:v>110</c:v>
                </c:pt>
                <c:pt idx="18">
                  <c:v>110</c:v>
                </c:pt>
                <c:pt idx="19">
                  <c:v>111</c:v>
                </c:pt>
                <c:pt idx="20">
                  <c:v>114</c:v>
                </c:pt>
                <c:pt idx="21">
                  <c:v>115</c:v>
                </c:pt>
                <c:pt idx="22">
                  <c:v>120</c:v>
                </c:pt>
                <c:pt idx="23">
                  <c:v>120</c:v>
                </c:pt>
                <c:pt idx="24">
                  <c:v>120</c:v>
                </c:pt>
                <c:pt idx="25">
                  <c:v>124</c:v>
                </c:pt>
                <c:pt idx="26">
                  <c:v>126</c:v>
                </c:pt>
                <c:pt idx="27">
                  <c:v>130</c:v>
                </c:pt>
                <c:pt idx="28">
                  <c:v>130</c:v>
                </c:pt>
                <c:pt idx="29">
                  <c:v>132</c:v>
                </c:pt>
                <c:pt idx="30">
                  <c:v>135</c:v>
                </c:pt>
                <c:pt idx="31">
                  <c:v>150.6</c:v>
                </c:pt>
                <c:pt idx="32">
                  <c:v>156</c:v>
                </c:pt>
                <c:pt idx="33">
                  <c:v>162</c:v>
                </c:pt>
                <c:pt idx="34">
                  <c:v>165</c:v>
                </c:pt>
                <c:pt idx="35">
                  <c:v>170</c:v>
                </c:pt>
                <c:pt idx="36">
                  <c:v>210</c:v>
                </c:pt>
                <c:pt idx="37">
                  <c:v>210</c:v>
                </c:pt>
                <c:pt idx="38">
                  <c:v>230</c:v>
                </c:pt>
                <c:pt idx="39">
                  <c:v>241</c:v>
                </c:pt>
                <c:pt idx="40">
                  <c:v>387</c:v>
                </c:pt>
                <c:pt idx="41">
                  <c:v>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53696"/>
        <c:axId val="140655232"/>
      </c:barChart>
      <c:catAx>
        <c:axId val="14065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40655232"/>
        <c:crosses val="autoZero"/>
        <c:auto val="1"/>
        <c:lblAlgn val="ctr"/>
        <c:lblOffset val="100"/>
        <c:noMultiLvlLbl val="0"/>
      </c:catAx>
      <c:valAx>
        <c:axId val="140655232"/>
        <c:scaling>
          <c:orientation val="minMax"/>
          <c:max val="60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40653696"/>
        <c:crosses val="autoZero"/>
        <c:crossBetween val="between"/>
      </c:valAx>
      <c:spPr>
        <a:ln>
          <a:solidFill>
            <a:srgbClr val="00206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72238641025442E-2"/>
          <c:y val="4.2386044999975135E-2"/>
          <c:w val="0.94965307720000358"/>
          <c:h val="0.68964968828399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27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Лист1!$A$2:$A$44</c:f>
              <c:strCache>
                <c:ptCount val="43"/>
                <c:pt idx="0">
                  <c:v>Курская область</c:v>
                </c:pt>
                <c:pt idx="1">
                  <c:v>Иркутская область</c:v>
                </c:pt>
                <c:pt idx="2">
                  <c:v>Республика Хакасия</c:v>
                </c:pt>
                <c:pt idx="3">
                  <c:v>Магаданская область</c:v>
                </c:pt>
                <c:pt idx="4">
                  <c:v>Забайкальский край</c:v>
                </c:pt>
                <c:pt idx="5">
                  <c:v>Сахалинская область</c:v>
                </c:pt>
                <c:pt idx="6">
                  <c:v>Ямало-Hенец а.о.</c:v>
                </c:pt>
                <c:pt idx="7">
                  <c:v>Орловская область</c:v>
                </c:pt>
                <c:pt idx="8">
                  <c:v>Республика Тыва</c:v>
                </c:pt>
                <c:pt idx="9">
                  <c:v>Республика Алтай</c:v>
                </c:pt>
                <c:pt idx="10">
                  <c:v>Красноярский край</c:v>
                </c:pt>
                <c:pt idx="11">
                  <c:v>Омская область</c:v>
                </c:pt>
                <c:pt idx="12">
                  <c:v>Костромская область</c:v>
                </c:pt>
                <c:pt idx="13">
                  <c:v>Амурская область</c:v>
                </c:pt>
                <c:pt idx="14">
                  <c:v>Камчатский край</c:v>
                </c:pt>
                <c:pt idx="15">
                  <c:v>Брянская область</c:v>
                </c:pt>
                <c:pt idx="16">
                  <c:v>Калужская область</c:v>
                </c:pt>
                <c:pt idx="17">
                  <c:v>Воронежская область</c:v>
                </c:pt>
                <c:pt idx="18">
                  <c:v>Тюменская область</c:v>
                </c:pt>
                <c:pt idx="19">
                  <c:v>Челябинская область</c:v>
                </c:pt>
                <c:pt idx="20">
                  <c:v>Тверская область</c:v>
                </c:pt>
                <c:pt idx="21">
                  <c:v>Ивановская область</c:v>
                </c:pt>
                <c:pt idx="22">
                  <c:v>Ханты-Манс. а.о.- Югра</c:v>
                </c:pt>
                <c:pt idx="23">
                  <c:v>Республика Бурятия</c:v>
                </c:pt>
                <c:pt idx="24">
                  <c:v>Кемеровская область</c:v>
                </c:pt>
                <c:pt idx="25">
                  <c:v>Новосибирская область</c:v>
                </c:pt>
                <c:pt idx="26">
                  <c:v>Республика Саха (Якутия)</c:v>
                </c:pt>
                <c:pt idx="27">
                  <c:v>г.Москва</c:v>
                </c:pt>
                <c:pt idx="28">
                  <c:v>Свердловская область</c:v>
                </c:pt>
                <c:pt idx="29">
                  <c:v>Тульская область</c:v>
                </c:pt>
                <c:pt idx="30">
                  <c:v>Рязанская область</c:v>
                </c:pt>
                <c:pt idx="31">
                  <c:v>Белгородская область</c:v>
                </c:pt>
                <c:pt idx="32">
                  <c:v>Смоленская область</c:v>
                </c:pt>
                <c:pt idx="33">
                  <c:v>Курганская область</c:v>
                </c:pt>
                <c:pt idx="34">
                  <c:v>Хабаровский край</c:v>
                </c:pt>
                <c:pt idx="35">
                  <c:v>Ярославская область</c:v>
                </c:pt>
                <c:pt idx="36">
                  <c:v>Тамбовская область</c:v>
                </c:pt>
                <c:pt idx="37">
                  <c:v>Приморский край</c:v>
                </c:pt>
                <c:pt idx="38">
                  <c:v>Липецкая область</c:v>
                </c:pt>
                <c:pt idx="39">
                  <c:v>Владимирская область</c:v>
                </c:pt>
                <c:pt idx="40">
                  <c:v>Томская область</c:v>
                </c:pt>
                <c:pt idx="41">
                  <c:v>Алтайский край</c:v>
                </c:pt>
                <c:pt idx="42">
                  <c:v>Московская область</c:v>
                </c:pt>
              </c:strCache>
            </c:strRef>
          </c:cat>
          <c:val>
            <c:numRef>
              <c:f>Лист1!$B$2:$B$44</c:f>
              <c:numCache>
                <c:formatCode>0</c:formatCode>
                <c:ptCount val="43"/>
                <c:pt idx="0">
                  <c:v>30</c:v>
                </c:pt>
                <c:pt idx="1">
                  <c:v>60.2</c:v>
                </c:pt>
                <c:pt idx="2">
                  <c:v>65</c:v>
                </c:pt>
                <c:pt idx="3">
                  <c:v>95</c:v>
                </c:pt>
                <c:pt idx="4">
                  <c:v>130</c:v>
                </c:pt>
                <c:pt idx="5">
                  <c:v>130</c:v>
                </c:pt>
                <c:pt idx="6">
                  <c:v>162.1</c:v>
                </c:pt>
                <c:pt idx="7">
                  <c:v>166</c:v>
                </c:pt>
                <c:pt idx="8">
                  <c:v>168</c:v>
                </c:pt>
                <c:pt idx="9">
                  <c:v>170</c:v>
                </c:pt>
                <c:pt idx="10">
                  <c:v>180</c:v>
                </c:pt>
                <c:pt idx="11">
                  <c:v>180</c:v>
                </c:pt>
                <c:pt idx="12">
                  <c:v>185</c:v>
                </c:pt>
                <c:pt idx="13">
                  <c:v>192</c:v>
                </c:pt>
                <c:pt idx="14">
                  <c:v>195</c:v>
                </c:pt>
                <c:pt idx="15">
                  <c:v>196</c:v>
                </c:pt>
                <c:pt idx="16">
                  <c:v>210</c:v>
                </c:pt>
                <c:pt idx="17">
                  <c:v>215</c:v>
                </c:pt>
                <c:pt idx="18">
                  <c:v>216</c:v>
                </c:pt>
                <c:pt idx="19">
                  <c:v>220</c:v>
                </c:pt>
                <c:pt idx="20">
                  <c:v>222</c:v>
                </c:pt>
                <c:pt idx="21">
                  <c:v>242</c:v>
                </c:pt>
                <c:pt idx="22">
                  <c:v>248</c:v>
                </c:pt>
                <c:pt idx="23">
                  <c:v>254</c:v>
                </c:pt>
                <c:pt idx="24">
                  <c:v>255</c:v>
                </c:pt>
                <c:pt idx="25">
                  <c:v>257.5</c:v>
                </c:pt>
                <c:pt idx="26">
                  <c:v>269</c:v>
                </c:pt>
                <c:pt idx="27">
                  <c:v>270</c:v>
                </c:pt>
                <c:pt idx="28">
                  <c:v>283</c:v>
                </c:pt>
                <c:pt idx="29">
                  <c:v>300</c:v>
                </c:pt>
                <c:pt idx="30">
                  <c:v>303</c:v>
                </c:pt>
                <c:pt idx="31">
                  <c:v>307</c:v>
                </c:pt>
                <c:pt idx="32">
                  <c:v>315</c:v>
                </c:pt>
                <c:pt idx="33">
                  <c:v>320</c:v>
                </c:pt>
                <c:pt idx="34">
                  <c:v>343</c:v>
                </c:pt>
                <c:pt idx="35">
                  <c:v>375</c:v>
                </c:pt>
                <c:pt idx="36">
                  <c:v>410</c:v>
                </c:pt>
                <c:pt idx="37">
                  <c:v>410</c:v>
                </c:pt>
                <c:pt idx="38">
                  <c:v>420</c:v>
                </c:pt>
                <c:pt idx="39">
                  <c:v>450</c:v>
                </c:pt>
                <c:pt idx="40">
                  <c:v>472</c:v>
                </c:pt>
                <c:pt idx="41">
                  <c:v>539</c:v>
                </c:pt>
                <c:pt idx="42">
                  <c:v>793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703232"/>
        <c:axId val="140704768"/>
      </c:barChart>
      <c:catAx>
        <c:axId val="14070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40704768"/>
        <c:crosses val="autoZero"/>
        <c:auto val="1"/>
        <c:lblAlgn val="ctr"/>
        <c:lblOffset val="100"/>
        <c:noMultiLvlLbl val="0"/>
      </c:catAx>
      <c:valAx>
        <c:axId val="140704768"/>
        <c:scaling>
          <c:orientation val="minMax"/>
          <c:max val="85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40703232"/>
        <c:crosses val="autoZero"/>
        <c:crossBetween val="between"/>
        <c:majorUnit val="200"/>
      </c:valAx>
      <c:spPr>
        <a:ln>
          <a:solidFill>
            <a:srgbClr val="00206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Инфаркт миокарда</a:t>
            </a:r>
            <a:endParaRPr lang="ru-RU" dirty="0"/>
          </a:p>
        </c:rich>
      </c:tx>
      <c:layout>
        <c:manualLayout>
          <c:xMode val="edge"/>
          <c:yMode val="edge"/>
          <c:x val="0.36208908507849258"/>
          <c:y val="1.40636644741868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8039691046192531E-2"/>
          <c:y val="0.21638319948577162"/>
          <c:w val="0.93732839380837474"/>
          <c:h val="0.6200016315327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shade val="30000"/>
                    <a:satMod val="115000"/>
                  </a:srgbClr>
                </a:gs>
                <a:gs pos="50000">
                  <a:srgbClr val="1F497D">
                    <a:lumMod val="75000"/>
                    <a:shade val="67500"/>
                    <a:satMod val="115000"/>
                  </a:srgbClr>
                </a:gs>
                <a:gs pos="100000">
                  <a:srgbClr val="1F497D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ДВФО</c:v>
                </c:pt>
                <c:pt idx="2">
                  <c:v>УФО</c:v>
                </c:pt>
                <c:pt idx="3">
                  <c:v>СФО</c:v>
                </c:pt>
                <c:pt idx="4">
                  <c:v>ЦФО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95.977386831503864</c:v>
                </c:pt>
                <c:pt idx="1">
                  <c:v>100.88448681709883</c:v>
                </c:pt>
                <c:pt idx="2">
                  <c:v>95.04564471000991</c:v>
                </c:pt>
                <c:pt idx="3">
                  <c:v>95.662902311453252</c:v>
                </c:pt>
                <c:pt idx="4">
                  <c:v>92.888535859616795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gradFill flip="none" rotWithShape="1">
              <a:gsLst>
                <a:gs pos="0">
                  <a:srgbClr val="C0504D">
                    <a:lumMod val="75000"/>
                    <a:shade val="30000"/>
                    <a:satMod val="115000"/>
                  </a:srgbClr>
                </a:gs>
                <a:gs pos="50000">
                  <a:srgbClr val="C0504D">
                    <a:lumMod val="75000"/>
                    <a:shade val="67500"/>
                    <a:satMod val="115000"/>
                  </a:srgbClr>
                </a:gs>
                <a:gs pos="100000">
                  <a:srgbClr val="C0504D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ДВФО</c:v>
                </c:pt>
                <c:pt idx="2">
                  <c:v>УФО</c:v>
                </c:pt>
                <c:pt idx="3">
                  <c:v>СФО</c:v>
                </c:pt>
                <c:pt idx="4">
                  <c:v>ЦФО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136.78404758504524</c:v>
                </c:pt>
                <c:pt idx="1">
                  <c:v>137.59861524094441</c:v>
                </c:pt>
                <c:pt idx="2">
                  <c:v>137.25530547579146</c:v>
                </c:pt>
                <c:pt idx="3">
                  <c:v>126.28921755124598</c:v>
                </c:pt>
                <c:pt idx="4">
                  <c:v>115.51779285431134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2"/>
        <c:axId val="82479744"/>
        <c:axId val="82502016"/>
      </c:barChart>
      <c:catAx>
        <c:axId val="82479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2502016"/>
        <c:crosses val="autoZero"/>
        <c:auto val="1"/>
        <c:lblAlgn val="ctr"/>
        <c:lblOffset val="100"/>
        <c:noMultiLvlLbl val="0"/>
      </c:catAx>
      <c:valAx>
        <c:axId val="82502016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82479744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16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16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из них  на догоспитальном этапе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9853130160938804E-2"/>
          <c:y val="0.17706320084732299"/>
          <c:w val="0.96014686983906117"/>
          <c:h val="0.683983484359503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472C4">
                      <a:lumMod val="50000"/>
                      <a:shade val="30000"/>
                      <a:satMod val="115000"/>
                    </a:srgbClr>
                  </a:gs>
                  <a:gs pos="50000">
                    <a:srgbClr val="4472C4">
                      <a:lumMod val="50000"/>
                      <a:shade val="67500"/>
                      <a:satMod val="115000"/>
                    </a:srgbClr>
                  </a:gs>
                  <a:gs pos="100000">
                    <a:srgbClr val="4472C4">
                      <a:lumMod val="5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УФО</c:v>
                </c:pt>
                <c:pt idx="2">
                  <c:v>СФО</c:v>
                </c:pt>
                <c:pt idx="3">
                  <c:v>ДВФО</c:v>
                </c:pt>
                <c:pt idx="4">
                  <c:v>ЦФО</c:v>
                </c:pt>
                <c:pt idx="5">
                  <c:v>целевой показатель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12.7</c:v>
                </c:pt>
                <c:pt idx="1">
                  <c:v>19.899999999999999</c:v>
                </c:pt>
                <c:pt idx="2">
                  <c:v>18.600000000000001</c:v>
                </c:pt>
                <c:pt idx="3">
                  <c:v>15.2</c:v>
                </c:pt>
                <c:pt idx="4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 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УФО</c:v>
                </c:pt>
                <c:pt idx="2">
                  <c:v>СФО</c:v>
                </c:pt>
                <c:pt idx="3">
                  <c:v>ДВФО</c:v>
                </c:pt>
                <c:pt idx="4">
                  <c:v>ЦФО</c:v>
                </c:pt>
                <c:pt idx="5">
                  <c:v>целевой показатель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14.3</c:v>
                </c:pt>
                <c:pt idx="2">
                  <c:v>19.2</c:v>
                </c:pt>
                <c:pt idx="3">
                  <c:v>16.5</c:v>
                </c:pt>
                <c:pt idx="4">
                  <c:v>12</c:v>
                </c:pt>
                <c:pt idx="5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0989568"/>
        <c:axId val="47973504"/>
      </c:barChart>
      <c:catAx>
        <c:axId val="8098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7973504"/>
        <c:crosses val="autoZero"/>
        <c:auto val="1"/>
        <c:lblAlgn val="ctr"/>
        <c:lblOffset val="100"/>
        <c:noMultiLvlLbl val="0"/>
      </c:catAx>
      <c:valAx>
        <c:axId val="479735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prstClr val="black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8098956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 ТЛТ</a:t>
            </a:r>
            <a:endParaRPr lang="ru-RU" dirty="0"/>
          </a:p>
        </c:rich>
      </c:tx>
      <c:layout>
        <c:manualLayout>
          <c:xMode val="edge"/>
          <c:yMode val="edge"/>
          <c:x val="0.4702604166666666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003526902887134E-2"/>
          <c:y val="0.12967051713655703"/>
          <c:w val="0.95253813976377955"/>
          <c:h val="0.67431993684382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СФО</c:v>
                </c:pt>
                <c:pt idx="2">
                  <c:v>ДВФО</c:v>
                </c:pt>
                <c:pt idx="3">
                  <c:v>УФО</c:v>
                </c:pt>
                <c:pt idx="4">
                  <c:v>ЦФО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</c:v>
                </c:pt>
                <c:pt idx="1">
                  <c:v>32.800000000000004</c:v>
                </c:pt>
                <c:pt idx="2">
                  <c:v>24.9</c:v>
                </c:pt>
                <c:pt idx="3">
                  <c:v>31.3</c:v>
                </c:pt>
                <c:pt idx="4">
                  <c:v>21.9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9050"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РФ</c:v>
                </c:pt>
                <c:pt idx="1">
                  <c:v>СФО</c:v>
                </c:pt>
                <c:pt idx="2">
                  <c:v>ДВФО</c:v>
                </c:pt>
                <c:pt idx="3">
                  <c:v>УФО</c:v>
                </c:pt>
                <c:pt idx="4">
                  <c:v>ЦФО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26.9</c:v>
                </c:pt>
                <c:pt idx="1">
                  <c:v>31.7</c:v>
                </c:pt>
                <c:pt idx="2">
                  <c:v>29.3</c:v>
                </c:pt>
                <c:pt idx="3">
                  <c:v>26.7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8087808"/>
        <c:axId val="48089344"/>
      </c:barChart>
      <c:catAx>
        <c:axId val="4808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8089344"/>
        <c:crosses val="autoZero"/>
        <c:auto val="1"/>
        <c:lblAlgn val="ctr"/>
        <c:lblOffset val="100"/>
        <c:noMultiLvlLbl val="0"/>
      </c:catAx>
      <c:valAx>
        <c:axId val="48089344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48087808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68898581036745421"/>
          <c:y val="0"/>
          <c:w val="0.27297162073490822"/>
          <c:h val="0.17210057802419168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 err="1" smtClean="0"/>
              <a:t>ОКСп</a:t>
            </a:r>
            <a:r>
              <a:rPr lang="en-US" sz="1800" b="1" dirty="0" smtClean="0"/>
              <a:t>ST</a:t>
            </a:r>
            <a:endParaRPr lang="ru-RU" sz="1800" b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4358974095391232E-2"/>
          <c:y val="0.20005548015098529"/>
          <c:w val="0.95486259239347038"/>
          <c:h val="0.65400730866070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ЦФО</c:v>
                </c:pt>
                <c:pt idx="2">
                  <c:v>УФО</c:v>
                </c:pt>
                <c:pt idx="3">
                  <c:v>СФО</c:v>
                </c:pt>
                <c:pt idx="4">
                  <c:v>ДВФО</c:v>
                </c:pt>
                <c:pt idx="5">
                  <c:v>целевой показатель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46.7</c:v>
                </c:pt>
                <c:pt idx="1">
                  <c:v>48.1</c:v>
                </c:pt>
                <c:pt idx="2">
                  <c:v>51.8</c:v>
                </c:pt>
                <c:pt idx="3">
                  <c:v>50.1</c:v>
                </c:pt>
                <c:pt idx="4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&gt;70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ЦФО</c:v>
                </c:pt>
                <c:pt idx="2">
                  <c:v>УФО</c:v>
                </c:pt>
                <c:pt idx="3">
                  <c:v>СФО</c:v>
                </c:pt>
                <c:pt idx="4">
                  <c:v>ДВФО</c:v>
                </c:pt>
                <c:pt idx="5">
                  <c:v>целевой показатель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54.7</c:v>
                </c:pt>
                <c:pt idx="1">
                  <c:v>59.7</c:v>
                </c:pt>
                <c:pt idx="2">
                  <c:v>59.2</c:v>
                </c:pt>
                <c:pt idx="3">
                  <c:v>51.7</c:v>
                </c:pt>
                <c:pt idx="4">
                  <c:v>47.2</c:v>
                </c:pt>
                <c:pt idx="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63456"/>
        <c:axId val="58528128"/>
      </c:barChart>
      <c:catAx>
        <c:axId val="48163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8528128"/>
        <c:crosses val="autoZero"/>
        <c:auto val="1"/>
        <c:lblAlgn val="ctr"/>
        <c:lblOffset val="100"/>
        <c:noMultiLvlLbl val="0"/>
      </c:catAx>
      <c:valAx>
        <c:axId val="5852812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8163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34680939061341"/>
          <c:y val="6.225417284891838E-3"/>
          <c:w val="0.20921349346431106"/>
          <c:h val="0.2180389278888202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 smtClean="0"/>
              <a:t> </a:t>
            </a:r>
            <a:r>
              <a:rPr lang="ru-RU" sz="1800" b="1" dirty="0" err="1" smtClean="0"/>
              <a:t>ОКСбп</a:t>
            </a:r>
            <a:r>
              <a:rPr lang="en-US" sz="1800" b="1" dirty="0" smtClean="0"/>
              <a:t>ST</a:t>
            </a:r>
            <a:endParaRPr lang="ru-RU" sz="1800" b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ЦФО</c:v>
                </c:pt>
                <c:pt idx="2">
                  <c:v>СФО</c:v>
                </c:pt>
                <c:pt idx="3">
                  <c:v>УФО</c:v>
                </c:pt>
                <c:pt idx="4">
                  <c:v>ДВФО</c:v>
                </c:pt>
                <c:pt idx="5">
                  <c:v>целевой показатель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21.4</c:v>
                </c:pt>
                <c:pt idx="2">
                  <c:v>18</c:v>
                </c:pt>
                <c:pt idx="3">
                  <c:v>14.3</c:v>
                </c:pt>
                <c:pt idx="4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РФ</c:v>
                </c:pt>
                <c:pt idx="1">
                  <c:v>ЦФО</c:v>
                </c:pt>
                <c:pt idx="2">
                  <c:v>СФО</c:v>
                </c:pt>
                <c:pt idx="3">
                  <c:v>УФО</c:v>
                </c:pt>
                <c:pt idx="4">
                  <c:v>ДВФО</c:v>
                </c:pt>
                <c:pt idx="5">
                  <c:v>целевой показатель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22</c:v>
                </c:pt>
                <c:pt idx="1">
                  <c:v>27.7</c:v>
                </c:pt>
                <c:pt idx="2">
                  <c:v>19.3</c:v>
                </c:pt>
                <c:pt idx="3">
                  <c:v>18.8</c:v>
                </c:pt>
                <c:pt idx="4">
                  <c:v>16.7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03520"/>
        <c:axId val="61821696"/>
      </c:barChart>
      <c:catAx>
        <c:axId val="6180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1821696"/>
        <c:crosses val="autoZero"/>
        <c:auto val="1"/>
        <c:lblAlgn val="ctr"/>
        <c:lblOffset val="100"/>
        <c:noMultiLvlLbl val="0"/>
      </c:catAx>
      <c:valAx>
        <c:axId val="61821696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prstClr val="black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6180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  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8116241249268915E-2"/>
          <c:y val="2.9724062127220792E-2"/>
          <c:w val="0.93652676120815859"/>
          <c:h val="0.82139614645526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shade val="30000"/>
                    <a:satMod val="115000"/>
                  </a:srgbClr>
                </a:gs>
                <a:gs pos="50000">
                  <a:srgbClr val="1F497D">
                    <a:lumMod val="75000"/>
                    <a:shade val="67500"/>
                    <a:satMod val="115000"/>
                  </a:srgbClr>
                </a:gs>
                <a:gs pos="100000">
                  <a:srgbClr val="1F497D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2"/>
              <c:layout>
                <c:manualLayout>
                  <c:x val="-1.346330475579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7798306756159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087074146264352E-3"/>
                  <c:y val="7.3486166820629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1.4697436772813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РФ</c:v>
                </c:pt>
                <c:pt idx="1">
                  <c:v>ЦФО</c:v>
                </c:pt>
                <c:pt idx="2">
                  <c:v>ДВФО</c:v>
                </c:pt>
                <c:pt idx="3">
                  <c:v>СФО</c:v>
                </c:pt>
                <c:pt idx="4">
                  <c:v>УФО</c:v>
                </c:pt>
                <c:pt idx="5">
                  <c:v>страны западной Европы, 2012 г.</c:v>
                </c:pt>
                <c:pt idx="6">
                  <c:v>США, 2012 г.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87.359796069288706</c:v>
                </c:pt>
                <c:pt idx="1">
                  <c:v>82.250302999914652</c:v>
                </c:pt>
                <c:pt idx="2">
                  <c:v>104.59866992933</c:v>
                </c:pt>
                <c:pt idx="3">
                  <c:v>100.61990471378846</c:v>
                </c:pt>
                <c:pt idx="4">
                  <c:v>112.83186682956142</c:v>
                </c:pt>
                <c:pt idx="5">
                  <c:v>183.5</c:v>
                </c:pt>
                <c:pt idx="6">
                  <c:v>219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2018г.</c:v>
                </c:pt>
              </c:strCache>
            </c:strRef>
          </c:tx>
          <c:spPr>
            <a:gradFill flip="none" rotWithShape="1">
              <a:gsLst>
                <a:gs pos="0">
                  <a:srgbClr val="C0504D">
                    <a:lumMod val="75000"/>
                    <a:shade val="30000"/>
                    <a:satMod val="115000"/>
                  </a:srgbClr>
                </a:gs>
                <a:gs pos="50000">
                  <a:srgbClr val="C0504D">
                    <a:lumMod val="75000"/>
                    <a:shade val="67500"/>
                    <a:satMod val="115000"/>
                  </a:srgbClr>
                </a:gs>
                <a:gs pos="100000">
                  <a:srgbClr val="C0504D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0"/>
                  <c:y val="-2.3989593554444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601746048919331E-3"/>
                  <c:y val="-2.729121718976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020407783137095E-3"/>
                  <c:y val="2.2716380135376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802747252519828E-2"/>
                  <c:y val="1.975115547377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678536437768968E-3"/>
                  <c:y val="1.051397983420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РФ</c:v>
                </c:pt>
                <c:pt idx="1">
                  <c:v>ЦФО</c:v>
                </c:pt>
                <c:pt idx="2">
                  <c:v>ДВФО</c:v>
                </c:pt>
                <c:pt idx="3">
                  <c:v>СФО</c:v>
                </c:pt>
                <c:pt idx="4">
                  <c:v>УФО</c:v>
                </c:pt>
                <c:pt idx="5">
                  <c:v>страны западной Европы, 2012 г.</c:v>
                </c:pt>
                <c:pt idx="6">
                  <c:v>США, 2012 г.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99.303901829482626</c:v>
                </c:pt>
                <c:pt idx="1">
                  <c:v>97.933391506430937</c:v>
                </c:pt>
                <c:pt idx="2">
                  <c:v>104.55317224640419</c:v>
                </c:pt>
                <c:pt idx="3">
                  <c:v>106.40066190108669</c:v>
                </c:pt>
                <c:pt idx="4">
                  <c:v>133.93244816035701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32192"/>
        <c:axId val="82503936"/>
      </c:barChart>
      <c:catAx>
        <c:axId val="61832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2503936"/>
        <c:crosses val="autoZero"/>
        <c:auto val="1"/>
        <c:lblAlgn val="ctr"/>
        <c:lblOffset val="100"/>
        <c:noMultiLvlLbl val="0"/>
      </c:catAx>
      <c:valAx>
        <c:axId val="825039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61832192"/>
        <c:crosses val="autoZero"/>
        <c:crossBetween val="between"/>
        <c:majorUnit val="40"/>
      </c:valAx>
    </c:plotArea>
    <c:legend>
      <c:legendPos val="r"/>
      <c:layout>
        <c:manualLayout>
          <c:xMode val="edge"/>
          <c:yMode val="edge"/>
          <c:x val="0.18504706861632803"/>
          <c:y val="4.3222759692754152E-2"/>
          <c:w val="0.28345175387637167"/>
          <c:h val="0.14517537832157007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892621777840115E-2"/>
          <c:y val="3.6789058160794294E-2"/>
          <c:w val="0.94943210577734916"/>
          <c:h val="0.87304698650731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spPr>
            <a:gradFill flip="none" rotWithShape="1">
              <a:gsLst>
                <a:gs pos="0">
                  <a:srgbClr val="4472C4">
                    <a:lumMod val="50000"/>
                    <a:shade val="30000"/>
                    <a:satMod val="115000"/>
                  </a:srgbClr>
                </a:gs>
                <a:gs pos="50000">
                  <a:srgbClr val="4472C4">
                    <a:lumMod val="50000"/>
                    <a:shade val="67500"/>
                    <a:satMod val="115000"/>
                  </a:srgbClr>
                </a:gs>
                <a:gs pos="100000">
                  <a:srgbClr val="4472C4">
                    <a:lumMod val="5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РФ</c:v>
                </c:pt>
                <c:pt idx="1">
                  <c:v>УФО</c:v>
                </c:pt>
                <c:pt idx="2">
                  <c:v>СФО</c:v>
                </c:pt>
                <c:pt idx="3">
                  <c:v>ДВФО</c:v>
                </c:pt>
                <c:pt idx="4">
                  <c:v>ЦФО</c:v>
                </c:pt>
                <c:pt idx="5">
                  <c:v>Чехия,2016 г.</c:v>
                </c:pt>
                <c:pt idx="6">
                  <c:v>Польша,2016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12.2</c:v>
                </c:pt>
                <c:pt idx="1">
                  <c:v>16</c:v>
                </c:pt>
                <c:pt idx="2">
                  <c:v>13.5</c:v>
                </c:pt>
                <c:pt idx="3">
                  <c:v>4.9000000000000004</c:v>
                </c:pt>
                <c:pt idx="4">
                  <c:v>4.7</c:v>
                </c:pt>
                <c:pt idx="5">
                  <c:v>44.7</c:v>
                </c:pt>
                <c:pt idx="6">
                  <c:v>51.3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РФ</c:v>
                </c:pt>
                <c:pt idx="1">
                  <c:v>УФО</c:v>
                </c:pt>
                <c:pt idx="2">
                  <c:v>СФО</c:v>
                </c:pt>
                <c:pt idx="3">
                  <c:v>ДВФО</c:v>
                </c:pt>
                <c:pt idx="4">
                  <c:v>ЦФО</c:v>
                </c:pt>
                <c:pt idx="5">
                  <c:v>Чехия,2016 г.</c:v>
                </c:pt>
                <c:pt idx="6">
                  <c:v>Польша,2016 г.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12.4</c:v>
                </c:pt>
                <c:pt idx="1">
                  <c:v>15.6</c:v>
                </c:pt>
                <c:pt idx="2">
                  <c:v>10.1</c:v>
                </c:pt>
                <c:pt idx="3">
                  <c:v>11.5</c:v>
                </c:pt>
                <c:pt idx="4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79520"/>
        <c:axId val="47985792"/>
      </c:barChart>
      <c:catAx>
        <c:axId val="47979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7985792"/>
        <c:crosses val="autoZero"/>
        <c:auto val="1"/>
        <c:lblAlgn val="ctr"/>
        <c:lblOffset val="100"/>
        <c:noMultiLvlLbl val="0"/>
      </c:catAx>
      <c:valAx>
        <c:axId val="47985792"/>
        <c:scaling>
          <c:orientation val="minMax"/>
          <c:max val="6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797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28797572178478"/>
          <c:y val="5.5254386664829062E-2"/>
          <c:w val="0.2664440463446977"/>
          <c:h val="0.11756818981298824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3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0.00907</cdr:x>
      <cdr:y>0</cdr:y>
    </cdr:from>
    <cdr:to>
      <cdr:x>0.0383</cdr:x>
      <cdr:y>0.16767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601" y="0"/>
          <a:ext cx="333944" cy="461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%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0.00017</cdr:x>
      <cdr:y>0.00275</cdr:y>
    </cdr:from>
    <cdr:to>
      <cdr:x>0.04392</cdr:x>
      <cdr:y>0.1686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7" y="5771"/>
          <a:ext cx="506037" cy="348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%</a:t>
          </a:r>
          <a:endParaRPr lang="ru-RU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0.04375</cdr:x>
      <cdr:y>0.1454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51778" y="-11875"/>
          <a:ext cx="504056" cy="378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%</a:t>
          </a:r>
          <a:endParaRPr lang="ru-RU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0.15403</cdr:x>
      <cdr:y>0.01503</cdr:y>
    </cdr:from>
    <cdr:to>
      <cdr:x>0.79936</cdr:x>
      <cdr:y>0.07648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32493" y="90329"/>
          <a:ext cx="7677378" cy="369325"/>
        </a:xfrm>
        <a:prstGeom xmlns:a="http://schemas.openxmlformats.org/drawingml/2006/main" prst="rect">
          <a:avLst/>
        </a:prstGeom>
        <a:ln xmlns:a="http://schemas.openxmlformats.org/drawingml/2006/main" w="28575">
          <a:solidFill>
            <a:srgbClr val="00206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/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Среднее </a:t>
          </a:r>
          <a:r>
            <a:rPr lang="ru-RU" altLang="ru-RU" sz="1800" b="1" dirty="0">
              <a:solidFill>
                <a:srgbClr val="002060"/>
              </a:solidFill>
              <a:latin typeface="+mn-lt"/>
            </a:rPr>
            <a:t>значение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по 4-м ФО – 131,6 ± 90,7, 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Min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-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12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,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Max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-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380</a:t>
          </a:r>
          <a:endParaRPr lang="ru-RU" altLang="ru-RU" sz="1800" b="1" dirty="0">
            <a:solidFill>
              <a:srgbClr val="002060"/>
            </a:solidFill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0.13775</cdr:x>
      <cdr:y>0.16515</cdr:y>
    </cdr:from>
    <cdr:to>
      <cdr:x>0.82108</cdr:x>
      <cdr:y>0.23446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668786" y="880027"/>
          <a:ext cx="8278541" cy="369325"/>
        </a:xfrm>
        <a:prstGeom xmlns:a="http://schemas.openxmlformats.org/drawingml/2006/main" prst="rect">
          <a:avLst/>
        </a:prstGeom>
        <a:ln xmlns:a="http://schemas.openxmlformats.org/drawingml/2006/main" w="28575">
          <a:solidFill>
            <a:srgbClr val="00206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/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Среднее </a:t>
          </a:r>
          <a:r>
            <a:rPr lang="ru-RU" altLang="ru-RU" sz="1800" b="1" dirty="0">
              <a:solidFill>
                <a:srgbClr val="002060"/>
              </a:solidFill>
              <a:latin typeface="+mn-lt"/>
            </a:rPr>
            <a:t>значение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– 130,5 ± 93,9, 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Min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-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15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, Max-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548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0.1608</cdr:x>
      <cdr:y>0.07392</cdr:y>
    </cdr:from>
    <cdr:to>
      <cdr:x>0.8059</cdr:x>
      <cdr:y>0.15047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08330" y="381610"/>
          <a:ext cx="7656013" cy="395169"/>
        </a:xfrm>
        <a:prstGeom xmlns:a="http://schemas.openxmlformats.org/drawingml/2006/main" prst="rect">
          <a:avLst/>
        </a:prstGeom>
        <a:ln xmlns:a="http://schemas.openxmlformats.org/drawingml/2006/main" w="28575">
          <a:solidFill>
            <a:srgbClr val="00206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/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Среднее </a:t>
          </a:r>
          <a:r>
            <a:rPr lang="ru-RU" altLang="ru-RU" sz="1800" b="1" dirty="0">
              <a:solidFill>
                <a:srgbClr val="002060"/>
              </a:solidFill>
              <a:latin typeface="+mn-lt"/>
            </a:rPr>
            <a:t>значение –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261,0 ± 139,3, 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Min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-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30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, Max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 </a:t>
          </a:r>
          <a:r>
            <a:rPr lang="en-US" altLang="ru-RU" sz="1800" b="1" dirty="0" smtClean="0">
              <a:solidFill>
                <a:srgbClr val="002060"/>
              </a:solidFill>
              <a:latin typeface="+mn-lt"/>
            </a:rPr>
            <a:t>- </a:t>
          </a:r>
          <a:r>
            <a:rPr lang="ru-RU" altLang="ru-RU" sz="1800" b="1" dirty="0" smtClean="0">
              <a:solidFill>
                <a:srgbClr val="002060"/>
              </a:solidFill>
              <a:latin typeface="+mn-lt"/>
            </a:rPr>
            <a:t>793</a:t>
          </a:r>
          <a:endParaRPr lang="ru-RU" altLang="ru-RU" sz="1800" b="1" dirty="0">
            <a:solidFill>
              <a:srgbClr val="00206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0.05063</cdr:x>
      <cdr:y>0.62535</cdr:y>
    </cdr:from>
    <cdr:to>
      <cdr:x>0.14633</cdr:x>
      <cdr:y>0.76076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874" y="3228213"/>
          <a:ext cx="1135763" cy="699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rgbClr val="FF0000"/>
              </a:solidFill>
            </a:rPr>
            <a:t>?</a:t>
          </a:r>
          <a:endParaRPr lang="ru-RU" sz="24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C120-1B86-46C4-B696-FD26C195CA0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9C1D-D749-43D5-9C4E-9583D904E0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2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9C1D-D749-43D5-9C4E-9583D904E08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43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9C1D-D749-43D5-9C4E-9583D904E08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2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9C1D-D749-43D5-9C4E-9583D904E08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7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D93A2-63D7-4235-BB01-DB39968721D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3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D93A2-63D7-4235-BB01-DB39968721D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1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9C1D-D749-43D5-9C4E-9583D904E08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20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4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2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3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7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11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2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2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62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2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1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39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23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981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49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91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73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19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97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83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514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6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4448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958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94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31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1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9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17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9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CF03-03BF-4BBE-B5E2-54B7A18CB4A7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0AFC-6417-4E7B-8C74-AC3C00F1F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7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B27F-3FCF-4E90-8523-083D631C9D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6911-CE69-46F2-816D-B9D989C927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6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67072"/>
            <a:ext cx="12191999" cy="13461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Состояние и перспективы развития оказания кардиологической помощи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в ЦФО, УФО, СФО и ДФО Российской Федерации </a:t>
            </a:r>
            <a:endParaRPr lang="ru-RU" sz="28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390931"/>
            <a:ext cx="12192000" cy="1921091"/>
          </a:xfrm>
        </p:spPr>
        <p:txBody>
          <a:bodyPr/>
          <a:lstStyle/>
          <a:p>
            <a:r>
              <a:rPr lang="ru-RU" sz="2000" dirty="0" smtClean="0"/>
              <a:t>Главный внештатный специалист- кардиолог Минздрава России</a:t>
            </a:r>
            <a:br>
              <a:rPr lang="ru-RU" sz="2000" dirty="0" smtClean="0"/>
            </a:br>
            <a:r>
              <a:rPr lang="ru-RU" sz="2000" dirty="0" smtClean="0"/>
              <a:t>(Центральный, Уральский, Сибирский и Дальневосточный федеральные округа)</a:t>
            </a:r>
          </a:p>
          <a:p>
            <a:endParaRPr lang="ru-RU" sz="2000" dirty="0" smtClean="0"/>
          </a:p>
          <a:p>
            <a:r>
              <a:rPr lang="ru-RU" sz="2000" dirty="0" smtClean="0"/>
              <a:t>С.А. Бойцов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329778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Москва</a:t>
            </a:r>
            <a:br>
              <a:rPr lang="ru-RU" sz="1400" dirty="0" smtClean="0"/>
            </a:br>
            <a:r>
              <a:rPr lang="ru-RU" sz="1400" dirty="0" smtClean="0"/>
              <a:t>14 декабря 2018 года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-2"/>
            <a:ext cx="12191999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07535" y="2754569"/>
            <a:ext cx="7776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Заседание Профильной комиссии по кардиологии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255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9144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Летальность при ИМ в стационарах в </a:t>
            </a:r>
            <a:r>
              <a:rPr lang="ru-RU" sz="2400" b="1" dirty="0">
                <a:latin typeface="+mn-lt"/>
              </a:rPr>
              <a:t>2018 г. (январь-сентябрь) в сравнении с аналогичным периодом 2017 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229273"/>
              </p:ext>
            </p:extLst>
          </p:nvPr>
        </p:nvGraphicFramePr>
        <p:xfrm>
          <a:off x="0" y="1322047"/>
          <a:ext cx="11964202" cy="51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167" y="113738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724831" y="6519446"/>
            <a:ext cx="3467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Мониторинг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1230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87877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Летальность больных с инфарктом миокарда в ПСО и РСЦ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</a:t>
            </a:r>
            <a:r>
              <a:rPr lang="ru-RU" sz="2400" b="1" dirty="0">
                <a:latin typeface="+mn-lt"/>
              </a:rPr>
              <a:t>2018 г. (январь-сентябрь) </a:t>
            </a:r>
            <a:r>
              <a:rPr lang="ru-RU" sz="2400" b="1" dirty="0" smtClean="0">
                <a:latin typeface="+mn-lt"/>
              </a:rPr>
              <a:t>в </a:t>
            </a:r>
            <a:r>
              <a:rPr lang="ru-RU" sz="2400" b="1" dirty="0">
                <a:latin typeface="+mn-lt"/>
              </a:rPr>
              <a:t>сравнении с аналогичным периодом 2017 г.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72615165"/>
              </p:ext>
            </p:extLst>
          </p:nvPr>
        </p:nvGraphicFramePr>
        <p:xfrm>
          <a:off x="1" y="1066879"/>
          <a:ext cx="12192000" cy="2650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1825143"/>
              </p:ext>
            </p:extLst>
          </p:nvPr>
        </p:nvGraphicFramePr>
        <p:xfrm>
          <a:off x="0" y="3680948"/>
          <a:ext cx="12100559" cy="285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750915" y="6519446"/>
            <a:ext cx="344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30719" y="1066879"/>
            <a:ext cx="384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9223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86007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n-lt"/>
              </a:rPr>
              <a:t>Летальность </a:t>
            </a:r>
            <a:r>
              <a:rPr lang="ru-RU" sz="2400" b="1" dirty="0" smtClean="0">
                <a:latin typeface="+mn-lt"/>
              </a:rPr>
              <a:t>пр</a:t>
            </a:r>
            <a:r>
              <a:rPr lang="ru-RU" sz="2400" b="1" dirty="0">
                <a:latin typeface="+mn-lt"/>
              </a:rPr>
              <a:t>и</a:t>
            </a:r>
            <a:r>
              <a:rPr lang="ru-RU" sz="2400" b="1" dirty="0" smtClean="0">
                <a:latin typeface="+mn-lt"/>
              </a:rPr>
              <a:t> </a:t>
            </a:r>
            <a:r>
              <a:rPr lang="ru-RU" sz="2400" b="1" dirty="0" err="1" smtClean="0">
                <a:latin typeface="+mn-lt"/>
              </a:rPr>
              <a:t>ОКСп</a:t>
            </a:r>
            <a:r>
              <a:rPr lang="en-US" sz="2400" b="1" dirty="0" smtClean="0">
                <a:latin typeface="+mn-lt"/>
              </a:rPr>
              <a:t>ST</a:t>
            </a:r>
            <a:r>
              <a:rPr lang="ru-RU" sz="2400" b="1" dirty="0" smtClean="0">
                <a:latin typeface="+mn-lt"/>
              </a:rPr>
              <a:t> в 2018 </a:t>
            </a:r>
            <a:r>
              <a:rPr lang="ru-RU" sz="2400" b="1" dirty="0">
                <a:latin typeface="+mn-lt"/>
              </a:rPr>
              <a:t>г</a:t>
            </a:r>
            <a:r>
              <a:rPr lang="ru-RU" sz="2400" b="1" dirty="0" smtClean="0">
                <a:latin typeface="+mn-lt"/>
              </a:rPr>
              <a:t>. (январь-сентябрь)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сравнении с аналогичным периодом 2017 </a:t>
            </a:r>
            <a:r>
              <a:rPr lang="ru-RU" sz="2400" b="1" dirty="0">
                <a:latin typeface="+mn-lt"/>
              </a:rPr>
              <a:t>г</a:t>
            </a:r>
            <a:r>
              <a:rPr lang="ru-RU" sz="2400" b="1" dirty="0" smtClean="0">
                <a:latin typeface="+mn-lt"/>
              </a:rPr>
              <a:t>.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455313"/>
              </p:ext>
            </p:extLst>
          </p:nvPr>
        </p:nvGraphicFramePr>
        <p:xfrm>
          <a:off x="0" y="1126156"/>
          <a:ext cx="11899075" cy="556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1356" y="995502"/>
            <a:ext cx="38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2521" y="6519446"/>
            <a:ext cx="4039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30019" y="995502"/>
            <a:ext cx="2835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Противошоковые центры!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4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1027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latin typeface="+mn-lt"/>
              </a:rPr>
              <a:t>Обеспеченность кардиологами медицинских организаций в Центральном, Уральском, Сибирском и Дальневосточном федеральных округах </a:t>
            </a:r>
            <a:r>
              <a:rPr lang="ru-RU" altLang="ru-RU" sz="2400" b="1" dirty="0">
                <a:latin typeface="+mn-lt"/>
              </a:rPr>
              <a:t>(на 10 тыс. населения) </a:t>
            </a:r>
            <a:r>
              <a:rPr lang="ru-RU" altLang="ru-RU" sz="2400" b="1" dirty="0" smtClean="0">
                <a:latin typeface="+mn-lt"/>
              </a:rPr>
              <a:t/>
            </a:r>
            <a:br>
              <a:rPr lang="ru-RU" altLang="ru-RU" sz="2400" b="1" dirty="0" smtClean="0">
                <a:latin typeface="+mn-lt"/>
              </a:rPr>
            </a:br>
            <a:r>
              <a:rPr lang="ru-RU" altLang="ru-RU" sz="2400" b="1" dirty="0" smtClean="0">
                <a:latin typeface="+mn-lt"/>
              </a:rPr>
              <a:t>(2016-2017 гг.)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004393"/>
              </p:ext>
            </p:extLst>
          </p:nvPr>
        </p:nvGraphicFramePr>
        <p:xfrm>
          <a:off x="0" y="943276"/>
          <a:ext cx="12192000" cy="565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43033" y="1236417"/>
            <a:ext cx="583665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Всего кардиологов в РФ в 2017 г - 10 919 </a:t>
            </a:r>
          </a:p>
          <a:p>
            <a:pPr algn="ctr"/>
            <a:r>
              <a:rPr lang="ru-RU" sz="2400" b="1" dirty="0" smtClean="0">
                <a:latin typeface="+mn-lt"/>
              </a:rPr>
              <a:t>в 2016 г -  10 307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7649" y="6516106"/>
            <a:ext cx="3694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76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1027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latin typeface="+mn-lt"/>
              </a:rPr>
              <a:t>Обеспеченность кардиологическими койками в Центральном, Уральском, Сибирском и Дальневосточном федеральных округах </a:t>
            </a:r>
            <a:r>
              <a:rPr lang="ru-RU" altLang="ru-RU" sz="2400" b="1" dirty="0">
                <a:latin typeface="+mn-lt"/>
              </a:rPr>
              <a:t>(на 10 тыс. населения) </a:t>
            </a:r>
            <a:r>
              <a:rPr lang="ru-RU" altLang="ru-RU" sz="2400" b="1" dirty="0" smtClean="0">
                <a:latin typeface="+mn-lt"/>
              </a:rPr>
              <a:t/>
            </a:r>
            <a:br>
              <a:rPr lang="ru-RU" altLang="ru-RU" sz="2400" b="1" dirty="0" smtClean="0">
                <a:latin typeface="+mn-lt"/>
              </a:rPr>
            </a:br>
            <a:r>
              <a:rPr lang="ru-RU" altLang="ru-RU" sz="2400" b="1" dirty="0" smtClean="0">
                <a:latin typeface="+mn-lt"/>
              </a:rPr>
              <a:t>(2016-2017 гг.)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004393"/>
              </p:ext>
            </p:extLst>
          </p:nvPr>
        </p:nvGraphicFramePr>
        <p:xfrm>
          <a:off x="0" y="943276"/>
          <a:ext cx="12192000" cy="565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67649" y="6516106"/>
            <a:ext cx="3694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16299" y="1144552"/>
            <a:ext cx="605624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Всего кардиологических коек в РФ в 2017г. – 50 026;</a:t>
            </a:r>
          </a:p>
          <a:p>
            <a:r>
              <a:rPr lang="ru-RU" sz="2000" b="1" dirty="0" smtClean="0"/>
              <a:t>                                 в 2016г. – 50 600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76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Субъекты РФ, в которых НМИЦ кардиологии были проведены аудиторские проверки кардиологической службы в октябре-декабре 2018 г.</a:t>
            </a:r>
            <a:br>
              <a:rPr lang="ru-RU" sz="2800" b="1" dirty="0" smtClean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65621"/>
              </p:ext>
            </p:extLst>
          </p:nvPr>
        </p:nvGraphicFramePr>
        <p:xfrm>
          <a:off x="215076" y="1420317"/>
          <a:ext cx="2470372" cy="5229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42"/>
                <a:gridCol w="2030930"/>
              </a:tblGrid>
              <a:tr h="435822">
                <a:tc>
                  <a:txBody>
                    <a:bodyPr/>
                    <a:lstStyle/>
                    <a:p>
                      <a:pPr algn="l"/>
                      <a:endParaRPr lang="ru-RU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Субъекты</a:t>
                      </a:r>
                      <a:r>
                        <a:rPr lang="ru-RU" sz="1200" b="1" baseline="0" dirty="0" smtClean="0"/>
                        <a:t> РФ</a:t>
                      </a:r>
                      <a:endParaRPr lang="ru-RU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1.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Забайкальский край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2.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Новосибирская область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3.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Красноярский край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4.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Приморский край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5.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Курганская</a:t>
                      </a:r>
                      <a:r>
                        <a:rPr lang="ru-RU" sz="1200" b="1" baseline="0" dirty="0" smtClean="0"/>
                        <a:t> область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6.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Владимирская область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7.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Ивановская область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8.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Тамбовская область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9.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Кемеровская область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10.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Алтайский край</a:t>
                      </a:r>
                      <a:endParaRPr lang="ru-RU" sz="1200" b="1" dirty="0"/>
                    </a:p>
                  </a:txBody>
                  <a:tcPr/>
                </a:tc>
              </a:tr>
              <a:tr h="43582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11.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/>
                        <a:t>Калужская область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9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80" y="1592535"/>
            <a:ext cx="7875869" cy="436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1310" y="5861785"/>
            <a:ext cx="846917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Всего в течение 2018 г были проведены выезды сотрудников НМИЦ кардиологии </a:t>
            </a:r>
          </a:p>
          <a:p>
            <a:pPr algn="ctr"/>
            <a:r>
              <a:rPr lang="ru-RU" b="1" dirty="0" smtClean="0"/>
              <a:t>в 36 субъекта РФ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65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2304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Обеспеченность кардиологическими койками на 10 тыс. населения в субъектах РФ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01879" y="1603171"/>
          <a:ext cx="11990121" cy="525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3392" y="184482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26795" y="1364008"/>
            <a:ext cx="565390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Всего кардиологических коек в РФ в 2017г. – 50 026;</a:t>
            </a:r>
          </a:p>
          <a:p>
            <a:r>
              <a:rPr lang="ru-RU" b="1" dirty="0" smtClean="0"/>
              <a:t>                                 в 2016г. – 50 600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52521" y="6519446"/>
            <a:ext cx="4039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77859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Частота профильной госпитализации</a:t>
            </a:r>
            <a:r>
              <a:rPr lang="ru-RU" sz="2800" b="1" dirty="0" smtClean="0">
                <a:latin typeface="+mn-lt"/>
              </a:rPr>
              <a:t> больных ОКС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183302"/>
              </p:ext>
            </p:extLst>
          </p:nvPr>
        </p:nvGraphicFramePr>
        <p:xfrm>
          <a:off x="1" y="1049155"/>
          <a:ext cx="11934700" cy="580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6253" y="126315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70616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Доля больных с ОКС, переведенных из ПСО в РСЦ  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553627"/>
              </p:ext>
            </p:extLst>
          </p:nvPr>
        </p:nvGraphicFramePr>
        <p:xfrm>
          <a:off x="201879" y="943277"/>
          <a:ext cx="11732821" cy="591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2401" y="130910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9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8063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ru-RU" sz="2400" b="1" dirty="0" smtClean="0"/>
              <a:t>Доля пациентов с </a:t>
            </a:r>
            <a:r>
              <a:rPr lang="ru-RU" sz="2400" b="1" dirty="0" err="1" smtClean="0"/>
              <a:t>ОКСп</a:t>
            </a:r>
            <a:r>
              <a:rPr lang="en-US" sz="2400" b="1" dirty="0" smtClean="0"/>
              <a:t>ST</a:t>
            </a:r>
            <a:r>
              <a:rPr lang="ru-RU" sz="2400" b="1" dirty="0"/>
              <a:t>, </a:t>
            </a:r>
            <a:r>
              <a:rPr lang="ru-RU" sz="2400" b="1" dirty="0" smtClean="0"/>
              <a:t>госпитализированных в стационары в сроки менее 2-х часов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717056"/>
              </p:ext>
            </p:extLst>
          </p:nvPr>
        </p:nvGraphicFramePr>
        <p:xfrm>
          <a:off x="0" y="904775"/>
          <a:ext cx="12002703" cy="57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34289" y="6446698"/>
            <a:ext cx="5376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9891" y="11246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380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7521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ЦФО, УФО, СФО, ДВФО</a:t>
            </a:r>
            <a:endParaRPr lang="ru-RU" b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06686"/>
              </p:ext>
            </p:extLst>
          </p:nvPr>
        </p:nvGraphicFramePr>
        <p:xfrm>
          <a:off x="144379" y="1443790"/>
          <a:ext cx="4273616" cy="4591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4389"/>
                <a:gridCol w="1132721"/>
                <a:gridCol w="764534"/>
                <a:gridCol w="871972"/>
              </a:tblGrid>
              <a:tr h="1154343">
                <a:tc>
                  <a:txBody>
                    <a:bodyPr/>
                    <a:lstStyle/>
                    <a:p>
                      <a:pPr algn="just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 на 1.12.2018г. </a:t>
                      </a:r>
                      <a:endParaRPr lang="ru-RU" sz="1400" b="1" i="0" u="none" strike="noStrike" dirty="0">
                        <a:solidFill>
                          <a:srgbClr val="22222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22222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22222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22222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субъектов </a:t>
                      </a:r>
                      <a:endParaRPr lang="ru-RU" sz="1400" b="1" i="0" u="none" strike="noStrike" dirty="0">
                        <a:solidFill>
                          <a:srgbClr val="22222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868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146 880 432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1455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39 311 413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1455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федеральный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12 356 229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8,4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1455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19 287 474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1455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федеральный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6 165 284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0566" y="1424539"/>
            <a:ext cx="7761434" cy="462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94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0" y="0"/>
            <a:ext cx="12192000" cy="76470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ctr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Среднее время «симптом – звонок СМП</a:t>
            </a: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»</a:t>
            </a:r>
          </a:p>
          <a:p>
            <a:pPr algn="ctr" fontAlgn="ctr"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ЦФО, УФО, СФО, ДВФО</a:t>
            </a:r>
            <a:endParaRPr lang="ru-RU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908663" y="6519446"/>
            <a:ext cx="5155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latin typeface="Calibri"/>
              </a:rPr>
              <a:t>Мониторинг Минздрава России </a:t>
            </a:r>
            <a:r>
              <a:rPr lang="ru-RU" altLang="ru-RU" sz="1600" b="1" dirty="0" smtClean="0"/>
              <a:t>(2017г.)</a:t>
            </a:r>
            <a:endParaRPr lang="en-US" altLang="ru-RU" sz="16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96145417"/>
              </p:ext>
            </p:extLst>
          </p:nvPr>
        </p:nvGraphicFramePr>
        <p:xfrm>
          <a:off x="67377" y="764704"/>
          <a:ext cx="11896824" cy="601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822619" y="855033"/>
            <a:ext cx="576064" cy="28803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prstClr val="black"/>
                </a:solidFill>
              </a:rPr>
              <a:t>мин</a:t>
            </a:r>
          </a:p>
          <a:p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7606" y="384013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Данные не представлены Воронежской обл., Чукотским </a:t>
            </a:r>
            <a:r>
              <a:rPr lang="ru-RU" dirty="0" err="1">
                <a:solidFill>
                  <a:prstClr val="black"/>
                </a:solidFill>
              </a:rPr>
              <a:t>а.о</a:t>
            </a:r>
            <a:r>
              <a:rPr lang="ru-RU" dirty="0">
                <a:solidFill>
                  <a:prstClr val="black"/>
                </a:solidFill>
              </a:rPr>
              <a:t>. и Еврейской </a:t>
            </a:r>
            <a:r>
              <a:rPr lang="ru-RU" dirty="0" err="1">
                <a:solidFill>
                  <a:prstClr val="black"/>
                </a:solidFill>
              </a:rPr>
              <a:t>а.о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28" y="4365010"/>
            <a:ext cx="11939166" cy="215443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 данным Шведского Регистра увеличение времени «ПМК - баллон» </a:t>
            </a:r>
            <a:r>
              <a:rPr lang="en-US" dirty="0">
                <a:solidFill>
                  <a:prstClr val="black"/>
                </a:solidFill>
              </a:rPr>
              <a:t>&gt;</a:t>
            </a:r>
            <a:r>
              <a:rPr lang="ru-RU" dirty="0">
                <a:solidFill>
                  <a:prstClr val="black"/>
                </a:solidFill>
              </a:rPr>
              <a:t> 60 минут у больных </a:t>
            </a:r>
            <a:r>
              <a:rPr lang="ru-RU" dirty="0" err="1">
                <a:solidFill>
                  <a:prstClr val="black"/>
                </a:solidFill>
              </a:rPr>
              <a:t>ОКСп</a:t>
            </a:r>
            <a:r>
              <a:rPr lang="en-US" dirty="0">
                <a:solidFill>
                  <a:prstClr val="black"/>
                </a:solidFill>
              </a:rPr>
              <a:t>ST</a:t>
            </a:r>
            <a:r>
              <a:rPr lang="ru-RU" dirty="0">
                <a:solidFill>
                  <a:prstClr val="black"/>
                </a:solidFill>
              </a:rPr>
              <a:t> ассоциировано с увеличением  смертности в течение 1 года,  а также с развитием тяжелой </a:t>
            </a:r>
            <a:r>
              <a:rPr lang="ru-RU" dirty="0" smtClean="0">
                <a:solidFill>
                  <a:prstClr val="black"/>
                </a:solidFill>
              </a:rPr>
              <a:t>ХСН</a:t>
            </a:r>
            <a:endParaRPr lang="ru-RU" sz="1050" dirty="0">
              <a:solidFill>
                <a:prstClr val="black"/>
              </a:solidFill>
            </a:endParaRPr>
          </a:p>
          <a:p>
            <a:pPr algn="r"/>
            <a:endParaRPr lang="en-US" sz="1000" dirty="0">
              <a:solidFill>
                <a:prstClr val="black"/>
              </a:solidFill>
            </a:endParaRPr>
          </a:p>
          <a:p>
            <a:pPr algn="r"/>
            <a:r>
              <a:rPr lang="en-US" sz="1000" dirty="0" err="1">
                <a:solidFill>
                  <a:prstClr val="black"/>
                </a:solidFill>
              </a:rPr>
              <a:t>Koul</a:t>
            </a:r>
            <a:r>
              <a:rPr lang="en-US" sz="1000" dirty="0">
                <a:solidFill>
                  <a:prstClr val="black"/>
                </a:solidFill>
              </a:rPr>
              <a:t> S et al.,</a:t>
            </a:r>
            <a:r>
              <a:rPr lang="ru-RU" sz="1000" dirty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prstClr val="black"/>
                </a:solidFill>
              </a:rPr>
              <a:t>J Am Heart Assoc,2014</a:t>
            </a:r>
          </a:p>
          <a:p>
            <a:pPr algn="r"/>
            <a:endParaRPr lang="ru-RU" sz="1000" dirty="0">
              <a:solidFill>
                <a:prstClr val="black"/>
              </a:solidFill>
            </a:endParaRPr>
          </a:p>
          <a:p>
            <a:pPr algn="r"/>
            <a:endParaRPr lang="en-US" sz="10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 Восточной части Австрии (766 тыс.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населения) время «ПМК-баллон» в пределах 120 минут достигнуто  у 78% больных </a:t>
            </a:r>
            <a:r>
              <a:rPr lang="ru-RU" dirty="0" err="1">
                <a:solidFill>
                  <a:prstClr val="black"/>
                </a:solidFill>
              </a:rPr>
              <a:t>ОКСп</a:t>
            </a:r>
            <a:r>
              <a:rPr lang="en-US" dirty="0">
                <a:solidFill>
                  <a:prstClr val="black"/>
                </a:solidFill>
              </a:rPr>
              <a:t>ST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  <a:p>
            <a:pPr algn="r"/>
            <a:r>
              <a:rPr lang="en-US" sz="1000" dirty="0" err="1" smtClean="0">
                <a:solidFill>
                  <a:prstClr val="black"/>
                </a:solidFill>
              </a:rPr>
              <a:t>Trimmel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prstClr val="black"/>
                </a:solidFill>
              </a:rPr>
              <a:t>H et al.</a:t>
            </a:r>
            <a:r>
              <a:rPr lang="ru-RU" sz="1000" dirty="0">
                <a:solidFill>
                  <a:prstClr val="black"/>
                </a:solidFill>
              </a:rPr>
              <a:t>, </a:t>
            </a:r>
            <a:r>
              <a:rPr lang="en-US" sz="1000" dirty="0" err="1">
                <a:solidFill>
                  <a:prstClr val="black"/>
                </a:solidFill>
              </a:rPr>
              <a:t>Scand</a:t>
            </a:r>
            <a:r>
              <a:rPr lang="en-US" sz="1000" dirty="0">
                <a:solidFill>
                  <a:prstClr val="black"/>
                </a:solidFill>
              </a:rPr>
              <a:t> J Trauma </a:t>
            </a:r>
            <a:r>
              <a:rPr lang="en-US" sz="1000" dirty="0" err="1">
                <a:solidFill>
                  <a:prstClr val="black"/>
                </a:solidFill>
              </a:rPr>
              <a:t>Resusc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 err="1">
                <a:solidFill>
                  <a:prstClr val="black"/>
                </a:solidFill>
              </a:rPr>
              <a:t>Emerg</a:t>
            </a:r>
            <a:r>
              <a:rPr lang="en-US" sz="1000" dirty="0">
                <a:solidFill>
                  <a:prstClr val="black"/>
                </a:solidFill>
              </a:rPr>
              <a:t> Mad, 2018</a:t>
            </a:r>
            <a:endParaRPr lang="ru-RU" sz="1000" dirty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0" y="0"/>
            <a:ext cx="12192000" cy="76470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ctr">
              <a:buFont typeface="Arial" panose="020B0604020202020204" pitchFamily="34" charset="0"/>
              <a:buNone/>
            </a:pPr>
            <a:endParaRPr lang="ru-RU" sz="2400" b="1" dirty="0" smtClean="0">
              <a:solidFill>
                <a:prstClr val="black"/>
              </a:solidFill>
              <a:latin typeface="Calibri"/>
            </a:endParaRPr>
          </a:p>
          <a:p>
            <a:pPr algn="ctr" fontAlgn="ctr"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Среднее </a:t>
            </a:r>
            <a:r>
              <a:rPr lang="ru-RU" sz="2400" b="1" dirty="0">
                <a:solidFill>
                  <a:prstClr val="black"/>
                </a:solidFill>
                <a:latin typeface="Calibri"/>
              </a:rPr>
              <a:t>время «звонок СМП – баллон</a:t>
            </a: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»</a:t>
            </a:r>
          </a:p>
          <a:p>
            <a:pPr algn="ctr" fontAlgn="ctr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ЦФО, УФО, СФО, </a:t>
            </a: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ДВФО</a:t>
            </a:r>
            <a:endParaRPr lang="ru-RU" sz="2400" b="1" dirty="0">
              <a:solidFill>
                <a:prstClr val="black"/>
              </a:solidFill>
              <a:latin typeface="Calibri"/>
            </a:endParaRPr>
          </a:p>
          <a:p>
            <a:pPr algn="ctr" fontAlgn="ctr">
              <a:buFont typeface="Arial" panose="020B0604020202020204" pitchFamily="34" charset="0"/>
              <a:buNone/>
            </a:pPr>
            <a:endParaRPr lang="ru-RU" sz="2400" b="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455250" y="6525344"/>
            <a:ext cx="51556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Calibri"/>
              </a:rPr>
              <a:t>Данные Мониторинга Минздрава России </a:t>
            </a:r>
            <a:r>
              <a:rPr lang="ru-RU" altLang="ru-RU" sz="1400" b="1" dirty="0">
                <a:solidFill>
                  <a:srgbClr val="002060"/>
                </a:solidFill>
              </a:rPr>
              <a:t>(2017г.)</a:t>
            </a:r>
            <a:endParaRPr lang="en-US" altLang="ru-RU" sz="14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88693743"/>
              </p:ext>
            </p:extLst>
          </p:nvPr>
        </p:nvGraphicFramePr>
        <p:xfrm>
          <a:off x="38501" y="822550"/>
          <a:ext cx="1211499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16016" y="822655"/>
            <a:ext cx="576064" cy="28803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prstClr val="black"/>
                </a:solidFill>
              </a:rPr>
              <a:t>мин</a:t>
            </a:r>
          </a:p>
          <a:p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1584" y="614870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Данные не представлены Воронежской обл., Чукотским </a:t>
            </a:r>
            <a:r>
              <a:rPr lang="ru-RU" dirty="0" err="1">
                <a:solidFill>
                  <a:prstClr val="black"/>
                </a:solidFill>
              </a:rPr>
              <a:t>а.о</a:t>
            </a:r>
            <a:r>
              <a:rPr lang="ru-RU" dirty="0">
                <a:solidFill>
                  <a:prstClr val="black"/>
                </a:solidFill>
              </a:rPr>
              <a:t>. и Еврейской </a:t>
            </a:r>
            <a:r>
              <a:rPr lang="ru-RU" dirty="0" err="1">
                <a:solidFill>
                  <a:prstClr val="black"/>
                </a:solidFill>
              </a:rPr>
              <a:t>а.о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16016" y="4003690"/>
            <a:ext cx="11118102" cy="75969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8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0" y="29575"/>
            <a:ext cx="12192000" cy="110440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ctr">
              <a:buFont typeface="Arial" panose="020B0604020202020204" pitchFamily="34" charset="0"/>
              <a:buNone/>
            </a:pPr>
            <a:endParaRPr lang="ru-RU" sz="2400" b="1" dirty="0" smtClean="0">
              <a:solidFill>
                <a:prstClr val="black"/>
              </a:solidFill>
            </a:endParaRPr>
          </a:p>
          <a:p>
            <a:pPr algn="ctr" font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prstClr val="black"/>
                </a:solidFill>
              </a:rPr>
              <a:t>Время </a:t>
            </a:r>
            <a:r>
              <a:rPr lang="ru-RU" sz="2400" b="1" dirty="0">
                <a:solidFill>
                  <a:prstClr val="black"/>
                </a:solidFill>
              </a:rPr>
              <a:t>"симптом - баллон" при выполнении первичной ЧКВ у больных с </a:t>
            </a:r>
            <a:r>
              <a:rPr lang="ru-RU" sz="2400" b="1" dirty="0" err="1" smtClean="0">
                <a:solidFill>
                  <a:prstClr val="black"/>
                </a:solidFill>
              </a:rPr>
              <a:t>ОКСпST</a:t>
            </a:r>
            <a:endParaRPr lang="ru-RU" sz="2400" b="1" dirty="0" smtClean="0">
              <a:solidFill>
                <a:prstClr val="black"/>
              </a:solidFill>
            </a:endParaRPr>
          </a:p>
          <a:p>
            <a:pPr algn="ctr" font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prstClr val="black"/>
                </a:solidFill>
              </a:rPr>
              <a:t>(рассчитано из числа больных,</a:t>
            </a: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Calibri"/>
              </a:rPr>
              <a:t>поступивших до 12 часов от начала </a:t>
            </a: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симптомов)</a:t>
            </a:r>
            <a:endParaRPr lang="ru-RU" sz="2400" b="1" dirty="0" smtClean="0">
              <a:solidFill>
                <a:prstClr val="black"/>
              </a:solidFill>
            </a:endParaRPr>
          </a:p>
          <a:p>
            <a:pPr algn="ctr" font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>ЦФО, УФО, СФО, </a:t>
            </a:r>
            <a:r>
              <a:rPr lang="ru-RU" sz="2400" b="1" dirty="0" smtClean="0">
                <a:solidFill>
                  <a:prstClr val="black"/>
                </a:solidFill>
                <a:latin typeface="Calibri"/>
              </a:rPr>
              <a:t>ДВФО</a:t>
            </a:r>
            <a:endParaRPr lang="ru-RU" sz="2400" b="1" dirty="0">
              <a:solidFill>
                <a:prstClr val="black"/>
              </a:solidFill>
              <a:latin typeface="Calibri"/>
            </a:endParaRPr>
          </a:p>
          <a:p>
            <a:pPr algn="ctr" fontAlgn="ctr">
              <a:buFont typeface="Arial" panose="020B0604020202020204" pitchFamily="34" charset="0"/>
              <a:buNone/>
            </a:pPr>
            <a:endParaRPr lang="ru-RU" sz="2400" b="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036369" y="6381329"/>
            <a:ext cx="5155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Мониторинг Минздрава </a:t>
            </a:r>
            <a:r>
              <a:rPr lang="ru-RU" altLang="ru-RU" sz="18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России </a:t>
            </a:r>
            <a:r>
              <a:rPr lang="ru-RU" altLang="ru-RU" sz="1800" b="1" dirty="0">
                <a:solidFill>
                  <a:srgbClr val="1F497D">
                    <a:lumMod val="50000"/>
                  </a:srgbClr>
                </a:solidFill>
              </a:rPr>
              <a:t>(2017г</a:t>
            </a:r>
            <a:r>
              <a:rPr lang="ru-RU" altLang="ru-RU" sz="1800" b="1" dirty="0" smtClean="0">
                <a:solidFill>
                  <a:srgbClr val="1F497D">
                    <a:lumMod val="50000"/>
                  </a:srgbClr>
                </a:solidFill>
              </a:rPr>
              <a:t>.)</a:t>
            </a:r>
            <a:endParaRPr lang="en-US" altLang="ru-RU" sz="1800" b="1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2810330"/>
              </p:ext>
            </p:extLst>
          </p:nvPr>
        </p:nvGraphicFramePr>
        <p:xfrm>
          <a:off x="105879" y="1219097"/>
          <a:ext cx="11867948" cy="516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30689" y="1265273"/>
            <a:ext cx="576064" cy="28803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prstClr val="black"/>
                </a:solidFill>
              </a:rPr>
              <a:t>мин</a:t>
            </a:r>
          </a:p>
          <a:p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819" y="4184725"/>
            <a:ext cx="1215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120 минут</a:t>
            </a:r>
          </a:p>
        </p:txBody>
      </p:sp>
    </p:spTree>
    <p:extLst>
      <p:ext uri="{BB962C8B-B14F-4D97-AF65-F5344CB8AC3E}">
        <p14:creationId xmlns:p14="http://schemas.microsoft.com/office/powerpoint/2010/main" val="26030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33651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Основные недостатки</a:t>
            </a:r>
            <a:r>
              <a:rPr lang="ru-RU" sz="2400" b="1" dirty="0">
                <a:latin typeface="+mn-lt"/>
              </a:rPr>
              <a:t>, выявленные </a:t>
            </a:r>
            <a:r>
              <a:rPr lang="ru-RU" sz="2400" b="1" dirty="0" smtClean="0">
                <a:latin typeface="+mn-lt"/>
              </a:rPr>
              <a:t> в ходе </a:t>
            </a:r>
            <a:r>
              <a:rPr lang="ru-RU" sz="2400" b="1" dirty="0">
                <a:latin typeface="+mn-lt"/>
              </a:rPr>
              <a:t>выездных </a:t>
            </a:r>
            <a:r>
              <a:rPr lang="ru-RU" sz="2400" b="1" dirty="0" smtClean="0">
                <a:latin typeface="+mn-lt"/>
              </a:rPr>
              <a:t>проверок </a:t>
            </a:r>
            <a:r>
              <a:rPr lang="ru-RU" sz="2400" b="1" dirty="0">
                <a:latin typeface="+mn-lt"/>
              </a:rPr>
              <a:t>в 2018 г</a:t>
            </a:r>
            <a:br>
              <a:rPr lang="ru-RU" sz="2400" b="1" dirty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27" y="1010653"/>
            <a:ext cx="11858325" cy="574628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Маршрутизация и лечение острого коронарного синдрома</a:t>
            </a:r>
            <a:endParaRPr lang="ru-RU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Низкая фактическая частота </a:t>
            </a:r>
            <a:r>
              <a:rPr lang="ru-RU" b="1" dirty="0" err="1">
                <a:solidFill>
                  <a:srgbClr val="002060"/>
                </a:solidFill>
              </a:rPr>
              <a:t>догоспитальной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ТЛТ </a:t>
            </a:r>
            <a:r>
              <a:rPr lang="ru-RU" b="1" dirty="0">
                <a:solidFill>
                  <a:srgbClr val="002060"/>
                </a:solidFill>
              </a:rPr>
              <a:t>при ожидаемом времени прямой доставки &gt;60 мин (15—20%)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Длительная </a:t>
            </a:r>
            <a:r>
              <a:rPr lang="ru-RU" b="1" dirty="0">
                <a:solidFill>
                  <a:srgbClr val="002060"/>
                </a:solidFill>
              </a:rPr>
              <a:t>внутрибольничная </a:t>
            </a:r>
            <a:r>
              <a:rPr lang="ru-RU" b="1" dirty="0" smtClean="0">
                <a:solidFill>
                  <a:srgbClr val="002060"/>
                </a:solidFill>
              </a:rPr>
              <a:t>транспортировка в ЧКВ-центрах (30—60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мин) - поступление ОКСП</a:t>
            </a:r>
            <a:r>
              <a:rPr lang="en-US" b="1" dirty="0" smtClean="0">
                <a:solidFill>
                  <a:srgbClr val="002060"/>
                </a:solidFill>
              </a:rPr>
              <a:t>ST </a:t>
            </a:r>
            <a:r>
              <a:rPr lang="ru-RU" b="1" dirty="0" smtClean="0">
                <a:solidFill>
                  <a:srgbClr val="002060"/>
                </a:solidFill>
              </a:rPr>
              <a:t>через </a:t>
            </a:r>
            <a:r>
              <a:rPr lang="ru-RU" b="1" dirty="0">
                <a:solidFill>
                  <a:srgbClr val="002060"/>
                </a:solidFill>
              </a:rPr>
              <a:t>приемное отделение, ожидание завершения плановых </a:t>
            </a:r>
            <a:r>
              <a:rPr lang="ru-RU" b="1" dirty="0" smtClean="0">
                <a:solidFill>
                  <a:srgbClr val="002060"/>
                </a:solidFill>
              </a:rPr>
              <a:t>вмешательств </a:t>
            </a:r>
            <a:r>
              <a:rPr lang="ru-RU" b="1" dirty="0">
                <a:solidFill>
                  <a:srgbClr val="002060"/>
                </a:solidFill>
              </a:rPr>
              <a:t>в отделениях РХМДЛ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Низкая </a:t>
            </a:r>
            <a:r>
              <a:rPr lang="ru-RU" b="1" dirty="0">
                <a:solidFill>
                  <a:srgbClr val="002060"/>
                </a:solidFill>
              </a:rPr>
              <a:t>частота применения </a:t>
            </a:r>
            <a:r>
              <a:rPr lang="ru-RU" b="1" dirty="0" err="1">
                <a:solidFill>
                  <a:srgbClr val="002060"/>
                </a:solidFill>
              </a:rPr>
              <a:t>фармакоинвазивной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тактики (</a:t>
            </a:r>
            <a:r>
              <a:rPr lang="en-US" b="1" dirty="0" smtClean="0">
                <a:solidFill>
                  <a:srgbClr val="002060"/>
                </a:solidFill>
              </a:rPr>
              <a:t>&lt;</a:t>
            </a: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en-US" b="1" dirty="0" smtClean="0">
                <a:solidFill>
                  <a:srgbClr val="002060"/>
                </a:solidFill>
              </a:rPr>
              <a:t>5</a:t>
            </a:r>
            <a:r>
              <a:rPr lang="ru-RU" b="1" dirty="0" smtClean="0">
                <a:solidFill>
                  <a:srgbClr val="002060"/>
                </a:solidFill>
              </a:rPr>
              <a:t>%)</a:t>
            </a: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Недостаток </a:t>
            </a:r>
            <a:r>
              <a:rPr lang="ru-RU" b="1" dirty="0" err="1">
                <a:solidFill>
                  <a:srgbClr val="002060"/>
                </a:solidFill>
              </a:rPr>
              <a:t>тромболитических</a:t>
            </a:r>
            <a:r>
              <a:rPr lang="ru-RU" b="1" dirty="0">
                <a:solidFill>
                  <a:srgbClr val="002060"/>
                </a:solidFill>
              </a:rPr>
              <a:t> препаратов на станциях СМП </a:t>
            </a:r>
            <a:r>
              <a:rPr lang="ru-RU" b="1" dirty="0" smtClean="0">
                <a:solidFill>
                  <a:srgbClr val="002060"/>
                </a:solidFill>
              </a:rPr>
              <a:t>(организационная разобщенность</a:t>
            </a:r>
            <a:r>
              <a:rPr lang="ru-RU" b="1" dirty="0">
                <a:solidFill>
                  <a:srgbClr val="002060"/>
                </a:solidFill>
              </a:rPr>
              <a:t>, нарушения закупок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Низкая частота использования </a:t>
            </a:r>
            <a:r>
              <a:rPr lang="ru-RU" b="1" dirty="0" err="1">
                <a:solidFill>
                  <a:srgbClr val="002060"/>
                </a:solidFill>
              </a:rPr>
              <a:t>стентов</a:t>
            </a:r>
            <a:r>
              <a:rPr lang="ru-RU" b="1" dirty="0">
                <a:solidFill>
                  <a:srgbClr val="002060"/>
                </a:solidFill>
              </a:rPr>
              <a:t> с лекарственным покрытием (40—60%)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/>
              <a:t>Плановая </a:t>
            </a:r>
            <a:r>
              <a:rPr lang="ru-RU" b="1" dirty="0"/>
              <a:t>медицинская </a:t>
            </a:r>
            <a:r>
              <a:rPr lang="ru-RU" b="1" dirty="0" smtClean="0"/>
              <a:t>помощь</a:t>
            </a:r>
            <a:endParaRPr lang="ru-RU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тсутствуют </a:t>
            </a:r>
            <a:r>
              <a:rPr lang="ru-RU" b="1" dirty="0">
                <a:solidFill>
                  <a:srgbClr val="002060"/>
                </a:solidFill>
              </a:rPr>
              <a:t>программы и мероприятия по профилактике внезапной смерти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002060"/>
                </a:solidFill>
              </a:rPr>
              <a:t>оспитализация </a:t>
            </a:r>
            <a:r>
              <a:rPr lang="ru-RU" b="1" dirty="0">
                <a:solidFill>
                  <a:srgbClr val="002060"/>
                </a:solidFill>
              </a:rPr>
              <a:t>пациентов с ХСН в терапевтические отделения </a:t>
            </a:r>
            <a:r>
              <a:rPr lang="ru-RU" b="1" dirty="0" smtClean="0">
                <a:solidFill>
                  <a:srgbClr val="002060"/>
                </a:solidFill>
              </a:rPr>
              <a:t>стационаров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тсутствие передачи в поликлиники информации о выписке из стационаров больных с ОКС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Не более 50% больных АГ, ИБС, в </a:t>
            </a:r>
            <a:r>
              <a:rPr lang="ru-RU" b="1" dirty="0" err="1" smtClean="0">
                <a:solidFill>
                  <a:srgbClr val="002060"/>
                </a:solidFill>
              </a:rPr>
              <a:t>т.ч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осле ОКС, ХСН находятся на диспансерном наблюдении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Низкая частота плановой </a:t>
            </a:r>
            <a:r>
              <a:rPr lang="ru-RU" b="1" dirty="0" err="1" smtClean="0">
                <a:solidFill>
                  <a:srgbClr val="002060"/>
                </a:solidFill>
              </a:rPr>
              <a:t>реваскуляризации</a:t>
            </a:r>
            <a:r>
              <a:rPr lang="ru-RU" b="1" dirty="0" smtClean="0">
                <a:solidFill>
                  <a:srgbClr val="002060"/>
                </a:solidFill>
              </a:rPr>
              <a:t> при тяжелых формах ИБС</a:t>
            </a: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тсутствие </a:t>
            </a:r>
            <a:r>
              <a:rPr lang="ru-RU" b="1" dirty="0">
                <a:solidFill>
                  <a:srgbClr val="002060"/>
                </a:solidFill>
              </a:rPr>
              <a:t>нагрузочного тестирования в амбулаторных </a:t>
            </a:r>
            <a:r>
              <a:rPr lang="ru-RU" b="1" dirty="0" smtClean="0">
                <a:solidFill>
                  <a:srgbClr val="002060"/>
                </a:solidFill>
              </a:rPr>
              <a:t>МО</a:t>
            </a: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Н</a:t>
            </a:r>
            <a:r>
              <a:rPr lang="ru-RU" b="1" dirty="0" smtClean="0">
                <a:solidFill>
                  <a:srgbClr val="002060"/>
                </a:solidFill>
              </a:rPr>
              <a:t>изкие </a:t>
            </a:r>
            <a:r>
              <a:rPr lang="ru-RU" b="1" dirty="0">
                <a:solidFill>
                  <a:srgbClr val="002060"/>
                </a:solidFill>
              </a:rPr>
              <a:t>дозы препаратов при стационарном </a:t>
            </a:r>
            <a:r>
              <a:rPr lang="ru-RU" b="1" dirty="0" smtClean="0">
                <a:solidFill>
                  <a:srgbClr val="002060"/>
                </a:solidFill>
              </a:rPr>
              <a:t>лечении </a:t>
            </a: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 err="1">
                <a:solidFill>
                  <a:srgbClr val="002060"/>
                </a:solidFill>
              </a:rPr>
              <a:t>симвастатин</a:t>
            </a:r>
            <a:r>
              <a:rPr lang="ru-RU" b="1" dirty="0">
                <a:solidFill>
                  <a:srgbClr val="002060"/>
                </a:solidFill>
              </a:rPr>
              <a:t> 20 мг/</a:t>
            </a:r>
            <a:r>
              <a:rPr lang="ru-RU" b="1" dirty="0" err="1">
                <a:solidFill>
                  <a:srgbClr val="002060"/>
                </a:solidFill>
              </a:rPr>
              <a:t>сут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31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778598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400" b="1" dirty="0"/>
              <a:t>Основные недостатки, выявленные  в ходе выездных </a:t>
            </a:r>
            <a:r>
              <a:rPr lang="ru-RU" sz="2400" b="1" dirty="0" smtClean="0"/>
              <a:t>проверок </a:t>
            </a:r>
            <a:r>
              <a:rPr lang="ru-RU" sz="2400" b="1" dirty="0"/>
              <a:t>в 2018 г</a:t>
            </a:r>
            <a:br>
              <a:rPr lang="ru-RU" sz="2400" b="1" dirty="0"/>
            </a:b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27" y="1010653"/>
            <a:ext cx="11858325" cy="5746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Льготное </a:t>
            </a:r>
            <a:r>
              <a:rPr lang="ru-RU" sz="2400" b="1" dirty="0"/>
              <a:t>лекарственное обеспечение лиц высокого риска</a:t>
            </a:r>
            <a:r>
              <a:rPr lang="ru-RU" sz="2400" b="1" dirty="0" smtClean="0"/>
              <a:t>:</a:t>
            </a:r>
          </a:p>
          <a:p>
            <a:pPr marL="0" indent="0" algn="ctr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Недостаточная продолжительность  (6 мес.) льготного лекарственного обеспечения после </a:t>
            </a:r>
            <a:r>
              <a:rPr lang="ru-RU" sz="2200" b="1" dirty="0">
                <a:solidFill>
                  <a:srgbClr val="002060"/>
                </a:solidFill>
              </a:rPr>
              <a:t>ОКС </a:t>
            </a:r>
            <a:r>
              <a:rPr lang="ru-RU" sz="2200" b="1" dirty="0" smtClean="0">
                <a:solidFill>
                  <a:srgbClr val="002060"/>
                </a:solidFill>
              </a:rPr>
              <a:t>(в Приморском крае полное отсутствие)</a:t>
            </a:r>
            <a:endParaRPr lang="ru-RU" sz="2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Дополнительные условия для льготного обеспечения лекарствами ( наличие перенесенного инфаркта, </a:t>
            </a:r>
            <a:r>
              <a:rPr lang="ru-RU" sz="2200" b="1" dirty="0">
                <a:solidFill>
                  <a:srgbClr val="002060"/>
                </a:solidFill>
              </a:rPr>
              <a:t>инвалидность)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Низкие </a:t>
            </a:r>
            <a:r>
              <a:rPr lang="ru-RU" sz="2200" b="1" dirty="0">
                <a:solidFill>
                  <a:srgbClr val="002060"/>
                </a:solidFill>
              </a:rPr>
              <a:t>дозы препаратов (</a:t>
            </a:r>
            <a:r>
              <a:rPr lang="ru-RU" sz="2200" b="1" dirty="0" err="1">
                <a:solidFill>
                  <a:srgbClr val="002060"/>
                </a:solidFill>
              </a:rPr>
              <a:t>аторвастатин</a:t>
            </a:r>
            <a:r>
              <a:rPr lang="ru-RU" sz="2200" b="1" dirty="0">
                <a:solidFill>
                  <a:srgbClr val="002060"/>
                </a:solidFill>
              </a:rPr>
              <a:t> 10 мг/</a:t>
            </a:r>
            <a:r>
              <a:rPr lang="ru-RU" sz="2200" b="1" dirty="0" err="1">
                <a:solidFill>
                  <a:srgbClr val="002060"/>
                </a:solidFill>
              </a:rPr>
              <a:t>сут</a:t>
            </a:r>
            <a:r>
              <a:rPr lang="ru-RU" sz="2200" b="1" dirty="0" smtClean="0">
                <a:solidFill>
                  <a:srgbClr val="002060"/>
                </a:solidFill>
              </a:rPr>
              <a:t>.)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/>
              <a:t>Общие организационные проблемы</a:t>
            </a:r>
            <a:endParaRPr lang="ru-RU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Слабое </a:t>
            </a:r>
            <a:r>
              <a:rPr lang="ru-RU" sz="2200" b="1" dirty="0">
                <a:solidFill>
                  <a:srgbClr val="002060"/>
                </a:solidFill>
              </a:rPr>
              <a:t>организационно-методическое </a:t>
            </a:r>
            <a:r>
              <a:rPr lang="ru-RU" sz="2200" b="1" dirty="0" err="1">
                <a:solidFill>
                  <a:srgbClr val="002060"/>
                </a:solidFill>
              </a:rPr>
              <a:t>внутрирегиональное</a:t>
            </a:r>
            <a:r>
              <a:rPr lang="ru-RU" sz="2200" b="1" dirty="0">
                <a:solidFill>
                  <a:srgbClr val="002060"/>
                </a:solidFill>
              </a:rPr>
              <a:t> взаимодействие медицинских организаций 3 уровня с медицинскими организациями 1 и 2 уровней.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7377"/>
            <a:ext cx="12192000" cy="8309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ea typeface="+mj-ea"/>
                <a:cs typeface="+mj-cs"/>
              </a:rPr>
              <a:t>Основные проблемы развития </a:t>
            </a:r>
            <a:r>
              <a:rPr lang="ru-RU" sz="2400" b="1" dirty="0" smtClean="0">
                <a:latin typeface="+mj-lt"/>
                <a:ea typeface="+mj-ea"/>
                <a:cs typeface="+mj-cs"/>
              </a:rPr>
              <a:t>телемедицины, </a:t>
            </a:r>
          </a:p>
          <a:p>
            <a:pPr algn="ctr"/>
            <a:r>
              <a:rPr lang="ru-RU" sz="2400" b="1" dirty="0" smtClean="0">
                <a:latin typeface="+mj-lt"/>
                <a:ea typeface="+mj-ea"/>
                <a:cs typeface="+mj-cs"/>
              </a:rPr>
              <a:t>выявленные в ходе выездных проверок в 2018 г.</a:t>
            </a:r>
            <a:endParaRPr lang="ru-RU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10229"/>
            <a:ext cx="121920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2060"/>
                </a:solidFill>
              </a:rPr>
              <a:t>Отсутствие региональной телемедицинской системы в большинстве субъектов РФ</a:t>
            </a:r>
          </a:p>
          <a:p>
            <a:pPr marL="285744" indent="-28574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2060"/>
                </a:solidFill>
              </a:rPr>
              <a:t>Низкая информированность медицинского сообщества о возможностях оказания медицинской помощи с использованием телемедицинских технологий </a:t>
            </a:r>
          </a:p>
          <a:p>
            <a:pPr marL="285744" indent="-28574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2060"/>
                </a:solidFill>
              </a:rPr>
              <a:t>Отсутствие единой электронной медицинской карты, интегрированной с РМИС в большинстве МО субъектов РФ</a:t>
            </a:r>
          </a:p>
          <a:p>
            <a:pPr marL="285744" indent="-28574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2060"/>
                </a:solidFill>
              </a:rPr>
              <a:t>Отсутствие понимания </a:t>
            </a:r>
            <a:r>
              <a:rPr lang="ru-RU" sz="2200" b="1" dirty="0" smtClean="0">
                <a:solidFill>
                  <a:srgbClr val="002060"/>
                </a:solidFill>
              </a:rPr>
              <a:t>необходимости финансирования </a:t>
            </a:r>
            <a:r>
              <a:rPr lang="ru-RU" sz="2200" b="1" dirty="0">
                <a:solidFill>
                  <a:srgbClr val="002060"/>
                </a:solidFill>
              </a:rPr>
              <a:t>медицинских услуг, оказанных с применением телемедицинских </a:t>
            </a:r>
            <a:r>
              <a:rPr lang="ru-RU" sz="2200" b="1" dirty="0" smtClean="0">
                <a:solidFill>
                  <a:srgbClr val="002060"/>
                </a:solidFill>
              </a:rPr>
              <a:t>технологий, через канал ОМС </a:t>
            </a:r>
            <a:endParaRPr lang="ru-RU" sz="2200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76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002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Распределение регионов в зависимости от уровня и динамики смертности от БСК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2017- 2018 г. (январь-сентябрь)</a:t>
            </a:r>
            <a:endParaRPr lang="ru-RU" sz="2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0263" y="6550223"/>
            <a:ext cx="2831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По данным Росстата (</a:t>
            </a:r>
            <a:r>
              <a:rPr lang="en-US" sz="1400" dirty="0" smtClean="0">
                <a:hlinkClick r:id="rId3"/>
              </a:rPr>
              <a:t>www.gks.ru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xmlns="" id="{4F5F37FB-09F2-41C6-A30D-3855F776B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854688"/>
              </p:ext>
            </p:extLst>
          </p:nvPr>
        </p:nvGraphicFramePr>
        <p:xfrm>
          <a:off x="0" y="1009405"/>
          <a:ext cx="12192000" cy="529171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schemeClr val="bg1">
                      <a:lumMod val="85000"/>
                      <a:alpha val="50000"/>
                    </a:schemeClr>
                  </a:innerShdw>
                </a:effectLst>
              </a:tblPr>
              <a:tblGrid>
                <a:gridCol w="6067386">
                  <a:extLst>
                    <a:ext uri="{9D8B030D-6E8A-4147-A177-3AD203B41FA5}">
                      <a16:colId xmlns:a16="http://schemas.microsoft.com/office/drawing/2014/main" xmlns="" val="204468488"/>
                    </a:ext>
                  </a:extLst>
                </a:gridCol>
                <a:gridCol w="6124614">
                  <a:extLst>
                    <a:ext uri="{9D8B030D-6E8A-4147-A177-3AD203B41FA5}">
                      <a16:colId xmlns:a16="http://schemas.microsoft.com/office/drawing/2014/main" xmlns="" val="4109205415"/>
                    </a:ext>
                  </a:extLst>
                </a:gridCol>
              </a:tblGrid>
              <a:tr h="436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 регионов,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которых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показатели смертности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БСК </a:t>
                      </a:r>
                      <a:r>
                        <a:rPr lang="ru-RU" sz="1400" b="1" kern="1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меньше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среднероссийских значений и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регистрируется их </a:t>
                      </a:r>
                      <a:r>
                        <a:rPr lang="ru-RU" sz="1400" b="1" kern="1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 регионов,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которых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показатели смертности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БСК </a:t>
                      </a:r>
                      <a:r>
                        <a:rPr lang="ru-RU" sz="1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больше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среднероссийских значений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 panose="02020603050405020304" pitchFamily="18" charset="0"/>
                        </a:rPr>
                        <a:t>регистрируется их </a:t>
                      </a:r>
                      <a:r>
                        <a:rPr lang="ru-RU" sz="1400" b="1" kern="1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9992063"/>
                  </a:ext>
                </a:extLst>
              </a:tr>
              <a:tr h="213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Ямало-Ненецкий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авт.округ,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Алтай 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Московская область 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Томская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Магаданская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Ивановская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Кемеровская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Ярославская область 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Курганская область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Ханты-Мансийский авт.округ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– Югра*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(* - без динамики)</a:t>
                      </a:r>
                      <a:endParaRPr lang="ru-RU" sz="1600" b="1" i="1" kern="10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Рязанская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Хабаровский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край,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Новосибирская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Иркутская область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Тульская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Смоленская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Калужская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Курская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Тверская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Брянская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область,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Костромская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автономная область , Орловская область</a:t>
                      </a: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9651533"/>
                  </a:ext>
                </a:extLst>
              </a:tr>
              <a:tr h="436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 регионов,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которых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показатели смертности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БСК </a:t>
                      </a:r>
                      <a:r>
                        <a:rPr lang="ru-RU" sz="1400" b="1" kern="1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меньше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среднероссийских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значений, но</a:t>
                      </a:r>
                      <a:r>
                        <a:rPr lang="ru-RU" sz="14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регистрируется их  </a:t>
                      </a:r>
                      <a:r>
                        <a:rPr lang="ru-RU" sz="1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повышение</a:t>
                      </a:r>
                      <a:endParaRPr lang="ru-RU" sz="14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 регионов,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которых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показатели смертности 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БСК </a:t>
                      </a:r>
                      <a:r>
                        <a:rPr lang="ru-RU" sz="1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больше</a:t>
                      </a: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среднероссийских значений и </a:t>
                      </a:r>
                      <a:r>
                        <a:rPr lang="ru-RU" sz="14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регистрируется их дальнейшее</a:t>
                      </a:r>
                      <a:r>
                        <a:rPr lang="ru-RU" sz="14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повышение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15881"/>
                  </a:ext>
                </a:extLst>
              </a:tr>
              <a:tr h="20985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Республика Тыва,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Сахалинская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Республика Саха (Якутия),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Республика Бурятия,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Амурская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Чукотский автономный округ,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Красноярский край,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Забайкальский край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endParaRPr lang="ru-RU" sz="18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Омская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Тюменская область без автономии,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Москва, </a:t>
                      </a:r>
                      <a:r>
                        <a:rPr lang="ru-RU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Алтайский</a:t>
                      </a:r>
                      <a:r>
                        <a:rPr lang="ru-RU" sz="1800" b="1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край</a:t>
                      </a:r>
                      <a:endParaRPr lang="ru-RU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Республика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Хакасия,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Липецкая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облас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ть,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Челябинская область,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Воронежская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область,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Тамбовская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область,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Приморский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край,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Свердловская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область,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Белгородская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область, </a:t>
                      </a:r>
                      <a:r>
                        <a:rPr lang="ru-RU" sz="1800" b="1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Владимирская</a:t>
                      </a:r>
                      <a:r>
                        <a:rPr lang="ru-RU" sz="1800" b="1" kern="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область</a:t>
                      </a:r>
                      <a:endParaRPr lang="ru-RU" sz="1800" b="1" kern="1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755" marR="18755" marT="18754" marB="1875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4308979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4929256" y="2856455"/>
            <a:ext cx="1130902" cy="76264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854941"/>
              </p:ext>
            </p:extLst>
          </p:nvPr>
        </p:nvGraphicFramePr>
        <p:xfrm>
          <a:off x="4910230" y="2928180"/>
          <a:ext cx="1080654" cy="380010"/>
        </p:xfrm>
        <a:graphic>
          <a:graphicData uri="http://schemas.openxmlformats.org/drawingml/2006/table">
            <a:tbl>
              <a:tblPr/>
              <a:tblGrid>
                <a:gridCol w="1080654"/>
              </a:tblGrid>
              <a:tr h="38001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17,1 млн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6100537" y="2961355"/>
            <a:ext cx="1119412" cy="65774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49082"/>
              </p:ext>
            </p:extLst>
          </p:nvPr>
        </p:nvGraphicFramePr>
        <p:xfrm>
          <a:off x="6053286" y="3031957"/>
          <a:ext cx="1135380" cy="346509"/>
        </p:xfrm>
        <a:graphic>
          <a:graphicData uri="http://schemas.openxmlformats.org/drawingml/2006/table">
            <a:tbl>
              <a:tblPr/>
              <a:tblGrid>
                <a:gridCol w="1135380"/>
              </a:tblGrid>
              <a:tr h="34650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16,3млн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4840957" y="4000952"/>
            <a:ext cx="1114425" cy="638175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840957" y="4182961"/>
            <a:ext cx="121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25,9 млн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095998" y="4063066"/>
            <a:ext cx="1123951" cy="6096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31313"/>
              </p:ext>
            </p:extLst>
          </p:nvPr>
        </p:nvGraphicFramePr>
        <p:xfrm>
          <a:off x="5955382" y="3880817"/>
          <a:ext cx="1264568" cy="604287"/>
        </p:xfrm>
        <a:graphic>
          <a:graphicData uri="http://schemas.openxmlformats.org/drawingml/2006/table">
            <a:tbl>
              <a:tblPr/>
              <a:tblGrid>
                <a:gridCol w="1264568"/>
              </a:tblGrid>
              <a:tr h="60428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17,8 млн 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29256" y="6365557"/>
            <a:ext cx="22828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43,4 </a:t>
            </a:r>
            <a:r>
              <a:rPr lang="ru-RU" b="1" i="1" dirty="0"/>
              <a:t>млн </a:t>
            </a:r>
            <a:r>
              <a:rPr lang="en-US" b="1" i="1" dirty="0"/>
              <a:t>VS</a:t>
            </a:r>
            <a:r>
              <a:rPr lang="ru-RU" b="1" i="1" dirty="0"/>
              <a:t> 43,7 млн</a:t>
            </a:r>
          </a:p>
        </p:txBody>
      </p:sp>
    </p:spTree>
    <p:extLst>
      <p:ext uri="{BB962C8B-B14F-4D97-AF65-F5344CB8AC3E}">
        <p14:creationId xmlns:p14="http://schemas.microsoft.com/office/powerpoint/2010/main" val="16909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0561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Динамика </a:t>
            </a:r>
            <a:r>
              <a:rPr lang="ru-RU" sz="2000" b="1" dirty="0" err="1" smtClean="0">
                <a:latin typeface="+mn-lt"/>
              </a:rPr>
              <a:t>нестандартизованных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показателей </a:t>
            </a:r>
            <a:r>
              <a:rPr lang="ru-RU" sz="2000" b="1" dirty="0" smtClean="0">
                <a:latin typeface="+mn-lt"/>
              </a:rPr>
              <a:t>смертности населения </a:t>
            </a:r>
            <a:r>
              <a:rPr lang="ru-RU" sz="2000" b="1" dirty="0">
                <a:latin typeface="+mn-lt"/>
              </a:rPr>
              <a:t>от БСК </a:t>
            </a:r>
            <a:r>
              <a:rPr lang="ru-RU" sz="2000" b="1" dirty="0" smtClean="0">
                <a:latin typeface="+mn-lt"/>
              </a:rPr>
              <a:t>в 2018г</a:t>
            </a:r>
            <a:r>
              <a:rPr lang="ru-RU" sz="2000" b="1" dirty="0">
                <a:latin typeface="+mn-lt"/>
              </a:rPr>
              <a:t>. </a:t>
            </a:r>
            <a:r>
              <a:rPr lang="ru-RU" sz="2000" b="1" dirty="0" smtClean="0">
                <a:latin typeface="+mn-lt"/>
              </a:rPr>
              <a:t>(январь-сентябрь)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по </a:t>
            </a:r>
            <a:r>
              <a:rPr lang="ru-RU" sz="2000" b="1" dirty="0">
                <a:latin typeface="+mn-lt"/>
              </a:rPr>
              <a:t>сравнению с аналогичным периодом  2017г. 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001513"/>
              </p:ext>
            </p:extLst>
          </p:nvPr>
        </p:nvGraphicFramePr>
        <p:xfrm>
          <a:off x="118873" y="942975"/>
          <a:ext cx="11978616" cy="533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6827" y="710892"/>
            <a:ext cx="2638608" cy="30777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на 100 тыс. </a:t>
            </a:r>
            <a:r>
              <a:rPr lang="ru-RU" sz="1400" dirty="0" smtClean="0"/>
              <a:t>населения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35790" y="1198299"/>
            <a:ext cx="397698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Ср. показатель смертности</a:t>
            </a:r>
            <a:r>
              <a:rPr lang="en-US" dirty="0" smtClean="0"/>
              <a:t> 563,6</a:t>
            </a:r>
            <a:r>
              <a:rPr lang="en-US" dirty="0" smtClean="0">
                <a:latin typeface="Calibri"/>
              </a:rPr>
              <a:t>±27,5</a:t>
            </a:r>
            <a:r>
              <a:rPr lang="ru-RU" dirty="0" smtClean="0"/>
              <a:t> </a:t>
            </a:r>
          </a:p>
          <a:p>
            <a:pPr algn="ctr"/>
            <a:r>
              <a:rPr lang="en-US" dirty="0" smtClean="0"/>
              <a:t>Max – 600,2</a:t>
            </a:r>
            <a:r>
              <a:rPr lang="ru-RU" dirty="0" smtClean="0"/>
              <a:t>; </a:t>
            </a:r>
            <a:r>
              <a:rPr lang="en-US" dirty="0" smtClean="0"/>
              <a:t>Min -538,4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445222" y="6550223"/>
            <a:ext cx="2746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По данным Росстата </a:t>
            </a:r>
            <a:r>
              <a:rPr lang="en-US" sz="1400" dirty="0" smtClean="0"/>
              <a:t>(www.gks.ru)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983" y="6264260"/>
            <a:ext cx="7585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26,8%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410877" y="6243140"/>
            <a:ext cx="7585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13,1%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77249" y="6237038"/>
            <a:ext cx="6415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8,4%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605435" y="6233647"/>
            <a:ext cx="6415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4,2%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17927" y="6125760"/>
            <a:ext cx="2289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Доля от численности </a:t>
            </a:r>
          </a:p>
          <a:p>
            <a:pPr algn="ctr"/>
            <a:r>
              <a:rPr lang="ru-RU" dirty="0" smtClean="0"/>
              <a:t>населения 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2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47023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+mn-lt"/>
              </a:rPr>
              <a:t/>
            </a:r>
            <a:br>
              <a:rPr lang="ru-RU" sz="2200" b="1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>Частота случаев ОКС и ИМ на 100 тыс. населения в 2018г. (январь-сентябрь) </a:t>
            </a:r>
            <a:br>
              <a:rPr lang="ru-RU" sz="2700" b="1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>в сравнении с аналогичным периодом 2017г. </a:t>
            </a:r>
            <a:br>
              <a:rPr lang="ru-RU" sz="2700" b="1" dirty="0" smtClean="0">
                <a:latin typeface="+mn-lt"/>
              </a:rPr>
            </a:br>
            <a:endParaRPr lang="ru-RU" sz="27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9488" y="6550224"/>
            <a:ext cx="2627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Мониторинг Минздрава России</a:t>
            </a:r>
            <a:endParaRPr lang="ru-RU" sz="14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282222"/>
              </p:ext>
            </p:extLst>
          </p:nvPr>
        </p:nvGraphicFramePr>
        <p:xfrm>
          <a:off x="143339" y="866274"/>
          <a:ext cx="11808000" cy="321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955605865"/>
              </p:ext>
            </p:extLst>
          </p:nvPr>
        </p:nvGraphicFramePr>
        <p:xfrm>
          <a:off x="143338" y="3841115"/>
          <a:ext cx="12048662" cy="270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n-lt"/>
              </a:rPr>
              <a:t>Доля больных </a:t>
            </a:r>
            <a:r>
              <a:rPr lang="ru-RU" sz="2400" b="1" dirty="0" err="1" smtClean="0">
                <a:latin typeface="+mn-lt"/>
              </a:rPr>
              <a:t>ОКСп</a:t>
            </a:r>
            <a:r>
              <a:rPr lang="en-US" sz="2400" b="1" dirty="0" smtClean="0">
                <a:latin typeface="+mn-lt"/>
              </a:rPr>
              <a:t>ST</a:t>
            </a:r>
            <a:r>
              <a:rPr lang="ru-RU" sz="2400" b="1" dirty="0">
                <a:latin typeface="+mn-lt"/>
              </a:rPr>
              <a:t>, </a:t>
            </a:r>
            <a:r>
              <a:rPr lang="ru-RU" sz="2400" b="1" dirty="0" smtClean="0">
                <a:latin typeface="+mn-lt"/>
              </a:rPr>
              <a:t>которым </a:t>
            </a:r>
            <a:r>
              <a:rPr lang="ru-RU" sz="2400" b="1" dirty="0">
                <a:latin typeface="+mn-lt"/>
              </a:rPr>
              <a:t>выполнен </a:t>
            </a:r>
            <a:r>
              <a:rPr lang="ru-RU" sz="2400" b="1" dirty="0" err="1">
                <a:latin typeface="+mn-lt"/>
              </a:rPr>
              <a:t>тромболизис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в </a:t>
            </a:r>
            <a:r>
              <a:rPr lang="ru-RU" sz="2400" b="1" dirty="0">
                <a:latin typeface="+mn-lt"/>
              </a:rPr>
              <a:t>2018 г. (январь-сентябрь) в сравнении с аналогичным периодом 2017 г.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64140902"/>
              </p:ext>
            </p:extLst>
          </p:nvPr>
        </p:nvGraphicFramePr>
        <p:xfrm>
          <a:off x="0" y="3669475"/>
          <a:ext cx="11970327" cy="285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265798"/>
              </p:ext>
            </p:extLst>
          </p:nvPr>
        </p:nvGraphicFramePr>
        <p:xfrm>
          <a:off x="0" y="1033154"/>
          <a:ext cx="12192000" cy="275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415646" y="6519446"/>
            <a:ext cx="377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612" y="378681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0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83671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Доля больных ОКС, которым проводились ЧКВ в </a:t>
            </a:r>
            <a:r>
              <a:rPr lang="ru-RU" sz="2400" b="1" dirty="0">
                <a:latin typeface="+mn-lt"/>
              </a:rPr>
              <a:t>2018 г. (январь-сентябрь) 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в сравнении с аналогичным периодом 2017 г.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44535653"/>
              </p:ext>
            </p:extLst>
          </p:nvPr>
        </p:nvGraphicFramePr>
        <p:xfrm>
          <a:off x="0" y="798896"/>
          <a:ext cx="12005953" cy="280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4597158"/>
              </p:ext>
            </p:extLst>
          </p:nvPr>
        </p:nvGraphicFramePr>
        <p:xfrm>
          <a:off x="0" y="3484344"/>
          <a:ext cx="12192000" cy="3128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855181" y="6519446"/>
            <a:ext cx="3336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2005" y="886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0004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59667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+mn-lt"/>
              </a:rPr>
              <a:t/>
            </a:r>
            <a:br>
              <a:rPr lang="ru-RU" sz="2200" b="1" dirty="0">
                <a:latin typeface="+mn-lt"/>
              </a:rPr>
            </a:br>
            <a:r>
              <a:rPr lang="ru-RU" sz="2700" b="1" dirty="0" smtClean="0">
                <a:latin typeface="+mn-lt"/>
              </a:rPr>
              <a:t>Количество </a:t>
            </a:r>
            <a:r>
              <a:rPr lang="ru-RU" sz="2700" b="1" dirty="0">
                <a:latin typeface="+mn-lt"/>
              </a:rPr>
              <a:t>выполненных ЧКВ при ОКС на 100 тыс. населения</a:t>
            </a:r>
            <a:br>
              <a:rPr lang="ru-RU" sz="2700" b="1" dirty="0">
                <a:latin typeface="+mn-lt"/>
              </a:rPr>
            </a:br>
            <a:r>
              <a:rPr lang="ru-RU" sz="2700" b="1" dirty="0">
                <a:latin typeface="+mn-lt"/>
              </a:rPr>
              <a:t> в 2018г. (январь-сентябрь) в сравнении  с аналогичным периодом 2017г.   </a:t>
            </a:r>
            <a:br>
              <a:rPr lang="ru-RU" sz="2700" b="1" dirty="0">
                <a:latin typeface="+mn-lt"/>
              </a:rPr>
            </a:br>
            <a:endParaRPr lang="ru-RU" sz="22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31832" y="6550224"/>
            <a:ext cx="2672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Мониторинг Минздрава России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18244"/>
              </p:ext>
            </p:extLst>
          </p:nvPr>
        </p:nvGraphicFramePr>
        <p:xfrm>
          <a:off x="-1" y="1412777"/>
          <a:ext cx="12079705" cy="494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72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Количество операций КШ на 100 000 жителей </a:t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в 2018 г. (январь-сентябрь</a:t>
            </a:r>
            <a:r>
              <a:rPr lang="ru-RU" sz="2400" b="1" dirty="0">
                <a:latin typeface="+mn-lt"/>
              </a:rPr>
              <a:t>)</a:t>
            </a:r>
            <a:r>
              <a:rPr lang="ru-RU" sz="2400" b="1" dirty="0" smtClean="0">
                <a:latin typeface="+mn-lt"/>
              </a:rPr>
              <a:t> в сравнении с аналогичным периодом 2017 г.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229775"/>
              </p:ext>
            </p:extLst>
          </p:nvPr>
        </p:nvGraphicFramePr>
        <p:xfrm>
          <a:off x="1" y="1174283"/>
          <a:ext cx="12192000" cy="551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38259" y="6490373"/>
            <a:ext cx="3694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Мониторинг Минздрава России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646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Microsoft Office PowerPoint</Application>
  <PresentationFormat>Произвольный</PresentationFormat>
  <Paragraphs>251</Paragraphs>
  <Slides>25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 Office</vt:lpstr>
      <vt:lpstr>2_Тема Office</vt:lpstr>
      <vt:lpstr>1_Тема Office</vt:lpstr>
      <vt:lpstr>Состояние и перспективы развития оказания кардиологической помощи  в ЦФО, УФО, СФО и ДФО Российской Федерации </vt:lpstr>
      <vt:lpstr>ЦФО, УФО, СФО, ДВФО</vt:lpstr>
      <vt:lpstr>Распределение регионов в зависимости от уровня и динамики смертности от БСК  в 2017- 2018 г. (январь-сентябрь)</vt:lpstr>
      <vt:lpstr>Динамика нестандартизованных показателей смертности населения от БСК в 2018г. (январь-сентябрь)  по сравнению с аналогичным периодом  2017г.  </vt:lpstr>
      <vt:lpstr> Частота случаев ОКС и ИМ на 100 тыс. населения в 2018г. (январь-сентябрь)  в сравнении с аналогичным периодом 2017г.  </vt:lpstr>
      <vt:lpstr>Доля больных ОКСпST, которым выполнен тромболизис в 2018 г. (январь-сентябрь) в сравнении с аналогичным периодом 2017 г.</vt:lpstr>
      <vt:lpstr>Доля больных ОКС, которым проводились ЧКВ в 2018 г. (январь-сентябрь)  в сравнении с аналогичным периодом 2017 г.</vt:lpstr>
      <vt:lpstr> Количество выполненных ЧКВ при ОКС на 100 тыс. населения  в 2018г. (январь-сентябрь) в сравнении  с аналогичным периодом 2017г.    </vt:lpstr>
      <vt:lpstr>Количество операций КШ на 100 000 жителей  в 2018 г. (январь-сентябрь) в сравнении с аналогичным периодом 2017 г.</vt:lpstr>
      <vt:lpstr>Летальность при ИМ в стационарах в 2018 г. (январь-сентябрь) в сравнении с аналогичным периодом 2017 г.</vt:lpstr>
      <vt:lpstr>Летальность больных с инфарктом миокарда в ПСО и РСЦ  в 2018 г. (январь-сентябрь) в сравнении с аналогичным периодом 2017 г.</vt:lpstr>
      <vt:lpstr>Летальность при ОКСпST в 2018 г. (январь-сентябрь)  в сравнении с аналогичным периодом 2017 г.</vt:lpstr>
      <vt:lpstr>Обеспеченность кардиологами медицинских организаций в Центральном, Уральском, Сибирском и Дальневосточном федеральных округах (на 10 тыс. населения)  (2016-2017 гг.)</vt:lpstr>
      <vt:lpstr>Обеспеченность кардиологическими койками в Центральном, Уральском, Сибирском и Дальневосточном федеральных округах (на 10 тыс. населения)  (2016-2017 гг.)</vt:lpstr>
      <vt:lpstr>Субъекты РФ, в которых НМИЦ кардиологии были проведены аудиторские проверки кардиологической службы в октябре-декабре 2018 г. </vt:lpstr>
      <vt:lpstr>Обеспеченность кардиологическими койками на 10 тыс. населения в субъектах РФ</vt:lpstr>
      <vt:lpstr>Частота профильной госпитализации больных ОКС</vt:lpstr>
      <vt:lpstr>Доля больных с ОКС, переведенных из ПСО в РСЦ  </vt:lpstr>
      <vt:lpstr>Доля пациентов с ОКСпST, госпитализированных в стационары в сроки менее 2-х часов</vt:lpstr>
      <vt:lpstr>Презентация PowerPoint</vt:lpstr>
      <vt:lpstr>Презентация PowerPoint</vt:lpstr>
      <vt:lpstr>Презентация PowerPoint</vt:lpstr>
      <vt:lpstr> Основные недостатки, выявленные  в ходе выездных проверок в 2018 г </vt:lpstr>
      <vt:lpstr> Основные недостатки, выявленные  в ходе выездных проверок в 2018 г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2018-12-10T17:19:49Z</dcterms:created>
  <dcterms:modified xsi:type="dcterms:W3CDTF">2018-12-17T06:07:34Z</dcterms:modified>
</cp:coreProperties>
</file>