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drawings/drawing3.xml" ContentType="application/vnd.openxmlformats-officedocument.drawingml.chartshapes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drawings/drawing4.xml" ContentType="application/vnd.openxmlformats-officedocument.drawingml.chartshapes+xml"/>
  <Override PartName="/ppt/charts/chart21.xml" ContentType="application/vnd.openxmlformats-officedocument.drawingml.chart+xml"/>
  <Override PartName="/ppt/drawings/drawing5.xml" ContentType="application/vnd.openxmlformats-officedocument.drawingml.chartshapes+xml"/>
  <Override PartName="/ppt/charts/chart22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72" r:id="rId2"/>
    <p:sldMasterId id="2147483684" r:id="rId3"/>
  </p:sldMasterIdLst>
  <p:notesMasterIdLst>
    <p:notesMasterId r:id="rId29"/>
  </p:notesMasterIdLst>
  <p:sldIdLst>
    <p:sldId id="256" r:id="rId4"/>
    <p:sldId id="319" r:id="rId5"/>
    <p:sldId id="306" r:id="rId6"/>
    <p:sldId id="273" r:id="rId7"/>
    <p:sldId id="280" r:id="rId8"/>
    <p:sldId id="290" r:id="rId9"/>
    <p:sldId id="288" r:id="rId10"/>
    <p:sldId id="311" r:id="rId11"/>
    <p:sldId id="285" r:id="rId12"/>
    <p:sldId id="286" r:id="rId13"/>
    <p:sldId id="289" r:id="rId14"/>
    <p:sldId id="287" r:id="rId15"/>
    <p:sldId id="318" r:id="rId16"/>
    <p:sldId id="309" r:id="rId17"/>
    <p:sldId id="320" r:id="rId18"/>
    <p:sldId id="316" r:id="rId19"/>
    <p:sldId id="304" r:id="rId20"/>
    <p:sldId id="315" r:id="rId21"/>
    <p:sldId id="314" r:id="rId22"/>
    <p:sldId id="298" r:id="rId23"/>
    <p:sldId id="300" r:id="rId24"/>
    <p:sldId id="299" r:id="rId25"/>
    <p:sldId id="307" r:id="rId26"/>
    <p:sldId id="308" r:id="rId27"/>
    <p:sldId id="310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99"/>
    <a:srgbClr val="99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86432" autoAdjust="0"/>
  </p:normalViewPr>
  <p:slideViewPr>
    <p:cSldViewPr snapToGrid="0">
      <p:cViewPr>
        <p:scale>
          <a:sx n="99" d="100"/>
          <a:sy n="99" d="100"/>
        </p:scale>
        <p:origin x="-90" y="-7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58" y="142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885"/>
    </p:cViewPr>
  </p:sorterViewPr>
  <p:notesViewPr>
    <p:cSldViewPr snapToGrid="0">
      <p:cViewPr varScale="1">
        <p:scale>
          <a:sx n="98" d="100"/>
          <a:sy n="98" d="100"/>
        </p:scale>
        <p:origin x="-255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049236900942939E-2"/>
          <c:y val="3.9172995461480481E-2"/>
          <c:w val="0.92122083697871182"/>
          <c:h val="0.863058797018360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г.</c:v>
                </c:pt>
              </c:strCache>
            </c:strRef>
          </c:tx>
          <c:spPr>
            <a:gradFill flip="none" rotWithShape="1">
              <a:gsLst>
                <a:gs pos="0">
                  <a:srgbClr val="4472C4">
                    <a:lumMod val="50000"/>
                    <a:shade val="30000"/>
                    <a:satMod val="115000"/>
                  </a:srgbClr>
                </a:gs>
                <a:gs pos="50000">
                  <a:srgbClr val="4472C4">
                    <a:lumMod val="50000"/>
                    <a:shade val="67500"/>
                    <a:satMod val="115000"/>
                  </a:srgbClr>
                </a:gs>
                <a:gs pos="100000">
                  <a:srgbClr val="4472C4">
                    <a:lumMod val="50000"/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</c:spPr>
          <c:invertIfNegative val="0"/>
          <c:dLbls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РФ</c:v>
                </c:pt>
                <c:pt idx="1">
                  <c:v>ЦФО</c:v>
                </c:pt>
                <c:pt idx="2">
                  <c:v>УФО</c:v>
                </c:pt>
                <c:pt idx="3">
                  <c:v>СФО</c:v>
                </c:pt>
                <c:pt idx="4">
                  <c:v>ДВФО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590.70000000000005</c:v>
                </c:pt>
                <c:pt idx="1">
                  <c:v>621.79999999999995</c:v>
                </c:pt>
                <c:pt idx="2">
                  <c:v>546.70000000000005</c:v>
                </c:pt>
                <c:pt idx="3">
                  <c:v>529.5</c:v>
                </c:pt>
                <c:pt idx="4">
                  <c:v>529.20000000000005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 г.</c:v>
                </c:pt>
              </c:strCache>
            </c:strRef>
          </c:tx>
          <c:spPr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chemeClr val="accent1"/>
              </a:solidFill>
            </a:ln>
          </c:spPr>
          <c:invertIfNegative val="0"/>
          <c:dLbls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РФ</c:v>
                </c:pt>
                <c:pt idx="1">
                  <c:v>ЦФО</c:v>
                </c:pt>
                <c:pt idx="2">
                  <c:v>УФО</c:v>
                </c:pt>
                <c:pt idx="3">
                  <c:v>СФО</c:v>
                </c:pt>
                <c:pt idx="4">
                  <c:v>ДВФО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584.6</c:v>
                </c:pt>
                <c:pt idx="1">
                  <c:v>600.20000000000005</c:v>
                </c:pt>
                <c:pt idx="2">
                  <c:v>553.4</c:v>
                </c:pt>
                <c:pt idx="3">
                  <c:v>541.29999999999995</c:v>
                </c:pt>
                <c:pt idx="4">
                  <c:v>538.4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354496"/>
        <c:axId val="35356032"/>
      </c:barChart>
      <c:catAx>
        <c:axId val="35354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 b="1" baseline="0"/>
            </a:pPr>
            <a:endParaRPr lang="ru-RU"/>
          </a:p>
        </c:txPr>
        <c:crossAx val="35356032"/>
        <c:crosses val="autoZero"/>
        <c:auto val="1"/>
        <c:lblAlgn val="ctr"/>
        <c:lblOffset val="100"/>
        <c:noMultiLvlLbl val="0"/>
      </c:catAx>
      <c:valAx>
        <c:axId val="35356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354496"/>
        <c:crosses val="autoZero"/>
        <c:crossBetween val="between"/>
      </c:valAx>
      <c:spPr>
        <a:ln>
          <a:solidFill>
            <a:schemeClr val="tx2">
              <a:lumMod val="7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71699655431629605"/>
          <c:y val="0.25818260884999755"/>
          <c:w val="0.25580024545772334"/>
          <c:h val="0.13450898679938295"/>
        </c:manualLayout>
      </c:layout>
      <c:overlay val="0"/>
      <c:spPr>
        <a:solidFill>
          <a:schemeClr val="bg1"/>
        </a:solidFill>
        <a:ln>
          <a:solidFill>
            <a:schemeClr val="tx2">
              <a:lumMod val="75000"/>
            </a:schemeClr>
          </a:solidFill>
        </a:ln>
      </c:spPr>
      <c:txPr>
        <a:bodyPr/>
        <a:lstStyle/>
        <a:p>
          <a:pPr>
            <a:defRPr sz="2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873532727046912E-2"/>
          <c:y val="2.7401019407361494E-2"/>
          <c:w val="0.94914997255980826"/>
          <c:h val="0.837859938368748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г.</c:v>
                </c:pt>
              </c:strCache>
            </c:strRef>
          </c:tx>
          <c:spPr>
            <a:gradFill flip="none" rotWithShape="1">
              <a:gsLst>
                <a:gs pos="0">
                  <a:srgbClr val="4472C4">
                    <a:lumMod val="50000"/>
                    <a:shade val="30000"/>
                    <a:satMod val="115000"/>
                  </a:srgbClr>
                </a:gs>
                <a:gs pos="50000">
                  <a:srgbClr val="4472C4">
                    <a:lumMod val="50000"/>
                    <a:shade val="67500"/>
                    <a:satMod val="115000"/>
                  </a:srgbClr>
                </a:gs>
                <a:gs pos="100000">
                  <a:srgbClr val="4472C4">
                    <a:lumMod val="50000"/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chemeClr val="tx1"/>
              </a:solidFill>
            </a:ln>
          </c:spPr>
          <c:invertIfNegative val="0"/>
          <c:dLbls>
            <c:spPr>
              <a:solidFill>
                <a:prstClr val="white"/>
              </a:solidFill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РФ</c:v>
                </c:pt>
                <c:pt idx="1">
                  <c:v>ДВФО</c:v>
                </c:pt>
                <c:pt idx="2">
                  <c:v>СФО</c:v>
                </c:pt>
                <c:pt idx="3">
                  <c:v>УФО</c:v>
                </c:pt>
                <c:pt idx="4">
                  <c:v>ЦФО</c:v>
                </c:pt>
                <c:pt idx="5">
                  <c:v>целевой  показатель к 2024 г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13.1</c:v>
                </c:pt>
                <c:pt idx="1">
                  <c:v>14.5</c:v>
                </c:pt>
                <c:pt idx="2">
                  <c:v>13.5</c:v>
                </c:pt>
                <c:pt idx="3">
                  <c:v>11.6</c:v>
                </c:pt>
                <c:pt idx="4">
                  <c:v>12.2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 г.</c:v>
                </c:pt>
              </c:strCache>
            </c:strRef>
          </c:tx>
          <c:spPr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chemeClr val="tx1"/>
              </a:solidFill>
            </a:ln>
          </c:spPr>
          <c:invertIfNegative val="0"/>
          <c:dPt>
            <c:idx val="5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spPr>
              <a:solidFill>
                <a:prstClr val="white"/>
              </a:solidFill>
              <a:ln>
                <a:solidFill>
                  <a:srgbClr val="5B9BD5"/>
                </a:solidFill>
              </a:ln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РФ</c:v>
                </c:pt>
                <c:pt idx="1">
                  <c:v>ДВФО</c:v>
                </c:pt>
                <c:pt idx="2">
                  <c:v>СФО</c:v>
                </c:pt>
                <c:pt idx="3">
                  <c:v>УФО</c:v>
                </c:pt>
                <c:pt idx="4">
                  <c:v>ЦФО</c:v>
                </c:pt>
                <c:pt idx="5">
                  <c:v>целевой  показатель к 2024 г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12.7</c:v>
                </c:pt>
                <c:pt idx="1">
                  <c:v>15.8</c:v>
                </c:pt>
                <c:pt idx="2">
                  <c:v>13.7</c:v>
                </c:pt>
                <c:pt idx="3">
                  <c:v>12.6</c:v>
                </c:pt>
                <c:pt idx="4">
                  <c:v>11.8</c:v>
                </c:pt>
                <c:pt idx="5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484480"/>
        <c:axId val="64486016"/>
      </c:barChart>
      <c:catAx>
        <c:axId val="64484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64486016"/>
        <c:crosses val="autoZero"/>
        <c:auto val="1"/>
        <c:lblAlgn val="ctr"/>
        <c:lblOffset val="100"/>
        <c:noMultiLvlLbl val="0"/>
      </c:catAx>
      <c:valAx>
        <c:axId val="64486016"/>
        <c:scaling>
          <c:orientation val="minMax"/>
        </c:scaling>
        <c:delete val="0"/>
        <c:axPos val="l"/>
        <c:majorGridlines>
          <c:spPr>
            <a:ln>
              <a:solidFill>
                <a:schemeClr val="tx1"/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644844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90890942830959"/>
          <c:y val="3.5971454183140454E-2"/>
          <c:w val="0.33040172675118656"/>
          <c:h val="9.5752702457517713E-2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</c:spPr>
      <c:txPr>
        <a:bodyPr/>
        <a:lstStyle/>
        <a:p>
          <a:pPr>
            <a:defRPr sz="2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/>
            </a:pPr>
            <a:r>
              <a:rPr lang="ru-RU"/>
              <a:t>Региональные сосудистые центры</a:t>
            </a:r>
          </a:p>
        </c:rich>
      </c:tx>
      <c:layout>
        <c:manualLayout>
          <c:xMode val="edge"/>
          <c:yMode val="edge"/>
          <c:x val="0.27536917729993565"/>
          <c:y val="4.9915993590384518E-2"/>
        </c:manualLayout>
      </c:layout>
      <c:overlay val="0"/>
      <c:spPr>
        <a:ln>
          <a:solidFill>
            <a:schemeClr val="accent1"/>
          </a:solidFill>
        </a:ln>
      </c:spPr>
    </c:title>
    <c:autoTitleDeleted val="0"/>
    <c:plotArea>
      <c:layout>
        <c:manualLayout>
          <c:layoutTarget val="inner"/>
          <c:xMode val="edge"/>
          <c:yMode val="edge"/>
          <c:x val="3.5926282722442734E-2"/>
          <c:y val="0.25593190648004677"/>
          <c:w val="0.95233947033608435"/>
          <c:h val="0.530033763399099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г.</c:v>
                </c:pt>
              </c:strCache>
            </c:strRef>
          </c:tx>
          <c:spPr>
            <a:gradFill flip="none" rotWithShape="1">
              <a:gsLst>
                <a:gs pos="0">
                  <a:srgbClr val="4472C4">
                    <a:lumMod val="50000"/>
                    <a:shade val="30000"/>
                    <a:satMod val="115000"/>
                  </a:srgbClr>
                </a:gs>
                <a:gs pos="50000">
                  <a:srgbClr val="4472C4">
                    <a:lumMod val="50000"/>
                    <a:shade val="67500"/>
                    <a:satMod val="115000"/>
                  </a:srgbClr>
                </a:gs>
                <a:gs pos="100000">
                  <a:srgbClr val="4472C4">
                    <a:lumMod val="50000"/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chemeClr val="tx1"/>
              </a:solidFill>
            </a:ln>
          </c:spPr>
          <c:invertIfNegative val="0"/>
          <c:dLbls>
            <c:spPr>
              <a:solidFill>
                <a:prstClr val="white"/>
              </a:solidFill>
              <a:ln>
                <a:solidFill>
                  <a:srgbClr val="5B9BD5"/>
                </a:solidFill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РФ</c:v>
                </c:pt>
                <c:pt idx="1">
                  <c:v>ЦФО</c:v>
                </c:pt>
                <c:pt idx="2">
                  <c:v>СФО</c:v>
                </c:pt>
                <c:pt idx="3">
                  <c:v>УФО</c:v>
                </c:pt>
                <c:pt idx="4">
                  <c:v>ДВФО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8.9</c:v>
                </c:pt>
                <c:pt idx="1">
                  <c:v>9.2000000000000011</c:v>
                </c:pt>
                <c:pt idx="2">
                  <c:v>7.6</c:v>
                </c:pt>
                <c:pt idx="3">
                  <c:v>6.7</c:v>
                </c:pt>
                <c:pt idx="4">
                  <c:v>9.1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 г.</c:v>
                </c:pt>
              </c:strCache>
            </c:strRef>
          </c:tx>
          <c:spPr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chemeClr val="tx1"/>
              </a:solidFill>
            </a:ln>
          </c:spPr>
          <c:invertIfNegative val="0"/>
          <c:dLbls>
            <c:spPr>
              <a:solidFill>
                <a:prstClr val="white"/>
              </a:solidFill>
              <a:ln>
                <a:solidFill>
                  <a:srgbClr val="5B9BD5"/>
                </a:solidFill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РФ</c:v>
                </c:pt>
                <c:pt idx="1">
                  <c:v>ЦФО</c:v>
                </c:pt>
                <c:pt idx="2">
                  <c:v>СФО</c:v>
                </c:pt>
                <c:pt idx="3">
                  <c:v>УФО</c:v>
                </c:pt>
                <c:pt idx="4">
                  <c:v>ДВФО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8.8000000000000007</c:v>
                </c:pt>
                <c:pt idx="1">
                  <c:v>9.2000000000000011</c:v>
                </c:pt>
                <c:pt idx="2">
                  <c:v>8.2000000000000011</c:v>
                </c:pt>
                <c:pt idx="3">
                  <c:v>7.9</c:v>
                </c:pt>
                <c:pt idx="4">
                  <c:v>7.9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01870592"/>
        <c:axId val="101884672"/>
      </c:barChart>
      <c:catAx>
        <c:axId val="1018705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1884672"/>
        <c:crosses val="autoZero"/>
        <c:auto val="1"/>
        <c:lblAlgn val="ctr"/>
        <c:lblOffset val="100"/>
        <c:noMultiLvlLbl val="0"/>
      </c:catAx>
      <c:valAx>
        <c:axId val="101884672"/>
        <c:scaling>
          <c:orientation val="minMax"/>
          <c:max val="30"/>
        </c:scaling>
        <c:delete val="0"/>
        <c:axPos val="l"/>
        <c:majorGridlines>
          <c:spPr>
            <a:ln>
              <a:solidFill>
                <a:schemeClr val="tx1"/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/>
          <a:lstStyle/>
          <a:p>
            <a:pPr>
              <a:defRPr sz="1600" b="1"/>
            </a:pPr>
            <a:endParaRPr lang="ru-RU"/>
          </a:p>
        </c:txPr>
        <c:crossAx val="101870592"/>
        <c:crosses val="autoZero"/>
        <c:crossBetween val="between"/>
        <c:majorUnit val="10"/>
      </c:valAx>
    </c:plotArea>
    <c:legend>
      <c:legendPos val="b"/>
      <c:layout>
        <c:manualLayout>
          <c:xMode val="edge"/>
          <c:yMode val="edge"/>
          <c:x val="0.70976243147707962"/>
          <c:y val="1.6253416965530915E-2"/>
          <c:w val="0.28154599417420267"/>
          <c:h val="0.131524300213055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2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20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Первичные сосудистые отделения</a:t>
            </a:r>
            <a:endParaRPr lang="ru-RU" dirty="0"/>
          </a:p>
        </c:rich>
      </c:tx>
      <c:layout/>
      <c:overlay val="0"/>
      <c:spPr>
        <a:ln>
          <a:solidFill>
            <a:schemeClr val="accent1"/>
          </a:solidFill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г.</c:v>
                </c:pt>
              </c:strCache>
            </c:strRef>
          </c:tx>
          <c:spPr>
            <a:gradFill flip="none" rotWithShape="1">
              <a:gsLst>
                <a:gs pos="0">
                  <a:srgbClr val="4472C4">
                    <a:lumMod val="50000"/>
                    <a:shade val="30000"/>
                    <a:satMod val="115000"/>
                  </a:srgbClr>
                </a:gs>
                <a:gs pos="50000">
                  <a:srgbClr val="4472C4">
                    <a:lumMod val="50000"/>
                    <a:shade val="67500"/>
                    <a:satMod val="115000"/>
                  </a:srgbClr>
                </a:gs>
                <a:gs pos="100000">
                  <a:srgbClr val="4472C4">
                    <a:lumMod val="50000"/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chemeClr val="tx1"/>
              </a:solidFill>
            </a:ln>
          </c:spPr>
          <c:invertIfNegative val="0"/>
          <c:dLbls>
            <c:spPr>
              <a:solidFill>
                <a:prstClr val="white"/>
              </a:solidFill>
              <a:ln>
                <a:solidFill>
                  <a:schemeClr val="accent1"/>
                </a:solidFill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РФ</c:v>
                </c:pt>
                <c:pt idx="1">
                  <c:v>ДВФО</c:v>
                </c:pt>
                <c:pt idx="2">
                  <c:v>СФО</c:v>
                </c:pt>
                <c:pt idx="3">
                  <c:v>УФО</c:v>
                </c:pt>
                <c:pt idx="4">
                  <c:v>ЦФО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12.1</c:v>
                </c:pt>
                <c:pt idx="1">
                  <c:v>13.3</c:v>
                </c:pt>
                <c:pt idx="2">
                  <c:v>12.3</c:v>
                </c:pt>
                <c:pt idx="3">
                  <c:v>10.6</c:v>
                </c:pt>
                <c:pt idx="4">
                  <c:v>11.2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 г.</c:v>
                </c:pt>
              </c:strCache>
            </c:strRef>
          </c:tx>
          <c:spPr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chemeClr val="tx1"/>
              </a:solidFill>
            </a:ln>
          </c:spPr>
          <c:invertIfNegative val="0"/>
          <c:dLbls>
            <c:spPr>
              <a:solidFill>
                <a:prstClr val="white"/>
              </a:solidFill>
              <a:ln>
                <a:solidFill>
                  <a:srgbClr val="5B9BD5"/>
                </a:solidFill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РФ</c:v>
                </c:pt>
                <c:pt idx="1">
                  <c:v>ДВФО</c:v>
                </c:pt>
                <c:pt idx="2">
                  <c:v>СФО</c:v>
                </c:pt>
                <c:pt idx="3">
                  <c:v>УФО</c:v>
                </c:pt>
                <c:pt idx="4">
                  <c:v>ЦФО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12.4</c:v>
                </c:pt>
                <c:pt idx="1">
                  <c:v>19.2</c:v>
                </c:pt>
                <c:pt idx="2">
                  <c:v>12.6</c:v>
                </c:pt>
                <c:pt idx="3">
                  <c:v>11.3</c:v>
                </c:pt>
                <c:pt idx="4">
                  <c:v>10.7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01986304"/>
        <c:axId val="101987840"/>
      </c:barChart>
      <c:catAx>
        <c:axId val="1019863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101987840"/>
        <c:crosses val="autoZero"/>
        <c:auto val="1"/>
        <c:lblAlgn val="ctr"/>
        <c:lblOffset val="100"/>
        <c:noMultiLvlLbl val="0"/>
      </c:catAx>
      <c:valAx>
        <c:axId val="101987840"/>
        <c:scaling>
          <c:orientation val="minMax"/>
          <c:max val="30"/>
        </c:scaling>
        <c:delete val="0"/>
        <c:axPos val="l"/>
        <c:majorGridlines>
          <c:spPr>
            <a:ln>
              <a:solidFill>
                <a:schemeClr val="tx1"/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/>
          <a:lstStyle/>
          <a:p>
            <a:pPr>
              <a:defRPr sz="1400" b="1"/>
            </a:pPr>
            <a:endParaRPr lang="ru-RU"/>
          </a:p>
        </c:txPr>
        <c:crossAx val="101986304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476141003207916E-2"/>
          <c:y val="4.1430961764380297E-2"/>
          <c:w val="0.95652384744192298"/>
          <c:h val="0.85702799603090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г.</c:v>
                </c:pt>
              </c:strCache>
            </c:strRef>
          </c:tx>
          <c:spPr>
            <a:gradFill flip="none" rotWithShape="1">
              <a:gsLst>
                <a:gs pos="0">
                  <a:srgbClr val="4472C4">
                    <a:lumMod val="50000"/>
                    <a:shade val="30000"/>
                    <a:satMod val="115000"/>
                  </a:srgbClr>
                </a:gs>
                <a:gs pos="50000">
                  <a:srgbClr val="4472C4">
                    <a:lumMod val="50000"/>
                    <a:shade val="67500"/>
                    <a:satMod val="115000"/>
                  </a:srgbClr>
                </a:gs>
                <a:gs pos="100000">
                  <a:srgbClr val="4472C4">
                    <a:lumMod val="50000"/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-1.5433132407350991E-3"/>
                  <c:y val="-9.943251020616921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9762691637795413E-3"/>
                  <c:y val="-1.15556360939113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1728395061728392E-3"/>
                  <c:y val="-2.5254293948050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0864197530864226E-3"/>
                  <c:y val="-1.9642228626261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5432098765432117E-3"/>
                  <c:y val="-3.086635926983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prstClr val="white"/>
              </a:solidFill>
              <a:ln>
                <a:solidFill>
                  <a:schemeClr val="accent1"/>
                </a:solidFill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РФ</c:v>
                </c:pt>
                <c:pt idx="1">
                  <c:v>ЦФО</c:v>
                </c:pt>
                <c:pt idx="2">
                  <c:v>СФО</c:v>
                </c:pt>
                <c:pt idx="3">
                  <c:v>ДВФО</c:v>
                </c:pt>
                <c:pt idx="4">
                  <c:v>УФО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14.4</c:v>
                </c:pt>
                <c:pt idx="1">
                  <c:v>14.2</c:v>
                </c:pt>
                <c:pt idx="2">
                  <c:v>14.1</c:v>
                </c:pt>
                <c:pt idx="3">
                  <c:v>12.6</c:v>
                </c:pt>
                <c:pt idx="4">
                  <c:v>12.4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 г.</c:v>
                </c:pt>
              </c:strCache>
            </c:strRef>
          </c:tx>
          <c:spPr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chemeClr val="tx1"/>
              </a:solidFill>
            </a:ln>
          </c:spPr>
          <c:invertIfNegative val="0"/>
          <c:dPt>
            <c:idx val="5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spPr>
              <a:solidFill>
                <a:prstClr val="white"/>
              </a:solidFill>
              <a:ln>
                <a:solidFill>
                  <a:schemeClr val="accent1"/>
                </a:solidFill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РФ</c:v>
                </c:pt>
                <c:pt idx="1">
                  <c:v>ЦФО</c:v>
                </c:pt>
                <c:pt idx="2">
                  <c:v>СФО</c:v>
                </c:pt>
                <c:pt idx="3">
                  <c:v>ДВФО</c:v>
                </c:pt>
                <c:pt idx="4">
                  <c:v>УФО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14.4</c:v>
                </c:pt>
                <c:pt idx="1">
                  <c:v>11.8</c:v>
                </c:pt>
                <c:pt idx="2">
                  <c:v>13.7</c:v>
                </c:pt>
                <c:pt idx="3">
                  <c:v>15.8</c:v>
                </c:pt>
                <c:pt idx="4">
                  <c:v>12.6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410112"/>
        <c:axId val="104424192"/>
      </c:barChart>
      <c:catAx>
        <c:axId val="1044101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04424192"/>
        <c:crosses val="autoZero"/>
        <c:auto val="1"/>
        <c:lblAlgn val="ctr"/>
        <c:lblOffset val="100"/>
        <c:noMultiLvlLbl val="0"/>
      </c:catAx>
      <c:valAx>
        <c:axId val="104424192"/>
        <c:scaling>
          <c:orientation val="minMax"/>
        </c:scaling>
        <c:delete val="0"/>
        <c:axPos val="l"/>
        <c:majorGridlines>
          <c:spPr>
            <a:ln>
              <a:solidFill>
                <a:schemeClr val="tx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044101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563730314960655"/>
          <c:y val="4.2060437204621548E-2"/>
          <c:w val="0.22209144429862934"/>
          <c:h val="8.5101716527639149E-2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</c:spPr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7855068897637812E-2"/>
          <c:y val="2.97728434099199E-2"/>
          <c:w val="0.93523605643044649"/>
          <c:h val="0.885720381791200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2016г.</c:v>
                </c:pt>
              </c:strCache>
            </c:strRef>
          </c:tx>
          <c:spPr>
            <a:gradFill flip="none" rotWithShape="1">
              <a:gsLst>
                <a:gs pos="0">
                  <a:srgbClr val="4472C4">
                    <a:lumMod val="50000"/>
                    <a:shade val="30000"/>
                    <a:satMod val="115000"/>
                  </a:srgbClr>
                </a:gs>
                <a:gs pos="50000">
                  <a:srgbClr val="4472C4">
                    <a:lumMod val="50000"/>
                    <a:shade val="67500"/>
                    <a:satMod val="115000"/>
                  </a:srgbClr>
                </a:gs>
                <a:gs pos="100000">
                  <a:srgbClr val="4472C4">
                    <a:lumMod val="50000"/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</c:spPr>
          <c:invertIfNegative val="0"/>
          <c:dLbls>
            <c:spPr>
              <a:solidFill>
                <a:prstClr val="white"/>
              </a:solidFill>
              <a:ln>
                <a:solidFill>
                  <a:schemeClr val="accent1"/>
                </a:solidFill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РФ</c:v>
                </c:pt>
                <c:pt idx="1">
                  <c:v>ЦФО</c:v>
                </c:pt>
                <c:pt idx="2">
                  <c:v>ДВФО</c:v>
                </c:pt>
                <c:pt idx="3">
                  <c:v>УФО</c:v>
                </c:pt>
                <c:pt idx="4">
                  <c:v>СФО</c:v>
                </c:pt>
                <c:pt idx="5">
                  <c:v>Великобритания</c:v>
                </c:pt>
                <c:pt idx="6">
                  <c:v>Италия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0.70000000000000029</c:v>
                </c:pt>
                <c:pt idx="1">
                  <c:v>0.72000000000000031</c:v>
                </c:pt>
                <c:pt idx="2">
                  <c:v>0.72000000000000031</c:v>
                </c:pt>
                <c:pt idx="3">
                  <c:v>0.69000000000000028</c:v>
                </c:pt>
                <c:pt idx="4">
                  <c:v>0.61000000000000032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2017г.</c:v>
                </c:pt>
              </c:strCache>
            </c:strRef>
          </c:tx>
          <c:spPr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chemeClr val="accent1"/>
              </a:solidFill>
            </a:ln>
          </c:spPr>
          <c:invertIfNegative val="0"/>
          <c:dPt>
            <c:idx val="5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c:spPr>
          </c:dPt>
          <c:dPt>
            <c:idx val="6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c:spPr>
          </c:dPt>
          <c:dLbls>
            <c:dLbl>
              <c:idx val="0"/>
              <c:spPr>
                <a:solidFill>
                  <a:prstClr val="white"/>
                </a:solidFill>
                <a:ln>
                  <a:solidFill>
                    <a:schemeClr val="accent1"/>
                  </a:solidFill>
                </a:ln>
              </c:spPr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prstClr val="white"/>
              </a:solidFill>
              <a:ln>
                <a:solidFill>
                  <a:schemeClr val="accent1"/>
                </a:solidFill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РФ</c:v>
                </c:pt>
                <c:pt idx="1">
                  <c:v>ЦФО</c:v>
                </c:pt>
                <c:pt idx="2">
                  <c:v>ДВФО</c:v>
                </c:pt>
                <c:pt idx="3">
                  <c:v>УФО</c:v>
                </c:pt>
                <c:pt idx="4">
                  <c:v>СФО</c:v>
                </c:pt>
                <c:pt idx="5">
                  <c:v>Великобритания</c:v>
                </c:pt>
                <c:pt idx="6">
                  <c:v>Италия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0.74000000000000032</c:v>
                </c:pt>
                <c:pt idx="1">
                  <c:v>0.75000000000000033</c:v>
                </c:pt>
                <c:pt idx="2">
                  <c:v>0.73000000000000032</c:v>
                </c:pt>
                <c:pt idx="3">
                  <c:v>0.72000000000000031</c:v>
                </c:pt>
                <c:pt idx="4">
                  <c:v>0.65000000000000036</c:v>
                </c:pt>
                <c:pt idx="5">
                  <c:v>0.52</c:v>
                </c:pt>
                <c:pt idx="6">
                  <c:v>2.42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447680"/>
        <c:axId val="115449216"/>
      </c:barChart>
      <c:catAx>
        <c:axId val="115447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15449216"/>
        <c:crosses val="autoZero"/>
        <c:auto val="1"/>
        <c:lblAlgn val="ctr"/>
        <c:lblOffset val="100"/>
        <c:noMultiLvlLbl val="0"/>
      </c:catAx>
      <c:valAx>
        <c:axId val="115449216"/>
        <c:scaling>
          <c:orientation val="minMax"/>
          <c:max val="3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54476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9964895013123374"/>
          <c:y val="0.33226683741909424"/>
          <c:w val="0.28746524739963103"/>
          <c:h val="0.12770365113457618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</c:spPr>
      <c:txPr>
        <a:bodyPr/>
        <a:lstStyle/>
        <a:p>
          <a:pPr>
            <a:defRPr sz="32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7855068897637805E-2"/>
          <c:y val="2.9772843409919883E-2"/>
          <c:w val="0.93523605643044627"/>
          <c:h val="0.885720381791201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2016г.</c:v>
                </c:pt>
              </c:strCache>
            </c:strRef>
          </c:tx>
          <c:spPr>
            <a:gradFill flip="none" rotWithShape="1">
              <a:gsLst>
                <a:gs pos="0">
                  <a:srgbClr val="4472C4">
                    <a:lumMod val="50000"/>
                    <a:shade val="30000"/>
                    <a:satMod val="115000"/>
                  </a:srgbClr>
                </a:gs>
                <a:gs pos="50000">
                  <a:srgbClr val="4472C4">
                    <a:lumMod val="50000"/>
                    <a:shade val="67500"/>
                    <a:satMod val="115000"/>
                  </a:srgbClr>
                </a:gs>
                <a:gs pos="100000">
                  <a:srgbClr val="4472C4">
                    <a:lumMod val="50000"/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accent1"/>
                </a:solidFill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РФ</c:v>
                </c:pt>
                <c:pt idx="1">
                  <c:v>ЦФО</c:v>
                </c:pt>
                <c:pt idx="2">
                  <c:v>ДВФО</c:v>
                </c:pt>
                <c:pt idx="3">
                  <c:v>УФО</c:v>
                </c:pt>
                <c:pt idx="4">
                  <c:v>СФО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3.45</c:v>
                </c:pt>
                <c:pt idx="1">
                  <c:v>3.56</c:v>
                </c:pt>
                <c:pt idx="2">
                  <c:v>3.27</c:v>
                </c:pt>
                <c:pt idx="3">
                  <c:v>3.28</c:v>
                </c:pt>
                <c:pt idx="4">
                  <c:v>3.15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2017г.</c:v>
                </c:pt>
              </c:strCache>
            </c:strRef>
          </c:tx>
          <c:spPr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chemeClr val="accent1"/>
              </a:solidFill>
            </a:ln>
          </c:spPr>
          <c:invertIfNegative val="0"/>
          <c:dPt>
            <c:idx val="5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c:spPr>
          </c:dPt>
          <c:dPt>
            <c:idx val="6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c:spPr>
          </c:dPt>
          <c:dLbls>
            <c:dLbl>
              <c:idx val="0"/>
              <c:spPr>
                <a:solidFill>
                  <a:prstClr val="white"/>
                </a:solidFill>
                <a:ln>
                  <a:solidFill>
                    <a:schemeClr val="accent1"/>
                  </a:solidFill>
                </a:ln>
              </c:spPr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prstClr val="white"/>
              </a:solidFill>
              <a:ln>
                <a:solidFill>
                  <a:schemeClr val="accent1"/>
                </a:solidFill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РФ</c:v>
                </c:pt>
                <c:pt idx="1">
                  <c:v>ЦФО</c:v>
                </c:pt>
                <c:pt idx="2">
                  <c:v>ДВФО</c:v>
                </c:pt>
                <c:pt idx="3">
                  <c:v>УФО</c:v>
                </c:pt>
                <c:pt idx="4">
                  <c:v>СФО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3.41</c:v>
                </c:pt>
                <c:pt idx="1">
                  <c:v>3.54</c:v>
                </c:pt>
                <c:pt idx="2">
                  <c:v>3.27</c:v>
                </c:pt>
                <c:pt idx="3">
                  <c:v>3.14</c:v>
                </c:pt>
                <c:pt idx="4">
                  <c:v>3.14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090368"/>
        <c:axId val="116091904"/>
      </c:barChart>
      <c:catAx>
        <c:axId val="116090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16091904"/>
        <c:crosses val="autoZero"/>
        <c:auto val="1"/>
        <c:lblAlgn val="ctr"/>
        <c:lblOffset val="100"/>
        <c:noMultiLvlLbl val="0"/>
      </c:catAx>
      <c:valAx>
        <c:axId val="1160919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6090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485728346456693"/>
          <c:y val="0.1864099160797052"/>
          <c:w val="0.21350688976377949"/>
          <c:h val="8.5068597808771407E-2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</c:spPr>
      <c:txPr>
        <a:bodyPr/>
        <a:lstStyle/>
        <a:p>
          <a:pPr>
            <a:defRPr sz="2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315685034315273E-2"/>
          <c:y val="0.11267540770594058"/>
          <c:w val="0.95568431496568473"/>
          <c:h val="0.38791899793504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2017г.</c:v>
                </c:pt>
              </c:strCache>
            </c:strRef>
          </c:tx>
          <c:spPr>
            <a:gradFill flip="none" rotWithShape="1">
              <a:gsLst>
                <a:gs pos="0">
                  <a:srgbClr val="4472C4">
                    <a:lumMod val="50000"/>
                    <a:shade val="30000"/>
                    <a:satMod val="115000"/>
                  </a:srgbClr>
                </a:gs>
                <a:gs pos="50000">
                  <a:srgbClr val="4472C4">
                    <a:lumMod val="50000"/>
                    <a:shade val="67500"/>
                    <a:satMod val="115000"/>
                  </a:srgbClr>
                </a:gs>
                <a:gs pos="100000">
                  <a:srgbClr val="4472C4">
                    <a:lumMod val="50000"/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</c:spPr>
          <c:invertIfNegative val="0"/>
          <c:dLbls>
            <c:numFmt formatCode="#,##0.0" sourceLinked="0"/>
            <c:spPr>
              <a:solidFill>
                <a:schemeClr val="bg1"/>
              </a:solidFill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РФ</c:v>
                </c:pt>
                <c:pt idx="1">
                  <c:v>Забайкальский край </c:v>
                </c:pt>
                <c:pt idx="2">
                  <c:v>Красноярский край </c:v>
                </c:pt>
                <c:pt idx="3">
                  <c:v>Калужская область </c:v>
                </c:pt>
                <c:pt idx="4">
                  <c:v>Алтайский край </c:v>
                </c:pt>
                <c:pt idx="5">
                  <c:v>Приморский край </c:v>
                </c:pt>
                <c:pt idx="6">
                  <c:v>Новосибирская область </c:v>
                </c:pt>
                <c:pt idx="7">
                  <c:v>Ивановская область </c:v>
                </c:pt>
                <c:pt idx="8">
                  <c:v>Тамбовская область </c:v>
                </c:pt>
                <c:pt idx="9">
                  <c:v>Кемеровская область </c:v>
                </c:pt>
                <c:pt idx="10">
                  <c:v>Курганская область </c:v>
                </c:pt>
                <c:pt idx="11">
                  <c:v>Владимирская область 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3.2</c:v>
                </c:pt>
                <c:pt idx="1">
                  <c:v>1.9000000000000001</c:v>
                </c:pt>
                <c:pt idx="2">
                  <c:v>3.1</c:v>
                </c:pt>
                <c:pt idx="3">
                  <c:v>2.7</c:v>
                </c:pt>
                <c:pt idx="4">
                  <c:v>3.1</c:v>
                </c:pt>
                <c:pt idx="5">
                  <c:v>3.1</c:v>
                </c:pt>
                <c:pt idx="6">
                  <c:v>3.4</c:v>
                </c:pt>
                <c:pt idx="7">
                  <c:v>3.3</c:v>
                </c:pt>
                <c:pt idx="8">
                  <c:v>3.4</c:v>
                </c:pt>
                <c:pt idx="9">
                  <c:v>3.5</c:v>
                </c:pt>
                <c:pt idx="10">
                  <c:v>2.9</c:v>
                </c:pt>
                <c:pt idx="11">
                  <c:v>4.7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2018г.</c:v>
                </c:pt>
              </c:strCache>
            </c:strRef>
          </c:tx>
          <c:spPr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000" dirty="0" smtClean="0"/>
                      <a:t>3,4</a:t>
                    </a:r>
                    <a:endParaRPr lang="en-US" sz="1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solidFill>
                <a:prstClr val="white"/>
              </a:solidFill>
              <a:ln>
                <a:solidFill>
                  <a:srgbClr val="5B9BD5"/>
                </a:solidFill>
              </a:ln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РФ</c:v>
                </c:pt>
                <c:pt idx="1">
                  <c:v>Забайкальский край </c:v>
                </c:pt>
                <c:pt idx="2">
                  <c:v>Красноярский край </c:v>
                </c:pt>
                <c:pt idx="3">
                  <c:v>Калужская область </c:v>
                </c:pt>
                <c:pt idx="4">
                  <c:v>Алтайский край </c:v>
                </c:pt>
                <c:pt idx="5">
                  <c:v>Приморский край </c:v>
                </c:pt>
                <c:pt idx="6">
                  <c:v>Новосибирская область </c:v>
                </c:pt>
                <c:pt idx="7">
                  <c:v>Ивановская область </c:v>
                </c:pt>
                <c:pt idx="8">
                  <c:v>Тамбовская область </c:v>
                </c:pt>
                <c:pt idx="9">
                  <c:v>Кемеровская область </c:v>
                </c:pt>
                <c:pt idx="10">
                  <c:v>Курганская область </c:v>
                </c:pt>
                <c:pt idx="11">
                  <c:v>Владимирская область 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3.4</c:v>
                </c:pt>
                <c:pt idx="1">
                  <c:v>2.1</c:v>
                </c:pt>
                <c:pt idx="2">
                  <c:v>2.6</c:v>
                </c:pt>
                <c:pt idx="3">
                  <c:v>3</c:v>
                </c:pt>
                <c:pt idx="4">
                  <c:v>3.1</c:v>
                </c:pt>
                <c:pt idx="5">
                  <c:v>3.2</c:v>
                </c:pt>
                <c:pt idx="6">
                  <c:v>3.5</c:v>
                </c:pt>
                <c:pt idx="7">
                  <c:v>3.5</c:v>
                </c:pt>
                <c:pt idx="8">
                  <c:v>3.6</c:v>
                </c:pt>
                <c:pt idx="9">
                  <c:v>3.6</c:v>
                </c:pt>
                <c:pt idx="10">
                  <c:v>4</c:v>
                </c:pt>
                <c:pt idx="11">
                  <c:v>4.7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060544"/>
        <c:axId val="116062080"/>
      </c:barChart>
      <c:catAx>
        <c:axId val="1160605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16062080"/>
        <c:crosses val="autoZero"/>
        <c:auto val="1"/>
        <c:lblAlgn val="ctr"/>
        <c:lblOffset val="100"/>
        <c:noMultiLvlLbl val="0"/>
      </c:catAx>
      <c:valAx>
        <c:axId val="116062080"/>
        <c:scaling>
          <c:orientation val="minMax"/>
          <c:max val="5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16060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728318023431851"/>
          <c:y val="1.7888301260306973E-3"/>
          <c:w val="0.23405735074284367"/>
          <c:h val="7.8442133892463489E-2"/>
        </c:manualLayout>
      </c:layout>
      <c:overlay val="0"/>
      <c:spPr>
        <a:solidFill>
          <a:schemeClr val="bg1"/>
        </a:solidFill>
        <a:ln>
          <a:solidFill>
            <a:schemeClr val="accent1"/>
          </a:solidFill>
        </a:ln>
      </c:spPr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973329870042819E-2"/>
          <c:y val="0.14167724899240342"/>
          <c:w val="0.94211551191064702"/>
          <c:h val="0.735941650644901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2017г.</c:v>
                </c:pt>
              </c:strCache>
            </c:strRef>
          </c:tx>
          <c:spPr>
            <a:gradFill flip="none" rotWithShape="1">
              <a:gsLst>
                <a:gs pos="0">
                  <a:srgbClr val="4472C4">
                    <a:lumMod val="50000"/>
                    <a:shade val="30000"/>
                    <a:satMod val="115000"/>
                  </a:srgbClr>
                </a:gs>
                <a:gs pos="50000">
                  <a:srgbClr val="4472C4">
                    <a:lumMod val="50000"/>
                    <a:shade val="67500"/>
                    <a:satMod val="115000"/>
                  </a:srgbClr>
                </a:gs>
                <a:gs pos="100000">
                  <a:srgbClr val="4472C4">
                    <a:lumMod val="50000"/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</c:spPr>
          <c:invertIfNegative val="0"/>
          <c:dLbls>
            <c:dLbl>
              <c:idx val="0"/>
              <c:layout>
                <c:manualLayout>
                  <c:x val="-1.1705363352241781E-2"/>
                  <c:y val="-2.18632065646085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384743646677336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276948729335467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3206197055643712E-3"/>
                  <c:y val="2.18632065646085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192371823338667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3206197055644484E-3"/>
                  <c:y val="2.18632065646085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9.577115470016004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solidFill>
                <a:schemeClr val="bg1"/>
              </a:solidFill>
              <a:ln>
                <a:noFill/>
              </a:ln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Ивановская область </c:v>
                </c:pt>
                <c:pt idx="1">
                  <c:v>Тамбовская область </c:v>
                </c:pt>
                <c:pt idx="2">
                  <c:v>Калужская область </c:v>
                </c:pt>
                <c:pt idx="3">
                  <c:v>Курганская область </c:v>
                </c:pt>
                <c:pt idx="4">
                  <c:v>Забайкальский край </c:v>
                </c:pt>
                <c:pt idx="5">
                  <c:v>Владимирская область </c:v>
                </c:pt>
                <c:pt idx="6">
                  <c:v>Красноярский край </c:v>
                </c:pt>
                <c:pt idx="7">
                  <c:v>Приморский край </c:v>
                </c:pt>
                <c:pt idx="8">
                  <c:v>Алтайский край </c:v>
                </c:pt>
                <c:pt idx="9">
                  <c:v>Кемеровская область </c:v>
                </c:pt>
                <c:pt idx="10">
                  <c:v>Новосибирская область 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100</c:v>
                </c:pt>
                <c:pt idx="1">
                  <c:v>84.9</c:v>
                </c:pt>
                <c:pt idx="2">
                  <c:v>97</c:v>
                </c:pt>
                <c:pt idx="3">
                  <c:v>88.8</c:v>
                </c:pt>
                <c:pt idx="4">
                  <c:v>92</c:v>
                </c:pt>
                <c:pt idx="5">
                  <c:v>81.599999999999994</c:v>
                </c:pt>
                <c:pt idx="6">
                  <c:v>78.400000000000006</c:v>
                </c:pt>
                <c:pt idx="7">
                  <c:v>65.2</c:v>
                </c:pt>
                <c:pt idx="8">
                  <c:v>71.2</c:v>
                </c:pt>
                <c:pt idx="9">
                  <c:v>68.099999999999994</c:v>
                </c:pt>
                <c:pt idx="10">
                  <c:v>59.1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2018г.</c:v>
                </c:pt>
              </c:strCache>
            </c:strRef>
          </c:tx>
          <c:spPr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</c:spPr>
          <c:invertIfNegative val="0"/>
          <c:dLbls>
            <c:dLbl>
              <c:idx val="2"/>
              <c:layout>
                <c:manualLayout>
                  <c:x val="9.5771154700160042E-3"/>
                  <c:y val="6.55896196938255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5771154700160042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/>
                      <a:t>88,1</a:t>
                    </a:r>
                    <a:endParaRPr lang="en-US" sz="1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1282478822257796E-3"/>
                  <c:y val="4.37264131292170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solidFill>
                <a:prstClr val="white"/>
              </a:solidFill>
              <a:ln>
                <a:noFill/>
              </a:ln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Ивановская область </c:v>
                </c:pt>
                <c:pt idx="1">
                  <c:v>Тамбовская область </c:v>
                </c:pt>
                <c:pt idx="2">
                  <c:v>Калужская область </c:v>
                </c:pt>
                <c:pt idx="3">
                  <c:v>Курганская область </c:v>
                </c:pt>
                <c:pt idx="4">
                  <c:v>Забайкальский край </c:v>
                </c:pt>
                <c:pt idx="5">
                  <c:v>Владимирская область </c:v>
                </c:pt>
                <c:pt idx="6">
                  <c:v>Красноярский край </c:v>
                </c:pt>
                <c:pt idx="7">
                  <c:v>Приморский край </c:v>
                </c:pt>
                <c:pt idx="8">
                  <c:v>Алтайский край </c:v>
                </c:pt>
                <c:pt idx="9">
                  <c:v>Кемеровская область </c:v>
                </c:pt>
                <c:pt idx="10">
                  <c:v>Новосибирская область 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99.9</c:v>
                </c:pt>
                <c:pt idx="1">
                  <c:v>98.1</c:v>
                </c:pt>
                <c:pt idx="2">
                  <c:v>98.1</c:v>
                </c:pt>
                <c:pt idx="3">
                  <c:v>93.2</c:v>
                </c:pt>
                <c:pt idx="4">
                  <c:v>88.1</c:v>
                </c:pt>
                <c:pt idx="5">
                  <c:v>83</c:v>
                </c:pt>
                <c:pt idx="6">
                  <c:v>80.599999999999994</c:v>
                </c:pt>
                <c:pt idx="7">
                  <c:v>76.400000000000006</c:v>
                </c:pt>
                <c:pt idx="8">
                  <c:v>76.099999999999994</c:v>
                </c:pt>
                <c:pt idx="9">
                  <c:v>75.099999999999994</c:v>
                </c:pt>
                <c:pt idx="10">
                  <c:v>59.1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726528"/>
        <c:axId val="64728064"/>
      </c:barChart>
      <c:catAx>
        <c:axId val="64726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64728064"/>
        <c:crosses val="autoZero"/>
        <c:auto val="1"/>
        <c:lblAlgn val="ctr"/>
        <c:lblOffset val="100"/>
        <c:noMultiLvlLbl val="0"/>
      </c:catAx>
      <c:valAx>
        <c:axId val="64728064"/>
        <c:scaling>
          <c:orientation val="minMax"/>
          <c:max val="110"/>
          <c:min val="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64726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4333900307506682"/>
          <c:y val="5.2074198558543318E-2"/>
          <c:w val="0.23405735074284353"/>
          <c:h val="9.6400558734041145E-2"/>
        </c:manualLayout>
      </c:layout>
      <c:overlay val="0"/>
      <c:spPr>
        <a:ln>
          <a:solidFill>
            <a:schemeClr val="accent5"/>
          </a:solidFill>
        </a:ln>
      </c:spPr>
      <c:txPr>
        <a:bodyPr/>
        <a:lstStyle/>
        <a:p>
          <a:pPr>
            <a:defRPr sz="2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892939302491718E-2"/>
          <c:y val="4.9348371961227613E-2"/>
          <c:w val="0.94719590454844582"/>
          <c:h val="0.792018190536024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2017г.</c:v>
                </c:pt>
              </c:strCache>
            </c:strRef>
          </c:tx>
          <c:spPr>
            <a:gradFill flip="none" rotWithShape="1">
              <a:gsLst>
                <a:gs pos="0">
                  <a:srgbClr val="4472C4">
                    <a:lumMod val="50000"/>
                    <a:shade val="30000"/>
                    <a:satMod val="115000"/>
                  </a:srgbClr>
                </a:gs>
                <a:gs pos="50000">
                  <a:srgbClr val="4472C4">
                    <a:lumMod val="50000"/>
                    <a:shade val="67500"/>
                    <a:satMod val="115000"/>
                  </a:srgbClr>
                </a:gs>
                <a:gs pos="100000">
                  <a:srgbClr val="4472C4">
                    <a:lumMod val="50000"/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</c:spPr>
          <c:invertIfNegative val="0"/>
          <c:dLbls>
            <c:numFmt formatCode="#,##0.0" sourceLinked="0"/>
            <c:spPr>
              <a:solidFill>
                <a:schemeClr val="bg1"/>
              </a:solidFill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Приморский край </c:v>
                </c:pt>
                <c:pt idx="1">
                  <c:v>Курганская область </c:v>
                </c:pt>
                <c:pt idx="2">
                  <c:v>Ивановская область </c:v>
                </c:pt>
                <c:pt idx="3">
                  <c:v>Тамбовская область </c:v>
                </c:pt>
                <c:pt idx="4">
                  <c:v>Кемеровская область </c:v>
                </c:pt>
                <c:pt idx="5">
                  <c:v>Алтайский край </c:v>
                </c:pt>
                <c:pt idx="6">
                  <c:v>Калужская область 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12.9</c:v>
                </c:pt>
                <c:pt idx="1">
                  <c:v>8</c:v>
                </c:pt>
                <c:pt idx="2">
                  <c:v>0</c:v>
                </c:pt>
                <c:pt idx="3">
                  <c:v>3</c:v>
                </c:pt>
                <c:pt idx="4">
                  <c:v>3.9</c:v>
                </c:pt>
                <c:pt idx="5">
                  <c:v>23.3</c:v>
                </c:pt>
                <c:pt idx="6">
                  <c:v>8.6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2018г.</c:v>
                </c:pt>
              </c:strCache>
            </c:strRef>
          </c:tx>
          <c:spPr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b="1" dirty="0" smtClean="0"/>
                      <a:t>14,9</a:t>
                    </a:r>
                    <a:endParaRPr lang="en-US" sz="10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solidFill>
                <a:prstClr val="white"/>
              </a:solidFill>
              <a:ln>
                <a:solidFill>
                  <a:srgbClr val="5B9BD5"/>
                </a:solidFill>
              </a:ln>
            </c:spPr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Приморский край </c:v>
                </c:pt>
                <c:pt idx="1">
                  <c:v>Курганская область </c:v>
                </c:pt>
                <c:pt idx="2">
                  <c:v>Ивановская область </c:v>
                </c:pt>
                <c:pt idx="3">
                  <c:v>Тамбовская область </c:v>
                </c:pt>
                <c:pt idx="4">
                  <c:v>Кемеровская область </c:v>
                </c:pt>
                <c:pt idx="5">
                  <c:v>Алтайский край </c:v>
                </c:pt>
                <c:pt idx="6">
                  <c:v>Калужская область 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14.9</c:v>
                </c:pt>
                <c:pt idx="1">
                  <c:v>9</c:v>
                </c:pt>
                <c:pt idx="2">
                  <c:v>3</c:v>
                </c:pt>
                <c:pt idx="3">
                  <c:v>53</c:v>
                </c:pt>
                <c:pt idx="4">
                  <c:v>6.4</c:v>
                </c:pt>
                <c:pt idx="5">
                  <c:v>30.7</c:v>
                </c:pt>
                <c:pt idx="6">
                  <c:v>13.5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744128"/>
        <c:axId val="115747456"/>
      </c:barChart>
      <c:catAx>
        <c:axId val="1157441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5747456"/>
        <c:crosses val="autoZero"/>
        <c:auto val="1"/>
        <c:lblAlgn val="ctr"/>
        <c:lblOffset val="100"/>
        <c:noMultiLvlLbl val="0"/>
      </c:catAx>
      <c:valAx>
        <c:axId val="11574745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157441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189464068360034"/>
          <c:y val="6.1688761808665969E-2"/>
          <c:w val="0.2968385011584172"/>
          <c:h val="0.12919540727005691"/>
        </c:manualLayout>
      </c:layout>
      <c:overlay val="0"/>
      <c:spPr>
        <a:ln>
          <a:solidFill>
            <a:schemeClr val="accent5"/>
          </a:solidFill>
        </a:ln>
      </c:spPr>
      <c:txPr>
        <a:bodyPr/>
        <a:lstStyle/>
        <a:p>
          <a:pPr>
            <a:defRPr sz="2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7037904711963639E-2"/>
          <c:y val="4.4861391929187248E-2"/>
          <c:w val="0.92381549389333384"/>
          <c:h val="0.843173265004596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г.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5432098765432102E-3"/>
                  <c:y val="-2.2448261287155939E-2"/>
                </c:manualLayout>
              </c:layout>
              <c:spPr>
                <a:solidFill>
                  <a:schemeClr val="bg1"/>
                </a:solidFill>
                <a:ln>
                  <a:solidFill>
                    <a:schemeClr val="accent1"/>
                  </a:solidFill>
                </a:ln>
              </c:spPr>
              <c:txPr>
                <a:bodyPr/>
                <a:lstStyle/>
                <a:p>
                  <a:pPr>
                    <a:defRPr sz="18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432098765432102E-3"/>
                  <c:y val="-1.6836416912820538E-2"/>
                </c:manualLayout>
              </c:layout>
              <c:spPr>
                <a:solidFill>
                  <a:schemeClr val="bg1"/>
                </a:solidFill>
                <a:ln>
                  <a:solidFill>
                    <a:schemeClr val="accent1"/>
                  </a:solidFill>
                </a:ln>
              </c:spPr>
              <c:txPr>
                <a:bodyPr/>
                <a:lstStyle/>
                <a:p>
                  <a:pPr>
                    <a:defRPr sz="18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5432098765431534E-3"/>
                  <c:y val="-2.2448261287155911E-2"/>
                </c:manualLayout>
              </c:layout>
              <c:spPr>
                <a:solidFill>
                  <a:schemeClr val="bg1"/>
                </a:solidFill>
                <a:ln>
                  <a:solidFill>
                    <a:schemeClr val="accent1"/>
                  </a:solidFill>
                </a:ln>
              </c:spPr>
              <c:txPr>
                <a:bodyPr/>
                <a:lstStyle/>
                <a:p>
                  <a:pPr>
                    <a:defRPr sz="18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6296296296296302E-3"/>
                  <c:y val="-1.403016330447244E-2"/>
                </c:manualLayout>
              </c:layout>
              <c:spPr>
                <a:solidFill>
                  <a:schemeClr val="bg1"/>
                </a:solidFill>
                <a:ln>
                  <a:solidFill>
                    <a:schemeClr val="accent1"/>
                  </a:solidFill>
                </a:ln>
              </c:spPr>
              <c:txPr>
                <a:bodyPr/>
                <a:lstStyle/>
                <a:p>
                  <a:pPr>
                    <a:defRPr sz="18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0802469135802472E-2"/>
                  <c:y val="-8.4180979826834652E-3"/>
                </c:manualLayout>
              </c:layout>
              <c:spPr>
                <a:solidFill>
                  <a:schemeClr val="bg1"/>
                </a:solidFill>
                <a:ln>
                  <a:solidFill>
                    <a:schemeClr val="accent1"/>
                  </a:solidFill>
                </a:ln>
              </c:spPr>
              <c:txPr>
                <a:bodyPr/>
                <a:lstStyle/>
                <a:p>
                  <a:pPr>
                    <a:defRPr sz="18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/>
              </a:solidFill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РФ</c:v>
                </c:pt>
                <c:pt idx="1">
                  <c:v>ЦФО</c:v>
                </c:pt>
                <c:pt idx="2">
                  <c:v>УФО</c:v>
                </c:pt>
                <c:pt idx="3">
                  <c:v>СФО</c:v>
                </c:pt>
                <c:pt idx="4">
                  <c:v>ДВФО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21.2</c:v>
                </c:pt>
                <c:pt idx="1">
                  <c:v>13.4</c:v>
                </c:pt>
                <c:pt idx="2">
                  <c:v>21.9</c:v>
                </c:pt>
                <c:pt idx="3">
                  <c:v>29.6</c:v>
                </c:pt>
                <c:pt idx="4">
                  <c:v>19.899999999999999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 г.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4.7632604089262245E-3"/>
                  <c:y val="-2.74779380865667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8946565619427569E-3"/>
                  <c:y val="-4.0763762431713134E-3"/>
                </c:manualLayout>
              </c:layout>
              <c:spPr>
                <a:solidFill>
                  <a:srgbClr val="FFFFFF"/>
                </a:solidFill>
                <a:ln>
                  <a:solidFill>
                    <a:schemeClr val="accent1"/>
                  </a:solidFill>
                </a:ln>
              </c:spPr>
              <c:txPr>
                <a:bodyPr/>
                <a:lstStyle/>
                <a:p>
                  <a:pPr>
                    <a:defRPr sz="20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9375454012317083E-3"/>
                  <c:y val="-1.6836216556940745E-2"/>
                </c:manualLayout>
              </c:layout>
              <c:spPr>
                <a:solidFill>
                  <a:srgbClr val="FFFFFF"/>
                </a:solidFill>
                <a:ln>
                  <a:solidFill>
                    <a:schemeClr val="accent1"/>
                  </a:solidFill>
                </a:ln>
              </c:spPr>
              <c:txPr>
                <a:bodyPr/>
                <a:lstStyle/>
                <a:p>
                  <a:pPr>
                    <a:defRPr sz="20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7.9375454012317083E-3"/>
                  <c:y val="-1.1224086006443481E-2"/>
                </c:manualLayout>
              </c:layout>
              <c:spPr>
                <a:solidFill>
                  <a:srgbClr val="FFFFFF"/>
                </a:solidFill>
                <a:ln>
                  <a:solidFill>
                    <a:schemeClr val="accent1"/>
                  </a:solidFill>
                </a:ln>
              </c:spPr>
              <c:txPr>
                <a:bodyPr/>
                <a:lstStyle/>
                <a:p>
                  <a:pPr>
                    <a:defRPr sz="20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802469135802472E-2"/>
                  <c:y val="-1.12241306435779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rgbClr val="FFFFFF"/>
              </a:solidFill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РФ</c:v>
                </c:pt>
                <c:pt idx="1">
                  <c:v>ЦФО</c:v>
                </c:pt>
                <c:pt idx="2">
                  <c:v>УФО</c:v>
                </c:pt>
                <c:pt idx="3">
                  <c:v>СФО</c:v>
                </c:pt>
                <c:pt idx="4">
                  <c:v>ДВФО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23</c:v>
                </c:pt>
                <c:pt idx="1">
                  <c:v>15.8</c:v>
                </c:pt>
                <c:pt idx="2">
                  <c:v>24.6</c:v>
                </c:pt>
                <c:pt idx="3">
                  <c:v>26</c:v>
                </c:pt>
                <c:pt idx="4">
                  <c:v>19.8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758080"/>
        <c:axId val="123817984"/>
      </c:barChart>
      <c:catAx>
        <c:axId val="123758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3817984"/>
        <c:crosses val="autoZero"/>
        <c:auto val="1"/>
        <c:lblAlgn val="ctr"/>
        <c:lblOffset val="100"/>
        <c:noMultiLvlLbl val="0"/>
      </c:catAx>
      <c:valAx>
        <c:axId val="123817984"/>
        <c:scaling>
          <c:orientation val="minMax"/>
          <c:max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3758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531085456334299"/>
          <c:y val="5.9198767334360559E-2"/>
          <c:w val="0.40561071951876176"/>
          <c:h val="8.6733436055469987E-2"/>
        </c:manualLayout>
      </c:layout>
      <c:overlay val="0"/>
      <c:spPr>
        <a:solidFill>
          <a:schemeClr val="bg1"/>
        </a:solidFill>
        <a:ln>
          <a:solidFill>
            <a:schemeClr val="accent1"/>
          </a:solidFill>
        </a:ln>
      </c:spPr>
      <c:txPr>
        <a:bodyPr/>
        <a:lstStyle/>
        <a:p>
          <a:pPr>
            <a:defRPr sz="32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Острый коронарный синдром</a:t>
            </a:r>
            <a:endParaRPr lang="ru-RU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5.2085196476964767E-2"/>
          <c:y val="0.18159628852391219"/>
          <c:w val="0.94041285569105681"/>
          <c:h val="0.652390153475865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2017г.</c:v>
                </c:pt>
              </c:strCache>
            </c:strRef>
          </c:tx>
          <c:spPr>
            <a:gradFill flip="none" rotWithShape="1">
              <a:gsLst>
                <a:gs pos="0">
                  <a:srgbClr val="1F497D">
                    <a:lumMod val="75000"/>
                    <a:shade val="30000"/>
                    <a:satMod val="115000"/>
                  </a:srgbClr>
                </a:gs>
                <a:gs pos="50000">
                  <a:srgbClr val="1F497D">
                    <a:lumMod val="75000"/>
                    <a:shade val="67500"/>
                    <a:satMod val="115000"/>
                  </a:srgbClr>
                </a:gs>
                <a:gs pos="100000">
                  <a:srgbClr val="1F497D">
                    <a:lumMod val="75000"/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РФ</c:v>
                </c:pt>
                <c:pt idx="1">
                  <c:v>УФО</c:v>
                </c:pt>
                <c:pt idx="2">
                  <c:v>ДВФО</c:v>
                </c:pt>
                <c:pt idx="3">
                  <c:v>СФО</c:v>
                </c:pt>
                <c:pt idx="4">
                  <c:v>ЦФО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272.41218674332134</c:v>
                </c:pt>
                <c:pt idx="1">
                  <c:v>355.80512664911305</c:v>
                </c:pt>
                <c:pt idx="2">
                  <c:v>299.01277423589352</c:v>
                </c:pt>
                <c:pt idx="3">
                  <c:v>281.14172080216935</c:v>
                </c:pt>
                <c:pt idx="4">
                  <c:v>257.9369502077322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2018г.</c:v>
                </c:pt>
              </c:strCache>
            </c:strRef>
          </c:tx>
          <c:spPr>
            <a:gradFill flip="none" rotWithShape="1">
              <a:gsLst>
                <a:gs pos="0">
                  <a:srgbClr val="C0504D">
                    <a:lumMod val="75000"/>
                    <a:shade val="30000"/>
                    <a:satMod val="115000"/>
                  </a:srgbClr>
                </a:gs>
                <a:gs pos="50000">
                  <a:srgbClr val="C0504D">
                    <a:lumMod val="75000"/>
                    <a:shade val="67500"/>
                    <a:satMod val="115000"/>
                  </a:srgbClr>
                </a:gs>
                <a:gs pos="100000">
                  <a:srgbClr val="C0504D">
                    <a:lumMod val="75000"/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</c:spPr>
          <c:invertIfNegative val="0"/>
          <c:dLbls>
            <c:dLbl>
              <c:idx val="0"/>
              <c:layout>
                <c:manualLayout>
                  <c:x val="1.4340560072267411E-3"/>
                  <c:y val="8.81846461504279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prstClr val="white"/>
              </a:solidFill>
              <a:ln>
                <a:solidFill>
                  <a:srgbClr val="4F81BD"/>
                </a:solidFill>
              </a:ln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РФ</c:v>
                </c:pt>
                <c:pt idx="1">
                  <c:v>УФО</c:v>
                </c:pt>
                <c:pt idx="2">
                  <c:v>ДВФО</c:v>
                </c:pt>
                <c:pt idx="3">
                  <c:v>СФО</c:v>
                </c:pt>
                <c:pt idx="4">
                  <c:v>ЦФО</c:v>
                </c:pt>
              </c:strCache>
            </c:strRef>
          </c:cat>
          <c:val>
            <c:numRef>
              <c:f>Лист1!$C$2:$C$6</c:f>
              <c:numCache>
                <c:formatCode>0.0</c:formatCode>
                <c:ptCount val="5"/>
                <c:pt idx="0">
                  <c:v>262.92542494700706</c:v>
                </c:pt>
                <c:pt idx="1">
                  <c:v>328.63586455058419</c:v>
                </c:pt>
                <c:pt idx="2">
                  <c:v>292.84944537834775</c:v>
                </c:pt>
                <c:pt idx="3">
                  <c:v>286.53311470439303</c:v>
                </c:pt>
                <c:pt idx="4">
                  <c:v>241.10300995794785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7"/>
        <c:axId val="81151488"/>
        <c:axId val="81153024"/>
      </c:barChart>
      <c:catAx>
        <c:axId val="811514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1153024"/>
        <c:crosses val="autoZero"/>
        <c:auto val="1"/>
        <c:lblAlgn val="ctr"/>
        <c:lblOffset val="100"/>
        <c:noMultiLvlLbl val="0"/>
      </c:catAx>
      <c:valAx>
        <c:axId val="81153024"/>
        <c:scaling>
          <c:orientation val="minMax"/>
        </c:scaling>
        <c:delete val="0"/>
        <c:axPos val="l"/>
        <c:majorGridlines/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800" b="0"/>
            </a:pPr>
            <a:endParaRPr lang="ru-RU"/>
          </a:p>
        </c:txPr>
        <c:crossAx val="81151488"/>
        <c:crosses val="autoZero"/>
        <c:crossBetween val="between"/>
        <c:majorUnit val="100"/>
      </c:valAx>
    </c:plotArea>
    <c:legend>
      <c:legendPos val="r"/>
      <c:layout>
        <c:manualLayout>
          <c:xMode val="edge"/>
          <c:yMode val="edge"/>
          <c:x val="0.7157550470905234"/>
          <c:y val="5.4180130619903787E-4"/>
          <c:w val="0.25843191056910569"/>
          <c:h val="0.13815246517686586"/>
        </c:manualLayout>
      </c:layout>
      <c:overlay val="0"/>
      <c:spPr>
        <a:ln>
          <a:solidFill>
            <a:schemeClr val="accent5"/>
          </a:solidFill>
        </a:ln>
      </c:spPr>
      <c:txPr>
        <a:bodyPr/>
        <a:lstStyle/>
        <a:p>
          <a:pPr>
            <a:defRPr sz="2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703006830515086E-2"/>
          <c:y val="1.2916157463985485E-2"/>
          <c:w val="0.9226599208184173"/>
          <c:h val="0.284018302979500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Лист1!$A$2:$A$43</c:f>
              <c:strCache>
                <c:ptCount val="42"/>
                <c:pt idx="0">
                  <c:v>Ямало-Hенец.а.о.</c:v>
                </c:pt>
                <c:pt idx="1">
                  <c:v>Курская область</c:v>
                </c:pt>
                <c:pt idx="2">
                  <c:v>Республика Хакасия</c:v>
                </c:pt>
                <c:pt idx="3">
                  <c:v>Иркутская область</c:v>
                </c:pt>
                <c:pt idx="4">
                  <c:v>Республика Алтай</c:v>
                </c:pt>
                <c:pt idx="5">
                  <c:v>Омская область</c:v>
                </c:pt>
                <c:pt idx="6">
                  <c:v>Магаданская область</c:v>
                </c:pt>
                <c:pt idx="7">
                  <c:v>Республика Тыва</c:v>
                </c:pt>
                <c:pt idx="8">
                  <c:v>Тверская область</c:v>
                </c:pt>
                <c:pt idx="9">
                  <c:v>Забайкальский край</c:v>
                </c:pt>
                <c:pt idx="10">
                  <c:v>Красноярский край</c:v>
                </c:pt>
                <c:pt idx="11">
                  <c:v>Камчатский край</c:v>
                </c:pt>
                <c:pt idx="12">
                  <c:v>Рязанская область</c:v>
                </c:pt>
                <c:pt idx="13">
                  <c:v>Брянская область</c:v>
                </c:pt>
                <c:pt idx="14">
                  <c:v>Орловская область</c:v>
                </c:pt>
                <c:pt idx="15">
                  <c:v>Смоленская область</c:v>
                </c:pt>
                <c:pt idx="16">
                  <c:v>Костромская область</c:v>
                </c:pt>
                <c:pt idx="17">
                  <c:v>Сахалинская область</c:v>
                </c:pt>
                <c:pt idx="18">
                  <c:v>Тюменская область</c:v>
                </c:pt>
                <c:pt idx="19">
                  <c:v>Амурская область</c:v>
                </c:pt>
                <c:pt idx="20">
                  <c:v>Ивановская область</c:v>
                </c:pt>
                <c:pt idx="21">
                  <c:v>Свердловская область</c:v>
                </c:pt>
                <c:pt idx="22">
                  <c:v>Челябинская область</c:v>
                </c:pt>
                <c:pt idx="23">
                  <c:v>Кемеровская область</c:v>
                </c:pt>
                <c:pt idx="24">
                  <c:v>Хабаровский край</c:v>
                </c:pt>
                <c:pt idx="25">
                  <c:v>Калужская область</c:v>
                </c:pt>
                <c:pt idx="26">
                  <c:v>Белгородская область</c:v>
                </c:pt>
                <c:pt idx="27">
                  <c:v>Ханты-Манс.а.о. - Югра</c:v>
                </c:pt>
                <c:pt idx="28">
                  <c:v>Республика Бурятия</c:v>
                </c:pt>
                <c:pt idx="29">
                  <c:v>Алтайский край</c:v>
                </c:pt>
                <c:pt idx="30">
                  <c:v>Тульская область</c:v>
                </c:pt>
                <c:pt idx="31">
                  <c:v>Новосибирская область</c:v>
                </c:pt>
                <c:pt idx="32">
                  <c:v>Республика Саха (Якутия)</c:v>
                </c:pt>
                <c:pt idx="33">
                  <c:v>г.Москва</c:v>
                </c:pt>
                <c:pt idx="34">
                  <c:v>Курганская область</c:v>
                </c:pt>
                <c:pt idx="35">
                  <c:v>Владимирская область</c:v>
                </c:pt>
                <c:pt idx="36">
                  <c:v>Московская область</c:v>
                </c:pt>
                <c:pt idx="37">
                  <c:v>Ярославская область</c:v>
                </c:pt>
                <c:pt idx="38">
                  <c:v>Липецкая область</c:v>
                </c:pt>
                <c:pt idx="39">
                  <c:v>Тамбовская область</c:v>
                </c:pt>
                <c:pt idx="40">
                  <c:v>Томская область</c:v>
                </c:pt>
                <c:pt idx="41">
                  <c:v>Приморский край</c:v>
                </c:pt>
              </c:strCache>
            </c:strRef>
          </c:cat>
          <c:val>
            <c:numRef>
              <c:f>Лист1!$B$2:$B$43</c:f>
              <c:numCache>
                <c:formatCode>0</c:formatCode>
                <c:ptCount val="42"/>
                <c:pt idx="0">
                  <c:v>11.5</c:v>
                </c:pt>
                <c:pt idx="1">
                  <c:v>15</c:v>
                </c:pt>
                <c:pt idx="2">
                  <c:v>25</c:v>
                </c:pt>
                <c:pt idx="3">
                  <c:v>30</c:v>
                </c:pt>
                <c:pt idx="4">
                  <c:v>50</c:v>
                </c:pt>
                <c:pt idx="5">
                  <c:v>50</c:v>
                </c:pt>
                <c:pt idx="6">
                  <c:v>55</c:v>
                </c:pt>
                <c:pt idx="7">
                  <c:v>57</c:v>
                </c:pt>
                <c:pt idx="8">
                  <c:v>60</c:v>
                </c:pt>
                <c:pt idx="9">
                  <c:v>60</c:v>
                </c:pt>
                <c:pt idx="10">
                  <c:v>60</c:v>
                </c:pt>
                <c:pt idx="11">
                  <c:v>60</c:v>
                </c:pt>
                <c:pt idx="12">
                  <c:v>62</c:v>
                </c:pt>
                <c:pt idx="13">
                  <c:v>66</c:v>
                </c:pt>
                <c:pt idx="14">
                  <c:v>68</c:v>
                </c:pt>
                <c:pt idx="15">
                  <c:v>85</c:v>
                </c:pt>
                <c:pt idx="16">
                  <c:v>89</c:v>
                </c:pt>
                <c:pt idx="17">
                  <c:v>90</c:v>
                </c:pt>
                <c:pt idx="18">
                  <c:v>101</c:v>
                </c:pt>
                <c:pt idx="19">
                  <c:v>107</c:v>
                </c:pt>
                <c:pt idx="20">
                  <c:v>118</c:v>
                </c:pt>
                <c:pt idx="21">
                  <c:v>118</c:v>
                </c:pt>
                <c:pt idx="22">
                  <c:v>120</c:v>
                </c:pt>
                <c:pt idx="23">
                  <c:v>129</c:v>
                </c:pt>
                <c:pt idx="24">
                  <c:v>133</c:v>
                </c:pt>
                <c:pt idx="25">
                  <c:v>135</c:v>
                </c:pt>
                <c:pt idx="26">
                  <c:v>137</c:v>
                </c:pt>
                <c:pt idx="27">
                  <c:v>138</c:v>
                </c:pt>
                <c:pt idx="28">
                  <c:v>140</c:v>
                </c:pt>
                <c:pt idx="29">
                  <c:v>152</c:v>
                </c:pt>
                <c:pt idx="30">
                  <c:v>168</c:v>
                </c:pt>
                <c:pt idx="31">
                  <c:v>174</c:v>
                </c:pt>
                <c:pt idx="32">
                  <c:v>178</c:v>
                </c:pt>
                <c:pt idx="33">
                  <c:v>195</c:v>
                </c:pt>
                <c:pt idx="34">
                  <c:v>210</c:v>
                </c:pt>
                <c:pt idx="35">
                  <c:v>240</c:v>
                </c:pt>
                <c:pt idx="36">
                  <c:v>245</c:v>
                </c:pt>
                <c:pt idx="37">
                  <c:v>290</c:v>
                </c:pt>
                <c:pt idx="38">
                  <c:v>300</c:v>
                </c:pt>
                <c:pt idx="39">
                  <c:v>310</c:v>
                </c:pt>
                <c:pt idx="40">
                  <c:v>316</c:v>
                </c:pt>
                <c:pt idx="41">
                  <c:v>380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032576"/>
        <c:axId val="133035136"/>
      </c:barChart>
      <c:catAx>
        <c:axId val="1330325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133035136"/>
        <c:crosses val="autoZero"/>
        <c:auto val="1"/>
        <c:lblAlgn val="ctr"/>
        <c:lblOffset val="100"/>
        <c:noMultiLvlLbl val="0"/>
      </c:catAx>
      <c:valAx>
        <c:axId val="133035136"/>
        <c:scaling>
          <c:orientation val="minMax"/>
          <c:max val="400"/>
          <c:min val="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ru-RU"/>
          </a:p>
        </c:txPr>
        <c:crossAx val="133032576"/>
        <c:crosses val="autoZero"/>
        <c:crossBetween val="between"/>
      </c:valAx>
      <c:spPr>
        <a:ln>
          <a:solidFill>
            <a:srgbClr val="002060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491548079496173E-2"/>
          <c:y val="1.606221681074475E-2"/>
          <c:w val="0.92131133657636588"/>
          <c:h val="0.735260271381257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Лист1!$A$2:$A$43</c:f>
              <c:strCache>
                <c:ptCount val="42"/>
                <c:pt idx="0">
                  <c:v>Курская область</c:v>
                </c:pt>
                <c:pt idx="1">
                  <c:v>Приморский край</c:v>
                </c:pt>
                <c:pt idx="2">
                  <c:v>Иркутская область</c:v>
                </c:pt>
                <c:pt idx="3">
                  <c:v>Республика Хакасия</c:v>
                </c:pt>
                <c:pt idx="4">
                  <c:v>Магаданская область</c:v>
                </c:pt>
                <c:pt idx="5">
                  <c:v>Сахалинская область</c:v>
                </c:pt>
                <c:pt idx="6">
                  <c:v>Забайкальский край</c:v>
                </c:pt>
                <c:pt idx="7">
                  <c:v>Калужская область</c:v>
                </c:pt>
                <c:pt idx="8">
                  <c:v>г.Москва</c:v>
                </c:pt>
                <c:pt idx="9">
                  <c:v>Новосибирская область</c:v>
                </c:pt>
                <c:pt idx="10">
                  <c:v>Амурская область</c:v>
                </c:pt>
                <c:pt idx="11">
                  <c:v>Ярославская область</c:v>
                </c:pt>
                <c:pt idx="12">
                  <c:v>Республика Саха (Якутия)</c:v>
                </c:pt>
                <c:pt idx="13">
                  <c:v>Костромская область</c:v>
                </c:pt>
                <c:pt idx="14">
                  <c:v>Орловская область</c:v>
                </c:pt>
                <c:pt idx="15">
                  <c:v>Челябинская область</c:v>
                </c:pt>
                <c:pt idx="16">
                  <c:v>Тамбовская область</c:v>
                </c:pt>
                <c:pt idx="17">
                  <c:v>Ханты-Манс.а.о. - Югра</c:v>
                </c:pt>
                <c:pt idx="18">
                  <c:v>Курганская область</c:v>
                </c:pt>
                <c:pt idx="19">
                  <c:v>Республика Тыва</c:v>
                </c:pt>
                <c:pt idx="20">
                  <c:v>Республика Бурятия</c:v>
                </c:pt>
                <c:pt idx="21">
                  <c:v>Тюменская область</c:v>
                </c:pt>
                <c:pt idx="22">
                  <c:v>Республика Алтай</c:v>
                </c:pt>
                <c:pt idx="23">
                  <c:v>Красноярский край</c:v>
                </c:pt>
                <c:pt idx="24">
                  <c:v>Липецкая область</c:v>
                </c:pt>
                <c:pt idx="25">
                  <c:v>Ивановская область</c:v>
                </c:pt>
                <c:pt idx="26">
                  <c:v>Кемеровская область</c:v>
                </c:pt>
                <c:pt idx="27">
                  <c:v>Омская область</c:v>
                </c:pt>
                <c:pt idx="28">
                  <c:v>Брянская область</c:v>
                </c:pt>
                <c:pt idx="29">
                  <c:v>Тульская область</c:v>
                </c:pt>
                <c:pt idx="30">
                  <c:v>Камчатский край</c:v>
                </c:pt>
                <c:pt idx="31">
                  <c:v>Ямало-Hенец.а.о.</c:v>
                </c:pt>
                <c:pt idx="32">
                  <c:v>Томская область</c:v>
                </c:pt>
                <c:pt idx="33">
                  <c:v>Тверская область</c:v>
                </c:pt>
                <c:pt idx="34">
                  <c:v>Свердловская область</c:v>
                </c:pt>
                <c:pt idx="35">
                  <c:v>Белгородская область</c:v>
                </c:pt>
                <c:pt idx="36">
                  <c:v>Хабаровский край</c:v>
                </c:pt>
                <c:pt idx="37">
                  <c:v>Владимирская область</c:v>
                </c:pt>
                <c:pt idx="38">
                  <c:v>Смоленская область</c:v>
                </c:pt>
                <c:pt idx="39">
                  <c:v>Рязанская область</c:v>
                </c:pt>
                <c:pt idx="40">
                  <c:v>Алтайский край</c:v>
                </c:pt>
                <c:pt idx="41">
                  <c:v>Московская область</c:v>
                </c:pt>
              </c:strCache>
            </c:strRef>
          </c:cat>
          <c:val>
            <c:numRef>
              <c:f>Лист1!$B$2:$B$43</c:f>
              <c:numCache>
                <c:formatCode>0</c:formatCode>
                <c:ptCount val="42"/>
                <c:pt idx="0">
                  <c:v>15</c:v>
                </c:pt>
                <c:pt idx="1">
                  <c:v>30</c:v>
                </c:pt>
                <c:pt idx="2">
                  <c:v>30.2</c:v>
                </c:pt>
                <c:pt idx="3">
                  <c:v>40</c:v>
                </c:pt>
                <c:pt idx="4">
                  <c:v>40</c:v>
                </c:pt>
                <c:pt idx="5">
                  <c:v>40</c:v>
                </c:pt>
                <c:pt idx="6">
                  <c:v>70</c:v>
                </c:pt>
                <c:pt idx="7">
                  <c:v>75</c:v>
                </c:pt>
                <c:pt idx="8">
                  <c:v>75</c:v>
                </c:pt>
                <c:pt idx="9">
                  <c:v>83.5</c:v>
                </c:pt>
                <c:pt idx="10">
                  <c:v>85</c:v>
                </c:pt>
                <c:pt idx="11">
                  <c:v>85</c:v>
                </c:pt>
                <c:pt idx="12">
                  <c:v>91</c:v>
                </c:pt>
                <c:pt idx="13">
                  <c:v>96</c:v>
                </c:pt>
                <c:pt idx="14">
                  <c:v>98</c:v>
                </c:pt>
                <c:pt idx="15">
                  <c:v>100</c:v>
                </c:pt>
                <c:pt idx="16">
                  <c:v>100</c:v>
                </c:pt>
                <c:pt idx="17">
                  <c:v>110</c:v>
                </c:pt>
                <c:pt idx="18">
                  <c:v>110</c:v>
                </c:pt>
                <c:pt idx="19">
                  <c:v>111</c:v>
                </c:pt>
                <c:pt idx="20">
                  <c:v>114</c:v>
                </c:pt>
                <c:pt idx="21">
                  <c:v>115</c:v>
                </c:pt>
                <c:pt idx="22">
                  <c:v>120</c:v>
                </c:pt>
                <c:pt idx="23">
                  <c:v>120</c:v>
                </c:pt>
                <c:pt idx="24">
                  <c:v>120</c:v>
                </c:pt>
                <c:pt idx="25">
                  <c:v>124</c:v>
                </c:pt>
                <c:pt idx="26">
                  <c:v>126</c:v>
                </c:pt>
                <c:pt idx="27">
                  <c:v>130</c:v>
                </c:pt>
                <c:pt idx="28">
                  <c:v>130</c:v>
                </c:pt>
                <c:pt idx="29">
                  <c:v>132</c:v>
                </c:pt>
                <c:pt idx="30">
                  <c:v>135</c:v>
                </c:pt>
                <c:pt idx="31">
                  <c:v>150.6</c:v>
                </c:pt>
                <c:pt idx="32">
                  <c:v>156</c:v>
                </c:pt>
                <c:pt idx="33">
                  <c:v>162</c:v>
                </c:pt>
                <c:pt idx="34">
                  <c:v>165</c:v>
                </c:pt>
                <c:pt idx="35">
                  <c:v>170</c:v>
                </c:pt>
                <c:pt idx="36">
                  <c:v>210</c:v>
                </c:pt>
                <c:pt idx="37">
                  <c:v>210</c:v>
                </c:pt>
                <c:pt idx="38">
                  <c:v>230</c:v>
                </c:pt>
                <c:pt idx="39">
                  <c:v>241</c:v>
                </c:pt>
                <c:pt idx="40">
                  <c:v>387</c:v>
                </c:pt>
                <c:pt idx="41">
                  <c:v>548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653696"/>
        <c:axId val="140655232"/>
      </c:barChart>
      <c:catAx>
        <c:axId val="140653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140655232"/>
        <c:crosses val="autoZero"/>
        <c:auto val="1"/>
        <c:lblAlgn val="ctr"/>
        <c:lblOffset val="100"/>
        <c:noMultiLvlLbl val="0"/>
      </c:catAx>
      <c:valAx>
        <c:axId val="140655232"/>
        <c:scaling>
          <c:orientation val="minMax"/>
          <c:max val="600"/>
          <c:min val="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ru-RU"/>
          </a:p>
        </c:txPr>
        <c:crossAx val="140653696"/>
        <c:crosses val="autoZero"/>
        <c:crossBetween val="between"/>
      </c:valAx>
      <c:spPr>
        <a:ln>
          <a:solidFill>
            <a:srgbClr val="002060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272238641025442E-2"/>
          <c:y val="4.2386044999975135E-2"/>
          <c:w val="0.94965307720000358"/>
          <c:h val="0.689649688283999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Pt>
            <c:idx val="27"/>
            <c:invertIfNegative val="0"/>
            <c:bubble3D val="0"/>
            <c:spPr>
              <a:solidFill>
                <a:schemeClr val="tx2"/>
              </a:solidFill>
            </c:spPr>
          </c:dPt>
          <c:cat>
            <c:strRef>
              <c:f>Лист1!$A$2:$A$44</c:f>
              <c:strCache>
                <c:ptCount val="43"/>
                <c:pt idx="0">
                  <c:v>Курская область</c:v>
                </c:pt>
                <c:pt idx="1">
                  <c:v>Иркутская область</c:v>
                </c:pt>
                <c:pt idx="2">
                  <c:v>Республика Хакасия</c:v>
                </c:pt>
                <c:pt idx="3">
                  <c:v>Магаданская область</c:v>
                </c:pt>
                <c:pt idx="4">
                  <c:v>Забайкальский край</c:v>
                </c:pt>
                <c:pt idx="5">
                  <c:v>Сахалинская область</c:v>
                </c:pt>
                <c:pt idx="6">
                  <c:v>Ямало-Hенец а.о.</c:v>
                </c:pt>
                <c:pt idx="7">
                  <c:v>Орловская область</c:v>
                </c:pt>
                <c:pt idx="8">
                  <c:v>Республика Тыва</c:v>
                </c:pt>
                <c:pt idx="9">
                  <c:v>Республика Алтай</c:v>
                </c:pt>
                <c:pt idx="10">
                  <c:v>Красноярский край</c:v>
                </c:pt>
                <c:pt idx="11">
                  <c:v>Омская область</c:v>
                </c:pt>
                <c:pt idx="12">
                  <c:v>Костромская область</c:v>
                </c:pt>
                <c:pt idx="13">
                  <c:v>Амурская область</c:v>
                </c:pt>
                <c:pt idx="14">
                  <c:v>Камчатский край</c:v>
                </c:pt>
                <c:pt idx="15">
                  <c:v>Брянская область</c:v>
                </c:pt>
                <c:pt idx="16">
                  <c:v>Калужская область</c:v>
                </c:pt>
                <c:pt idx="17">
                  <c:v>Воронежская область</c:v>
                </c:pt>
                <c:pt idx="18">
                  <c:v>Тюменская область</c:v>
                </c:pt>
                <c:pt idx="19">
                  <c:v>Челябинская область</c:v>
                </c:pt>
                <c:pt idx="20">
                  <c:v>Тверская область</c:v>
                </c:pt>
                <c:pt idx="21">
                  <c:v>Ивановская область</c:v>
                </c:pt>
                <c:pt idx="22">
                  <c:v>Ханты-Манс. а.о.- Югра</c:v>
                </c:pt>
                <c:pt idx="23">
                  <c:v>Республика Бурятия</c:v>
                </c:pt>
                <c:pt idx="24">
                  <c:v>Кемеровская область</c:v>
                </c:pt>
                <c:pt idx="25">
                  <c:v>Новосибирская область</c:v>
                </c:pt>
                <c:pt idx="26">
                  <c:v>Республика Саха (Якутия)</c:v>
                </c:pt>
                <c:pt idx="27">
                  <c:v>г.Москва</c:v>
                </c:pt>
                <c:pt idx="28">
                  <c:v>Свердловская область</c:v>
                </c:pt>
                <c:pt idx="29">
                  <c:v>Тульская область</c:v>
                </c:pt>
                <c:pt idx="30">
                  <c:v>Рязанская область</c:v>
                </c:pt>
                <c:pt idx="31">
                  <c:v>Белгородская область</c:v>
                </c:pt>
                <c:pt idx="32">
                  <c:v>Смоленская область</c:v>
                </c:pt>
                <c:pt idx="33">
                  <c:v>Курганская область</c:v>
                </c:pt>
                <c:pt idx="34">
                  <c:v>Хабаровский край</c:v>
                </c:pt>
                <c:pt idx="35">
                  <c:v>Ярославская область</c:v>
                </c:pt>
                <c:pt idx="36">
                  <c:v>Тамбовская область</c:v>
                </c:pt>
                <c:pt idx="37">
                  <c:v>Приморский край</c:v>
                </c:pt>
                <c:pt idx="38">
                  <c:v>Липецкая область</c:v>
                </c:pt>
                <c:pt idx="39">
                  <c:v>Владимирская область</c:v>
                </c:pt>
                <c:pt idx="40">
                  <c:v>Томская область</c:v>
                </c:pt>
                <c:pt idx="41">
                  <c:v>Алтайский край</c:v>
                </c:pt>
                <c:pt idx="42">
                  <c:v>Московская область</c:v>
                </c:pt>
              </c:strCache>
            </c:strRef>
          </c:cat>
          <c:val>
            <c:numRef>
              <c:f>Лист1!$B$2:$B$44</c:f>
              <c:numCache>
                <c:formatCode>0</c:formatCode>
                <c:ptCount val="43"/>
                <c:pt idx="0">
                  <c:v>30</c:v>
                </c:pt>
                <c:pt idx="1">
                  <c:v>60.2</c:v>
                </c:pt>
                <c:pt idx="2">
                  <c:v>65</c:v>
                </c:pt>
                <c:pt idx="3">
                  <c:v>95</c:v>
                </c:pt>
                <c:pt idx="4">
                  <c:v>130</c:v>
                </c:pt>
                <c:pt idx="5">
                  <c:v>130</c:v>
                </c:pt>
                <c:pt idx="6">
                  <c:v>162.1</c:v>
                </c:pt>
                <c:pt idx="7">
                  <c:v>166</c:v>
                </c:pt>
                <c:pt idx="8">
                  <c:v>168</c:v>
                </c:pt>
                <c:pt idx="9">
                  <c:v>170</c:v>
                </c:pt>
                <c:pt idx="10">
                  <c:v>180</c:v>
                </c:pt>
                <c:pt idx="11">
                  <c:v>180</c:v>
                </c:pt>
                <c:pt idx="12">
                  <c:v>185</c:v>
                </c:pt>
                <c:pt idx="13">
                  <c:v>192</c:v>
                </c:pt>
                <c:pt idx="14">
                  <c:v>195</c:v>
                </c:pt>
                <c:pt idx="15">
                  <c:v>196</c:v>
                </c:pt>
                <c:pt idx="16">
                  <c:v>210</c:v>
                </c:pt>
                <c:pt idx="17">
                  <c:v>215</c:v>
                </c:pt>
                <c:pt idx="18">
                  <c:v>216</c:v>
                </c:pt>
                <c:pt idx="19">
                  <c:v>220</c:v>
                </c:pt>
                <c:pt idx="20">
                  <c:v>222</c:v>
                </c:pt>
                <c:pt idx="21">
                  <c:v>242</c:v>
                </c:pt>
                <c:pt idx="22">
                  <c:v>248</c:v>
                </c:pt>
                <c:pt idx="23">
                  <c:v>254</c:v>
                </c:pt>
                <c:pt idx="24">
                  <c:v>255</c:v>
                </c:pt>
                <c:pt idx="25">
                  <c:v>257.5</c:v>
                </c:pt>
                <c:pt idx="26">
                  <c:v>269</c:v>
                </c:pt>
                <c:pt idx="27">
                  <c:v>270</c:v>
                </c:pt>
                <c:pt idx="28">
                  <c:v>283</c:v>
                </c:pt>
                <c:pt idx="29">
                  <c:v>300</c:v>
                </c:pt>
                <c:pt idx="30">
                  <c:v>303</c:v>
                </c:pt>
                <c:pt idx="31">
                  <c:v>307</c:v>
                </c:pt>
                <c:pt idx="32">
                  <c:v>315</c:v>
                </c:pt>
                <c:pt idx="33">
                  <c:v>320</c:v>
                </c:pt>
                <c:pt idx="34">
                  <c:v>343</c:v>
                </c:pt>
                <c:pt idx="35">
                  <c:v>375</c:v>
                </c:pt>
                <c:pt idx="36">
                  <c:v>410</c:v>
                </c:pt>
                <c:pt idx="37">
                  <c:v>410</c:v>
                </c:pt>
                <c:pt idx="38">
                  <c:v>420</c:v>
                </c:pt>
                <c:pt idx="39">
                  <c:v>450</c:v>
                </c:pt>
                <c:pt idx="40">
                  <c:v>472</c:v>
                </c:pt>
                <c:pt idx="41">
                  <c:v>539</c:v>
                </c:pt>
                <c:pt idx="42">
                  <c:v>793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703232"/>
        <c:axId val="140704768"/>
      </c:barChart>
      <c:catAx>
        <c:axId val="140703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ru-RU"/>
          </a:p>
        </c:txPr>
        <c:crossAx val="140704768"/>
        <c:crosses val="autoZero"/>
        <c:auto val="1"/>
        <c:lblAlgn val="ctr"/>
        <c:lblOffset val="100"/>
        <c:noMultiLvlLbl val="0"/>
      </c:catAx>
      <c:valAx>
        <c:axId val="140704768"/>
        <c:scaling>
          <c:orientation val="minMax"/>
          <c:max val="850"/>
          <c:min val="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ru-RU"/>
          </a:p>
        </c:txPr>
        <c:crossAx val="140703232"/>
        <c:crosses val="autoZero"/>
        <c:crossBetween val="between"/>
        <c:majorUnit val="200"/>
      </c:valAx>
      <c:spPr>
        <a:ln>
          <a:solidFill>
            <a:srgbClr val="002060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Инфаркт миокарда</a:t>
            </a:r>
            <a:endParaRPr lang="ru-RU" dirty="0"/>
          </a:p>
        </c:rich>
      </c:tx>
      <c:layout>
        <c:manualLayout>
          <c:xMode val="edge"/>
          <c:yMode val="edge"/>
          <c:x val="0.36208908507849258"/>
          <c:y val="1.406366447418689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8039691046192531E-2"/>
          <c:y val="0.21638319948577162"/>
          <c:w val="0.93732839380837474"/>
          <c:h val="0.620001631532729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2017г.</c:v>
                </c:pt>
              </c:strCache>
            </c:strRef>
          </c:tx>
          <c:spPr>
            <a:gradFill flip="none" rotWithShape="1">
              <a:gsLst>
                <a:gs pos="0">
                  <a:srgbClr val="1F497D">
                    <a:lumMod val="75000"/>
                    <a:shade val="30000"/>
                    <a:satMod val="115000"/>
                  </a:srgbClr>
                </a:gs>
                <a:gs pos="50000">
                  <a:srgbClr val="1F497D">
                    <a:lumMod val="75000"/>
                    <a:shade val="67500"/>
                    <a:satMod val="115000"/>
                  </a:srgbClr>
                </a:gs>
                <a:gs pos="100000">
                  <a:srgbClr val="1F497D">
                    <a:lumMod val="75000"/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</c:spPr>
          <c:invertIfNegative val="0"/>
          <c:dLbls>
            <c:spPr>
              <a:solidFill>
                <a:prstClr val="white"/>
              </a:solidFill>
              <a:ln>
                <a:solidFill>
                  <a:srgbClr val="4F81BD"/>
                </a:solidFill>
              </a:ln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РФ</c:v>
                </c:pt>
                <c:pt idx="1">
                  <c:v>ДВФО</c:v>
                </c:pt>
                <c:pt idx="2">
                  <c:v>УФО</c:v>
                </c:pt>
                <c:pt idx="3">
                  <c:v>СФО</c:v>
                </c:pt>
                <c:pt idx="4">
                  <c:v>ЦФО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95.977386831503864</c:v>
                </c:pt>
                <c:pt idx="1">
                  <c:v>100.88448681709883</c:v>
                </c:pt>
                <c:pt idx="2">
                  <c:v>95.04564471000991</c:v>
                </c:pt>
                <c:pt idx="3">
                  <c:v>95.662902311453252</c:v>
                </c:pt>
                <c:pt idx="4">
                  <c:v>92.888535859616795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2018г.</c:v>
                </c:pt>
              </c:strCache>
            </c:strRef>
          </c:tx>
          <c:spPr>
            <a:gradFill flip="none" rotWithShape="1">
              <a:gsLst>
                <a:gs pos="0">
                  <a:srgbClr val="C0504D">
                    <a:lumMod val="75000"/>
                    <a:shade val="30000"/>
                    <a:satMod val="115000"/>
                  </a:srgbClr>
                </a:gs>
                <a:gs pos="50000">
                  <a:srgbClr val="C0504D">
                    <a:lumMod val="75000"/>
                    <a:shade val="67500"/>
                    <a:satMod val="115000"/>
                  </a:srgbClr>
                </a:gs>
                <a:gs pos="100000">
                  <a:srgbClr val="C0504D">
                    <a:lumMod val="75000"/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</c:spPr>
          <c:invertIfNegative val="0"/>
          <c:dLbls>
            <c:spPr>
              <a:solidFill>
                <a:prstClr val="white"/>
              </a:solidFill>
              <a:ln>
                <a:solidFill>
                  <a:srgbClr val="4F81BD"/>
                </a:solidFill>
              </a:ln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РФ</c:v>
                </c:pt>
                <c:pt idx="1">
                  <c:v>ДВФО</c:v>
                </c:pt>
                <c:pt idx="2">
                  <c:v>УФО</c:v>
                </c:pt>
                <c:pt idx="3">
                  <c:v>СФО</c:v>
                </c:pt>
                <c:pt idx="4">
                  <c:v>ЦФО</c:v>
                </c:pt>
              </c:strCache>
            </c:strRef>
          </c:cat>
          <c:val>
            <c:numRef>
              <c:f>Лист1!$C$2:$C$6</c:f>
              <c:numCache>
                <c:formatCode>0.0</c:formatCode>
                <c:ptCount val="5"/>
                <c:pt idx="0">
                  <c:v>136.78404758504524</c:v>
                </c:pt>
                <c:pt idx="1">
                  <c:v>137.59861524094441</c:v>
                </c:pt>
                <c:pt idx="2">
                  <c:v>137.25530547579146</c:v>
                </c:pt>
                <c:pt idx="3">
                  <c:v>126.28921755124598</c:v>
                </c:pt>
                <c:pt idx="4">
                  <c:v>115.51779285431134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2"/>
        <c:axId val="82479744"/>
        <c:axId val="82502016"/>
      </c:barChart>
      <c:catAx>
        <c:axId val="824797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2502016"/>
        <c:crosses val="autoZero"/>
        <c:auto val="1"/>
        <c:lblAlgn val="ctr"/>
        <c:lblOffset val="100"/>
        <c:noMultiLvlLbl val="0"/>
      </c:catAx>
      <c:valAx>
        <c:axId val="82502016"/>
        <c:scaling>
          <c:orientation val="minMax"/>
        </c:scaling>
        <c:delete val="0"/>
        <c:axPos val="l"/>
        <c:majorGridlines/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crossAx val="82479744"/>
        <c:crosses val="autoZero"/>
        <c:crossBetween val="between"/>
        <c:majorUnit val="5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lang="ru-RU" sz="2160" b="1" i="0" u="none" strike="noStrike" kern="1200" baseline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160" b="1" i="0" u="none" strike="noStrike" kern="1200" baseline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из них  на догоспитальном этапе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9853130160938804E-2"/>
          <c:y val="0.17706320084732299"/>
          <c:w val="0.96014686983906117"/>
          <c:h val="0.683983484359503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г.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rgbClr val="4472C4">
                      <a:lumMod val="50000"/>
                      <a:shade val="30000"/>
                      <a:satMod val="115000"/>
                    </a:srgbClr>
                  </a:gs>
                  <a:gs pos="50000">
                    <a:srgbClr val="4472C4">
                      <a:lumMod val="50000"/>
                      <a:shade val="67500"/>
                      <a:satMod val="115000"/>
                    </a:srgbClr>
                  </a:gs>
                  <a:gs pos="100000">
                    <a:srgbClr val="4472C4">
                      <a:lumMod val="50000"/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</c:spPr>
          </c:dPt>
          <c:dLbls>
            <c:spPr>
              <a:solidFill>
                <a:schemeClr val="bg1"/>
              </a:solidFill>
              <a:ln>
                <a:solidFill>
                  <a:schemeClr val="accent1"/>
                </a:solidFill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РФ</c:v>
                </c:pt>
                <c:pt idx="1">
                  <c:v>УФО</c:v>
                </c:pt>
                <c:pt idx="2">
                  <c:v>СФО</c:v>
                </c:pt>
                <c:pt idx="3">
                  <c:v>ДВФО</c:v>
                </c:pt>
                <c:pt idx="4">
                  <c:v>ЦФО</c:v>
                </c:pt>
                <c:pt idx="5">
                  <c:v>целевой показатель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12.7</c:v>
                </c:pt>
                <c:pt idx="1">
                  <c:v>19.899999999999999</c:v>
                </c:pt>
                <c:pt idx="2">
                  <c:v>18.600000000000001</c:v>
                </c:pt>
                <c:pt idx="3">
                  <c:v>15.2</c:v>
                </c:pt>
                <c:pt idx="4">
                  <c:v>8.5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 г. </c:v>
                </c:pt>
              </c:strCache>
            </c:strRef>
          </c:tx>
          <c:spPr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</c:spPr>
          <c:invertIfNegative val="0"/>
          <c:dPt>
            <c:idx val="5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Lbls>
            <c:spPr>
              <a:solidFill>
                <a:prstClr val="white"/>
              </a:solidFill>
              <a:ln>
                <a:solidFill>
                  <a:srgbClr val="5B9BD5"/>
                </a:solidFill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РФ</c:v>
                </c:pt>
                <c:pt idx="1">
                  <c:v>УФО</c:v>
                </c:pt>
                <c:pt idx="2">
                  <c:v>СФО</c:v>
                </c:pt>
                <c:pt idx="3">
                  <c:v>ДВФО</c:v>
                </c:pt>
                <c:pt idx="4">
                  <c:v>ЦФО</c:v>
                </c:pt>
                <c:pt idx="5">
                  <c:v>целевой показатель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14.3</c:v>
                </c:pt>
                <c:pt idx="1">
                  <c:v>14.3</c:v>
                </c:pt>
                <c:pt idx="2">
                  <c:v>19.2</c:v>
                </c:pt>
                <c:pt idx="3">
                  <c:v>16.5</c:v>
                </c:pt>
                <c:pt idx="4">
                  <c:v>12</c:v>
                </c:pt>
                <c:pt idx="5">
                  <c:v>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80989568"/>
        <c:axId val="47973504"/>
      </c:barChart>
      <c:catAx>
        <c:axId val="809895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47973504"/>
        <c:crosses val="autoZero"/>
        <c:auto val="1"/>
        <c:lblAlgn val="ctr"/>
        <c:lblOffset val="100"/>
        <c:noMultiLvlLbl val="0"/>
      </c:catAx>
      <c:valAx>
        <c:axId val="47973504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prstClr val="black"/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/>
          <a:lstStyle/>
          <a:p>
            <a:pPr>
              <a:defRPr sz="1600" b="1"/>
            </a:pPr>
            <a:endParaRPr lang="ru-RU"/>
          </a:p>
        </c:txPr>
        <c:crossAx val="80989568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Всего ТЛТ</a:t>
            </a:r>
            <a:endParaRPr lang="ru-RU" dirty="0"/>
          </a:p>
        </c:rich>
      </c:tx>
      <c:layout>
        <c:manualLayout>
          <c:xMode val="edge"/>
          <c:yMode val="edge"/>
          <c:x val="0.47026041666666668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6003526902887134E-2"/>
          <c:y val="0.12967051713655703"/>
          <c:w val="0.95253813976377955"/>
          <c:h val="0.674319936843824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г.</c:v>
                </c:pt>
              </c:strCache>
            </c:strRef>
          </c:tx>
          <c:spPr>
            <a:gradFill flip="none" rotWithShape="1">
              <a:gsLst>
                <a:gs pos="0">
                  <a:srgbClr val="4472C4">
                    <a:lumMod val="50000"/>
                    <a:shade val="30000"/>
                    <a:satMod val="115000"/>
                  </a:srgbClr>
                </a:gs>
                <a:gs pos="50000">
                  <a:srgbClr val="4472C4">
                    <a:lumMod val="50000"/>
                    <a:shade val="67500"/>
                    <a:satMod val="115000"/>
                  </a:srgbClr>
                </a:gs>
                <a:gs pos="100000">
                  <a:srgbClr val="4472C4">
                    <a:lumMod val="50000"/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</c:spPr>
          <c:invertIfNegative val="0"/>
          <c:dLbls>
            <c:spPr>
              <a:solidFill>
                <a:prstClr val="white"/>
              </a:solidFill>
              <a:ln>
                <a:solidFill>
                  <a:srgbClr val="5B9BD5"/>
                </a:solidFill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РФ</c:v>
                </c:pt>
                <c:pt idx="1">
                  <c:v>СФО</c:v>
                </c:pt>
                <c:pt idx="2">
                  <c:v>ДВФО</c:v>
                </c:pt>
                <c:pt idx="3">
                  <c:v>УФО</c:v>
                </c:pt>
                <c:pt idx="4">
                  <c:v>ЦФО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27</c:v>
                </c:pt>
                <c:pt idx="1">
                  <c:v>32.800000000000004</c:v>
                </c:pt>
                <c:pt idx="2">
                  <c:v>24.9</c:v>
                </c:pt>
                <c:pt idx="3">
                  <c:v>31.3</c:v>
                </c:pt>
                <c:pt idx="4">
                  <c:v>21.9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 г.</c:v>
                </c:pt>
              </c:strCache>
            </c:strRef>
          </c:tx>
          <c:spPr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19050">
              <a:solidFill>
                <a:schemeClr val="tx1"/>
              </a:solidFill>
            </a:ln>
          </c:spPr>
          <c:invertIfNegative val="0"/>
          <c:dLbls>
            <c:spPr>
              <a:solidFill>
                <a:schemeClr val="bg1"/>
              </a:solidFill>
              <a:ln>
                <a:solidFill>
                  <a:schemeClr val="accent1"/>
                </a:solidFill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РФ</c:v>
                </c:pt>
                <c:pt idx="1">
                  <c:v>СФО</c:v>
                </c:pt>
                <c:pt idx="2">
                  <c:v>ДВФО</c:v>
                </c:pt>
                <c:pt idx="3">
                  <c:v>УФО</c:v>
                </c:pt>
                <c:pt idx="4">
                  <c:v>ЦФО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26.9</c:v>
                </c:pt>
                <c:pt idx="1">
                  <c:v>31.7</c:v>
                </c:pt>
                <c:pt idx="2">
                  <c:v>29.3</c:v>
                </c:pt>
                <c:pt idx="3">
                  <c:v>26.7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48087808"/>
        <c:axId val="48089344"/>
      </c:barChart>
      <c:catAx>
        <c:axId val="48087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48089344"/>
        <c:crosses val="autoZero"/>
        <c:auto val="1"/>
        <c:lblAlgn val="ctr"/>
        <c:lblOffset val="100"/>
        <c:noMultiLvlLbl val="0"/>
      </c:catAx>
      <c:valAx>
        <c:axId val="48089344"/>
        <c:scaling>
          <c:orientation val="minMax"/>
          <c:max val="50"/>
          <c:min val="0"/>
        </c:scaling>
        <c:delete val="0"/>
        <c:axPos val="l"/>
        <c:majorGridlines>
          <c:spPr>
            <a:ln>
              <a:solidFill>
                <a:schemeClr val="tx1"/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/>
          <a:lstStyle/>
          <a:p>
            <a:pPr>
              <a:defRPr sz="1600" b="1"/>
            </a:pPr>
            <a:endParaRPr lang="ru-RU"/>
          </a:p>
        </c:txPr>
        <c:crossAx val="48087808"/>
        <c:crosses val="autoZero"/>
        <c:crossBetween val="between"/>
        <c:majorUnit val="10"/>
      </c:valAx>
    </c:plotArea>
    <c:legend>
      <c:legendPos val="b"/>
      <c:layout>
        <c:manualLayout>
          <c:xMode val="edge"/>
          <c:yMode val="edge"/>
          <c:x val="0.68898581036745421"/>
          <c:y val="0"/>
          <c:w val="0.27297162073490822"/>
          <c:h val="0.17210057802419168"/>
        </c:manualLayout>
      </c:layout>
      <c:overlay val="0"/>
      <c:spPr>
        <a:ln>
          <a:solidFill>
            <a:schemeClr val="accent1"/>
          </a:solidFill>
        </a:ln>
      </c:spPr>
      <c:txPr>
        <a:bodyPr/>
        <a:lstStyle/>
        <a:p>
          <a:pPr>
            <a:defRPr sz="24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b="1" dirty="0" err="1" smtClean="0"/>
              <a:t>ОКСп</a:t>
            </a:r>
            <a:r>
              <a:rPr lang="en-US" sz="1800" b="1" dirty="0" smtClean="0"/>
              <a:t>ST</a:t>
            </a:r>
            <a:endParaRPr lang="ru-RU" sz="1800" b="1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4358974095391232E-2"/>
          <c:y val="0.20005548015098529"/>
          <c:w val="0.95486259239347038"/>
          <c:h val="0.654007308660706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г.</c:v>
                </c:pt>
              </c:strCache>
            </c:strRef>
          </c:tx>
          <c:spPr>
            <a:gradFill flip="none" rotWithShape="1">
              <a:gsLst>
                <a:gs pos="0">
                  <a:srgbClr val="4472C4">
                    <a:lumMod val="50000"/>
                    <a:shade val="30000"/>
                    <a:satMod val="115000"/>
                  </a:srgbClr>
                </a:gs>
                <a:gs pos="50000">
                  <a:srgbClr val="4472C4">
                    <a:lumMod val="50000"/>
                    <a:shade val="67500"/>
                    <a:satMod val="115000"/>
                  </a:srgbClr>
                </a:gs>
                <a:gs pos="100000">
                  <a:srgbClr val="4472C4">
                    <a:lumMod val="50000"/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chemeClr val="tx1"/>
              </a:solidFill>
            </a:ln>
          </c:spPr>
          <c:invertIfNegative val="0"/>
          <c:dLbls>
            <c:spPr>
              <a:solidFill>
                <a:prstClr val="white"/>
              </a:solidFill>
              <a:ln>
                <a:solidFill>
                  <a:srgbClr val="5B9BD5"/>
                </a:solidFill>
              </a:ln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РФ</c:v>
                </c:pt>
                <c:pt idx="1">
                  <c:v>ЦФО</c:v>
                </c:pt>
                <c:pt idx="2">
                  <c:v>УФО</c:v>
                </c:pt>
                <c:pt idx="3">
                  <c:v>СФО</c:v>
                </c:pt>
                <c:pt idx="4">
                  <c:v>ДВФО</c:v>
                </c:pt>
                <c:pt idx="5">
                  <c:v>целевой показатель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46.7</c:v>
                </c:pt>
                <c:pt idx="1">
                  <c:v>48.1</c:v>
                </c:pt>
                <c:pt idx="2">
                  <c:v>51.8</c:v>
                </c:pt>
                <c:pt idx="3">
                  <c:v>50.1</c:v>
                </c:pt>
                <c:pt idx="4">
                  <c:v>39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 г.</c:v>
                </c:pt>
              </c:strCache>
            </c:strRef>
          </c:tx>
          <c:spPr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chemeClr val="tx1"/>
              </a:solidFill>
            </a:ln>
          </c:spPr>
          <c:invertIfNegative val="0"/>
          <c:dPt>
            <c:idx val="5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&gt;70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prstClr val="white"/>
              </a:solidFill>
              <a:ln>
                <a:solidFill>
                  <a:srgbClr val="5B9BD5"/>
                </a:solidFill>
              </a:ln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РФ</c:v>
                </c:pt>
                <c:pt idx="1">
                  <c:v>ЦФО</c:v>
                </c:pt>
                <c:pt idx="2">
                  <c:v>УФО</c:v>
                </c:pt>
                <c:pt idx="3">
                  <c:v>СФО</c:v>
                </c:pt>
                <c:pt idx="4">
                  <c:v>ДВФО</c:v>
                </c:pt>
                <c:pt idx="5">
                  <c:v>целевой показатель 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54.7</c:v>
                </c:pt>
                <c:pt idx="1">
                  <c:v>59.7</c:v>
                </c:pt>
                <c:pt idx="2">
                  <c:v>59.2</c:v>
                </c:pt>
                <c:pt idx="3">
                  <c:v>51.7</c:v>
                </c:pt>
                <c:pt idx="4">
                  <c:v>47.2</c:v>
                </c:pt>
                <c:pt idx="5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163456"/>
        <c:axId val="58528128"/>
      </c:barChart>
      <c:catAx>
        <c:axId val="481634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58528128"/>
        <c:crosses val="autoZero"/>
        <c:auto val="1"/>
        <c:lblAlgn val="ctr"/>
        <c:lblOffset val="100"/>
        <c:noMultiLvlLbl val="0"/>
      </c:catAx>
      <c:valAx>
        <c:axId val="58528128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tx1"/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481634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534680939061341"/>
          <c:y val="6.225417284891838E-3"/>
          <c:w val="0.20921349346431106"/>
          <c:h val="0.21803892788882023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</c:spPr>
      <c:txPr>
        <a:bodyPr/>
        <a:lstStyle/>
        <a:p>
          <a:pPr>
            <a:defRPr sz="2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b="1" dirty="0" smtClean="0"/>
              <a:t> </a:t>
            </a:r>
            <a:r>
              <a:rPr lang="ru-RU" sz="1800" b="1" dirty="0" err="1" smtClean="0"/>
              <a:t>ОКСбп</a:t>
            </a:r>
            <a:r>
              <a:rPr lang="en-US" sz="1800" b="1" dirty="0" smtClean="0"/>
              <a:t>ST</a:t>
            </a:r>
            <a:endParaRPr lang="ru-RU" sz="1800" b="1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г.</c:v>
                </c:pt>
              </c:strCache>
            </c:strRef>
          </c:tx>
          <c:spPr>
            <a:gradFill flip="none" rotWithShape="1">
              <a:gsLst>
                <a:gs pos="0">
                  <a:srgbClr val="4472C4">
                    <a:lumMod val="50000"/>
                    <a:shade val="30000"/>
                    <a:satMod val="115000"/>
                  </a:srgbClr>
                </a:gs>
                <a:gs pos="50000">
                  <a:srgbClr val="4472C4">
                    <a:lumMod val="50000"/>
                    <a:shade val="67500"/>
                    <a:satMod val="115000"/>
                  </a:srgbClr>
                </a:gs>
                <a:gs pos="100000">
                  <a:srgbClr val="4472C4">
                    <a:lumMod val="50000"/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chemeClr val="tx1"/>
              </a:solidFill>
            </a:ln>
          </c:spPr>
          <c:invertIfNegative val="0"/>
          <c:dLbls>
            <c:spPr>
              <a:solidFill>
                <a:prstClr val="white"/>
              </a:solidFill>
              <a:ln>
                <a:solidFill>
                  <a:schemeClr val="accent1"/>
                </a:solidFill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РФ</c:v>
                </c:pt>
                <c:pt idx="1">
                  <c:v>ЦФО</c:v>
                </c:pt>
                <c:pt idx="2">
                  <c:v>СФО</c:v>
                </c:pt>
                <c:pt idx="3">
                  <c:v>УФО</c:v>
                </c:pt>
                <c:pt idx="4">
                  <c:v>ДВФО</c:v>
                </c:pt>
                <c:pt idx="5">
                  <c:v>целевой показатель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18</c:v>
                </c:pt>
                <c:pt idx="1">
                  <c:v>21.4</c:v>
                </c:pt>
                <c:pt idx="2">
                  <c:v>18</c:v>
                </c:pt>
                <c:pt idx="3">
                  <c:v>14.3</c:v>
                </c:pt>
                <c:pt idx="4">
                  <c:v>16.899999999999999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 г.</c:v>
                </c:pt>
              </c:strCache>
            </c:strRef>
          </c:tx>
          <c:spPr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chemeClr val="tx1"/>
              </a:solidFill>
            </a:ln>
          </c:spPr>
          <c:invertIfNegative val="0"/>
          <c:dPt>
            <c:idx val="5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prstClr val="white"/>
              </a:solidFill>
              <a:ln>
                <a:solidFill>
                  <a:srgbClr val="5B9BD5"/>
                </a:solidFill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РФ</c:v>
                </c:pt>
                <c:pt idx="1">
                  <c:v>ЦФО</c:v>
                </c:pt>
                <c:pt idx="2">
                  <c:v>СФО</c:v>
                </c:pt>
                <c:pt idx="3">
                  <c:v>УФО</c:v>
                </c:pt>
                <c:pt idx="4">
                  <c:v>ДВФО</c:v>
                </c:pt>
                <c:pt idx="5">
                  <c:v>целевой показатель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22</c:v>
                </c:pt>
                <c:pt idx="1">
                  <c:v>27.7</c:v>
                </c:pt>
                <c:pt idx="2">
                  <c:v>19.3</c:v>
                </c:pt>
                <c:pt idx="3">
                  <c:v>18.8</c:v>
                </c:pt>
                <c:pt idx="4">
                  <c:v>16.7</c:v>
                </c:pt>
                <c:pt idx="5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803520"/>
        <c:axId val="61821696"/>
      </c:barChart>
      <c:catAx>
        <c:axId val="618035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61821696"/>
        <c:crosses val="autoZero"/>
        <c:auto val="1"/>
        <c:lblAlgn val="ctr"/>
        <c:lblOffset val="100"/>
        <c:noMultiLvlLbl val="0"/>
      </c:catAx>
      <c:valAx>
        <c:axId val="61821696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prstClr val="black"/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400" b="1"/>
            </a:pPr>
            <a:endParaRPr lang="ru-RU"/>
          </a:p>
        </c:txPr>
        <c:crossAx val="618035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baseline="0" dirty="0" smtClean="0"/>
              <a:t>  </a:t>
            </a:r>
            <a:endParaRPr lang="ru-RU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8116241249268915E-2"/>
          <c:y val="2.9724062127220792E-2"/>
          <c:w val="0.93652676120815859"/>
          <c:h val="0.821396146455261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2017г.</c:v>
                </c:pt>
              </c:strCache>
            </c:strRef>
          </c:tx>
          <c:spPr>
            <a:gradFill flip="none" rotWithShape="1">
              <a:gsLst>
                <a:gs pos="0">
                  <a:srgbClr val="1F497D">
                    <a:lumMod val="75000"/>
                    <a:shade val="30000"/>
                    <a:satMod val="115000"/>
                  </a:srgbClr>
                </a:gs>
                <a:gs pos="50000">
                  <a:srgbClr val="1F497D">
                    <a:lumMod val="75000"/>
                    <a:shade val="67500"/>
                    <a:satMod val="115000"/>
                  </a:srgbClr>
                </a:gs>
                <a:gs pos="100000">
                  <a:srgbClr val="1F497D">
                    <a:lumMod val="75000"/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</c:spPr>
          <c:invertIfNegative val="0"/>
          <c:dPt>
            <c:idx val="5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</c:spPr>
          </c:dPt>
          <c:dPt>
            <c:idx val="6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Lbls>
            <c:dLbl>
              <c:idx val="2"/>
              <c:layout>
                <c:manualLayout>
                  <c:x val="-1.346330475579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8.077983067561597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4087074146264352E-3"/>
                  <c:y val="7.34861668206290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-1.46974367728132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prstClr val="white"/>
              </a:solidFill>
              <a:ln>
                <a:solidFill>
                  <a:srgbClr val="4F81BD"/>
                </a:solidFill>
              </a:ln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РФ</c:v>
                </c:pt>
                <c:pt idx="1">
                  <c:v>ЦФО</c:v>
                </c:pt>
                <c:pt idx="2">
                  <c:v>ДВФО</c:v>
                </c:pt>
                <c:pt idx="3">
                  <c:v>СФО</c:v>
                </c:pt>
                <c:pt idx="4">
                  <c:v>УФО</c:v>
                </c:pt>
                <c:pt idx="5">
                  <c:v>страны западной Европы, 2012 г.</c:v>
                </c:pt>
                <c:pt idx="6">
                  <c:v>США, 2012 г.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>
                  <c:v>87.359796069288706</c:v>
                </c:pt>
                <c:pt idx="1">
                  <c:v>82.250302999914652</c:v>
                </c:pt>
                <c:pt idx="2">
                  <c:v>104.59866992933</c:v>
                </c:pt>
                <c:pt idx="3">
                  <c:v>100.61990471378846</c:v>
                </c:pt>
                <c:pt idx="4">
                  <c:v>112.83186682956142</c:v>
                </c:pt>
                <c:pt idx="5">
                  <c:v>183.5</c:v>
                </c:pt>
                <c:pt idx="6">
                  <c:v>219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2018г.</c:v>
                </c:pt>
              </c:strCache>
            </c:strRef>
          </c:tx>
          <c:spPr>
            <a:gradFill flip="none" rotWithShape="1">
              <a:gsLst>
                <a:gs pos="0">
                  <a:srgbClr val="C0504D">
                    <a:lumMod val="75000"/>
                    <a:shade val="30000"/>
                    <a:satMod val="115000"/>
                  </a:srgbClr>
                </a:gs>
                <a:gs pos="50000">
                  <a:srgbClr val="C0504D">
                    <a:lumMod val="75000"/>
                    <a:shade val="67500"/>
                    <a:satMod val="115000"/>
                  </a:srgbClr>
                </a:gs>
                <a:gs pos="100000">
                  <a:srgbClr val="C0504D">
                    <a:lumMod val="75000"/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</c:spPr>
          <c:invertIfNegative val="0"/>
          <c:dLbls>
            <c:dLbl>
              <c:idx val="0"/>
              <c:layout>
                <c:manualLayout>
                  <c:x val="0"/>
                  <c:y val="-2.39895935544444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3601746048919331E-3"/>
                  <c:y val="-2.729121718976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6020407783137095E-3"/>
                  <c:y val="2.27163801353760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802747252519828E-2"/>
                  <c:y val="1.9751155473778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6678536437768968E-3"/>
                  <c:y val="1.05139798342044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prstClr val="white"/>
              </a:solidFill>
              <a:ln>
                <a:solidFill>
                  <a:srgbClr val="4F81BD"/>
                </a:solidFill>
              </a:ln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РФ</c:v>
                </c:pt>
                <c:pt idx="1">
                  <c:v>ЦФО</c:v>
                </c:pt>
                <c:pt idx="2">
                  <c:v>ДВФО</c:v>
                </c:pt>
                <c:pt idx="3">
                  <c:v>СФО</c:v>
                </c:pt>
                <c:pt idx="4">
                  <c:v>УФО</c:v>
                </c:pt>
                <c:pt idx="5">
                  <c:v>страны западной Европы, 2012 г.</c:v>
                </c:pt>
                <c:pt idx="6">
                  <c:v>США, 2012 г.</c:v>
                </c:pt>
              </c:strCache>
            </c:strRef>
          </c:cat>
          <c:val>
            <c:numRef>
              <c:f>Лист1!$C$2:$C$8</c:f>
              <c:numCache>
                <c:formatCode>0.0</c:formatCode>
                <c:ptCount val="7"/>
                <c:pt idx="0">
                  <c:v>99.303901829482626</c:v>
                </c:pt>
                <c:pt idx="1">
                  <c:v>97.933391506430937</c:v>
                </c:pt>
                <c:pt idx="2">
                  <c:v>104.55317224640419</c:v>
                </c:pt>
                <c:pt idx="3">
                  <c:v>106.40066190108669</c:v>
                </c:pt>
                <c:pt idx="4">
                  <c:v>133.93244816035701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832192"/>
        <c:axId val="82503936"/>
      </c:barChart>
      <c:catAx>
        <c:axId val="618321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82503936"/>
        <c:crosses val="autoZero"/>
        <c:auto val="1"/>
        <c:lblAlgn val="ctr"/>
        <c:lblOffset val="100"/>
        <c:noMultiLvlLbl val="0"/>
      </c:catAx>
      <c:valAx>
        <c:axId val="82503936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61832192"/>
        <c:crosses val="autoZero"/>
        <c:crossBetween val="between"/>
        <c:majorUnit val="40"/>
      </c:valAx>
    </c:plotArea>
    <c:legend>
      <c:legendPos val="r"/>
      <c:layout>
        <c:manualLayout>
          <c:xMode val="edge"/>
          <c:yMode val="edge"/>
          <c:x val="0.18504706861632803"/>
          <c:y val="4.3222759692754152E-2"/>
          <c:w val="0.28345175387637167"/>
          <c:h val="0.14517537832157007"/>
        </c:manualLayout>
      </c:layout>
      <c:overlay val="0"/>
      <c:spPr>
        <a:ln>
          <a:solidFill>
            <a:schemeClr val="accent1"/>
          </a:solidFill>
        </a:ln>
      </c:spPr>
      <c:txPr>
        <a:bodyPr/>
        <a:lstStyle/>
        <a:p>
          <a:pPr>
            <a:defRPr sz="2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892621777840115E-2"/>
          <c:y val="3.6789058160794294E-2"/>
          <c:w val="0.94943210577734916"/>
          <c:h val="0.873046986507317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г.</c:v>
                </c:pt>
              </c:strCache>
            </c:strRef>
          </c:tx>
          <c:spPr>
            <a:gradFill flip="none" rotWithShape="1">
              <a:gsLst>
                <a:gs pos="0">
                  <a:srgbClr val="4472C4">
                    <a:lumMod val="50000"/>
                    <a:shade val="30000"/>
                    <a:satMod val="115000"/>
                  </a:srgbClr>
                </a:gs>
                <a:gs pos="50000">
                  <a:srgbClr val="4472C4">
                    <a:lumMod val="50000"/>
                    <a:shade val="67500"/>
                    <a:satMod val="115000"/>
                  </a:srgbClr>
                </a:gs>
                <a:gs pos="100000">
                  <a:srgbClr val="4472C4">
                    <a:lumMod val="50000"/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chemeClr val="tx1"/>
              </a:solidFill>
            </a:ln>
          </c:spPr>
          <c:invertIfNegative val="0"/>
          <c:dPt>
            <c:idx val="5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c:spPr>
          </c:dPt>
          <c:dPt>
            <c:idx val="6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c:spPr>
          </c:dPt>
          <c:dLbls>
            <c:spPr>
              <a:solidFill>
                <a:prstClr val="white"/>
              </a:solidFill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РФ</c:v>
                </c:pt>
                <c:pt idx="1">
                  <c:v>УФО</c:v>
                </c:pt>
                <c:pt idx="2">
                  <c:v>СФО</c:v>
                </c:pt>
                <c:pt idx="3">
                  <c:v>ДВФО</c:v>
                </c:pt>
                <c:pt idx="4">
                  <c:v>ЦФО</c:v>
                </c:pt>
                <c:pt idx="5">
                  <c:v>Чехия,2016 г.</c:v>
                </c:pt>
                <c:pt idx="6">
                  <c:v>Польша,2016 г.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12.2</c:v>
                </c:pt>
                <c:pt idx="1">
                  <c:v>16</c:v>
                </c:pt>
                <c:pt idx="2">
                  <c:v>13.5</c:v>
                </c:pt>
                <c:pt idx="3">
                  <c:v>4.9000000000000004</c:v>
                </c:pt>
                <c:pt idx="4">
                  <c:v>4.7</c:v>
                </c:pt>
                <c:pt idx="5">
                  <c:v>44.7</c:v>
                </c:pt>
                <c:pt idx="6">
                  <c:v>51.3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 г.</c:v>
                </c:pt>
              </c:strCache>
            </c:strRef>
          </c:tx>
          <c:spPr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solidFill>
                <a:schemeClr val="tx1"/>
              </a:solidFill>
            </a:ln>
          </c:spPr>
          <c:invertIfNegative val="0"/>
          <c:dLbls>
            <c:spPr>
              <a:solidFill>
                <a:prstClr val="white"/>
              </a:solidFill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РФ</c:v>
                </c:pt>
                <c:pt idx="1">
                  <c:v>УФО</c:v>
                </c:pt>
                <c:pt idx="2">
                  <c:v>СФО</c:v>
                </c:pt>
                <c:pt idx="3">
                  <c:v>ДВФО</c:v>
                </c:pt>
                <c:pt idx="4">
                  <c:v>ЦФО</c:v>
                </c:pt>
                <c:pt idx="5">
                  <c:v>Чехия,2016 г.</c:v>
                </c:pt>
                <c:pt idx="6">
                  <c:v>Польша,2016 г.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12.4</c:v>
                </c:pt>
                <c:pt idx="1">
                  <c:v>15.6</c:v>
                </c:pt>
                <c:pt idx="2">
                  <c:v>10.1</c:v>
                </c:pt>
                <c:pt idx="3">
                  <c:v>11.5</c:v>
                </c:pt>
                <c:pt idx="4">
                  <c:v>5.2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979520"/>
        <c:axId val="47985792"/>
      </c:barChart>
      <c:catAx>
        <c:axId val="479795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47985792"/>
        <c:crosses val="autoZero"/>
        <c:auto val="1"/>
        <c:lblAlgn val="ctr"/>
        <c:lblOffset val="100"/>
        <c:noMultiLvlLbl val="0"/>
      </c:catAx>
      <c:valAx>
        <c:axId val="47985792"/>
        <c:scaling>
          <c:orientation val="minMax"/>
          <c:max val="60"/>
        </c:scaling>
        <c:delete val="0"/>
        <c:axPos val="l"/>
        <c:majorGridlines>
          <c:spPr>
            <a:ln>
              <a:solidFill>
                <a:schemeClr val="tx1"/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47979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528797572178478"/>
          <c:y val="5.5254386664829062E-2"/>
          <c:w val="0.2664440463446977"/>
          <c:h val="0.11756818981298824"/>
        </c:manualLayout>
      </c:layout>
      <c:overlay val="0"/>
      <c:spPr>
        <a:solidFill>
          <a:schemeClr val="bg1"/>
        </a:solidFill>
        <a:ln>
          <a:solidFill>
            <a:schemeClr val="accent1"/>
          </a:solidFill>
        </a:ln>
      </c:spPr>
      <c:txPr>
        <a:bodyPr/>
        <a:lstStyle/>
        <a:p>
          <a:pPr>
            <a:defRPr sz="32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0.00907</cdr:x>
      <cdr:y>0</cdr:y>
    </cdr:from>
    <cdr:to>
      <cdr:x>0.0383</cdr:x>
      <cdr:y>0.16767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3601" y="0"/>
          <a:ext cx="333944" cy="4619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/>
            <a:t>%</a:t>
          </a:r>
          <a:endParaRPr lang="ru-RU" sz="18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0.00017</cdr:x>
      <cdr:y>0.00275</cdr:y>
    </cdr:from>
    <cdr:to>
      <cdr:x>0.04392</cdr:x>
      <cdr:y>0.1686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37" y="5771"/>
          <a:ext cx="506037" cy="3482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/>
            <a:t>%</a:t>
          </a:r>
          <a:endParaRPr lang="ru-RU" sz="16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0.04375</cdr:x>
      <cdr:y>0.1454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-51778" y="-11875"/>
          <a:ext cx="504056" cy="3781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b="1" dirty="0" smtClean="0"/>
            <a:t>%</a:t>
          </a:r>
          <a:endParaRPr lang="ru-RU" sz="16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0.15403</cdr:x>
      <cdr:y>0.01503</cdr:y>
    </cdr:from>
    <cdr:to>
      <cdr:x>0.79936</cdr:x>
      <cdr:y>0.07648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832493" y="90329"/>
          <a:ext cx="7677378" cy="369325"/>
        </a:xfrm>
        <a:prstGeom xmlns:a="http://schemas.openxmlformats.org/drawingml/2006/main" prst="rect">
          <a:avLst/>
        </a:prstGeom>
        <a:ln xmlns:a="http://schemas.openxmlformats.org/drawingml/2006/main" w="28575">
          <a:solidFill>
            <a:srgbClr val="002060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pPr algn="ctr"/>
          <a:r>
            <a:rPr lang="ru-RU" altLang="ru-RU" sz="1800" b="1" dirty="0" smtClean="0">
              <a:solidFill>
                <a:srgbClr val="002060"/>
              </a:solidFill>
              <a:latin typeface="+mn-lt"/>
            </a:rPr>
            <a:t>Среднее </a:t>
          </a:r>
          <a:r>
            <a:rPr lang="ru-RU" altLang="ru-RU" sz="1800" b="1" dirty="0">
              <a:solidFill>
                <a:srgbClr val="002060"/>
              </a:solidFill>
              <a:latin typeface="+mn-lt"/>
            </a:rPr>
            <a:t>значение </a:t>
          </a:r>
          <a:r>
            <a:rPr lang="ru-RU" altLang="ru-RU" sz="1800" b="1" dirty="0" smtClean="0">
              <a:solidFill>
                <a:srgbClr val="002060"/>
              </a:solidFill>
              <a:latin typeface="+mn-lt"/>
            </a:rPr>
            <a:t>по 4-м ФО – 131,6 ± 90,7,  </a:t>
          </a:r>
          <a:r>
            <a:rPr lang="en-US" altLang="ru-RU" sz="1800" b="1" dirty="0" smtClean="0">
              <a:solidFill>
                <a:srgbClr val="002060"/>
              </a:solidFill>
              <a:latin typeface="+mn-lt"/>
            </a:rPr>
            <a:t>Min</a:t>
          </a:r>
          <a:r>
            <a:rPr lang="ru-RU" altLang="ru-RU" sz="1800" b="1" dirty="0" smtClean="0">
              <a:solidFill>
                <a:srgbClr val="002060"/>
              </a:solidFill>
              <a:latin typeface="+mn-lt"/>
            </a:rPr>
            <a:t> </a:t>
          </a:r>
          <a:r>
            <a:rPr lang="en-US" altLang="ru-RU" sz="1800" b="1" dirty="0" smtClean="0">
              <a:solidFill>
                <a:srgbClr val="002060"/>
              </a:solidFill>
              <a:latin typeface="+mn-lt"/>
            </a:rPr>
            <a:t>-</a:t>
          </a:r>
          <a:r>
            <a:rPr lang="ru-RU" altLang="ru-RU" sz="1800" b="1" dirty="0" smtClean="0">
              <a:solidFill>
                <a:srgbClr val="002060"/>
              </a:solidFill>
              <a:latin typeface="+mn-lt"/>
            </a:rPr>
            <a:t> 12</a:t>
          </a:r>
          <a:r>
            <a:rPr lang="en-US" altLang="ru-RU" sz="1800" b="1" dirty="0" smtClean="0">
              <a:solidFill>
                <a:srgbClr val="002060"/>
              </a:solidFill>
              <a:latin typeface="+mn-lt"/>
            </a:rPr>
            <a:t>, </a:t>
          </a:r>
          <a:r>
            <a:rPr lang="ru-RU" altLang="ru-RU" sz="1800" b="1" dirty="0" smtClean="0">
              <a:solidFill>
                <a:srgbClr val="002060"/>
              </a:solidFill>
              <a:latin typeface="+mn-lt"/>
            </a:rPr>
            <a:t> </a:t>
          </a:r>
          <a:r>
            <a:rPr lang="en-US" altLang="ru-RU" sz="1800" b="1" dirty="0" smtClean="0">
              <a:solidFill>
                <a:srgbClr val="002060"/>
              </a:solidFill>
              <a:latin typeface="+mn-lt"/>
            </a:rPr>
            <a:t>Max</a:t>
          </a:r>
          <a:r>
            <a:rPr lang="ru-RU" altLang="ru-RU" sz="1800" b="1" dirty="0" smtClean="0">
              <a:solidFill>
                <a:srgbClr val="002060"/>
              </a:solidFill>
              <a:latin typeface="+mn-lt"/>
            </a:rPr>
            <a:t> </a:t>
          </a:r>
          <a:r>
            <a:rPr lang="en-US" altLang="ru-RU" sz="1800" b="1" dirty="0" smtClean="0">
              <a:solidFill>
                <a:srgbClr val="002060"/>
              </a:solidFill>
              <a:latin typeface="+mn-lt"/>
            </a:rPr>
            <a:t>- </a:t>
          </a:r>
          <a:r>
            <a:rPr lang="ru-RU" altLang="ru-RU" sz="1800" b="1" dirty="0" smtClean="0">
              <a:solidFill>
                <a:srgbClr val="002060"/>
              </a:solidFill>
              <a:latin typeface="+mn-lt"/>
            </a:rPr>
            <a:t>380</a:t>
          </a:r>
          <a:endParaRPr lang="ru-RU" altLang="ru-RU" sz="1800" b="1" dirty="0">
            <a:solidFill>
              <a:srgbClr val="002060"/>
            </a:solidFill>
            <a:latin typeface="+mn-lt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0.13775</cdr:x>
      <cdr:y>0.16515</cdr:y>
    </cdr:from>
    <cdr:to>
      <cdr:x>0.82108</cdr:x>
      <cdr:y>0.23446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668786" y="880027"/>
          <a:ext cx="8278541" cy="369325"/>
        </a:xfrm>
        <a:prstGeom xmlns:a="http://schemas.openxmlformats.org/drawingml/2006/main" prst="rect">
          <a:avLst/>
        </a:prstGeom>
        <a:ln xmlns:a="http://schemas.openxmlformats.org/drawingml/2006/main" w="28575">
          <a:solidFill>
            <a:srgbClr val="002060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pPr algn="ctr"/>
          <a:r>
            <a:rPr lang="ru-RU" altLang="ru-RU" sz="1800" b="1" dirty="0" smtClean="0">
              <a:solidFill>
                <a:srgbClr val="002060"/>
              </a:solidFill>
              <a:latin typeface="+mn-lt"/>
            </a:rPr>
            <a:t>Среднее </a:t>
          </a:r>
          <a:r>
            <a:rPr lang="ru-RU" altLang="ru-RU" sz="1800" b="1" dirty="0">
              <a:solidFill>
                <a:srgbClr val="002060"/>
              </a:solidFill>
              <a:latin typeface="+mn-lt"/>
            </a:rPr>
            <a:t>значение </a:t>
          </a:r>
          <a:r>
            <a:rPr lang="ru-RU" altLang="ru-RU" sz="1800" b="1" dirty="0" smtClean="0">
              <a:solidFill>
                <a:srgbClr val="002060"/>
              </a:solidFill>
              <a:latin typeface="+mn-lt"/>
            </a:rPr>
            <a:t>– 130,5 ± 93,9,  </a:t>
          </a:r>
          <a:r>
            <a:rPr lang="en-US" altLang="ru-RU" sz="1800" b="1" dirty="0" smtClean="0">
              <a:solidFill>
                <a:srgbClr val="002060"/>
              </a:solidFill>
              <a:latin typeface="+mn-lt"/>
            </a:rPr>
            <a:t>Min</a:t>
          </a:r>
          <a:r>
            <a:rPr lang="ru-RU" altLang="ru-RU" sz="1800" b="1" dirty="0" smtClean="0">
              <a:solidFill>
                <a:srgbClr val="002060"/>
              </a:solidFill>
              <a:latin typeface="+mn-lt"/>
            </a:rPr>
            <a:t> </a:t>
          </a:r>
          <a:r>
            <a:rPr lang="en-US" altLang="ru-RU" sz="1800" b="1" dirty="0" smtClean="0">
              <a:solidFill>
                <a:srgbClr val="002060"/>
              </a:solidFill>
              <a:latin typeface="+mn-lt"/>
            </a:rPr>
            <a:t>-</a:t>
          </a:r>
          <a:r>
            <a:rPr lang="ru-RU" altLang="ru-RU" sz="1800" b="1" dirty="0" smtClean="0">
              <a:solidFill>
                <a:srgbClr val="002060"/>
              </a:solidFill>
              <a:latin typeface="+mn-lt"/>
            </a:rPr>
            <a:t> 15</a:t>
          </a:r>
          <a:r>
            <a:rPr lang="en-US" altLang="ru-RU" sz="1800" b="1" dirty="0" smtClean="0">
              <a:solidFill>
                <a:srgbClr val="002060"/>
              </a:solidFill>
              <a:latin typeface="+mn-lt"/>
            </a:rPr>
            <a:t>, Max- </a:t>
          </a:r>
          <a:r>
            <a:rPr lang="ru-RU" altLang="ru-RU" sz="1800" b="1" dirty="0" smtClean="0">
              <a:solidFill>
                <a:srgbClr val="002060"/>
              </a:solidFill>
              <a:latin typeface="+mn-lt"/>
            </a:rPr>
            <a:t>548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0.1608</cdr:x>
      <cdr:y>0.07392</cdr:y>
    </cdr:from>
    <cdr:to>
      <cdr:x>0.8059</cdr:x>
      <cdr:y>0.15047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908330" y="381610"/>
          <a:ext cx="7656013" cy="395169"/>
        </a:xfrm>
        <a:prstGeom xmlns:a="http://schemas.openxmlformats.org/drawingml/2006/main" prst="rect">
          <a:avLst/>
        </a:prstGeom>
        <a:ln xmlns:a="http://schemas.openxmlformats.org/drawingml/2006/main" w="28575">
          <a:solidFill>
            <a:srgbClr val="002060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pPr algn="ctr"/>
          <a:r>
            <a:rPr lang="ru-RU" altLang="ru-RU" sz="1800" b="1" dirty="0" smtClean="0">
              <a:solidFill>
                <a:srgbClr val="002060"/>
              </a:solidFill>
              <a:latin typeface="+mn-lt"/>
            </a:rPr>
            <a:t>Среднее </a:t>
          </a:r>
          <a:r>
            <a:rPr lang="ru-RU" altLang="ru-RU" sz="1800" b="1" dirty="0">
              <a:solidFill>
                <a:srgbClr val="002060"/>
              </a:solidFill>
              <a:latin typeface="+mn-lt"/>
            </a:rPr>
            <a:t>значение – </a:t>
          </a:r>
          <a:r>
            <a:rPr lang="ru-RU" altLang="ru-RU" sz="1800" b="1" dirty="0" smtClean="0">
              <a:solidFill>
                <a:srgbClr val="002060"/>
              </a:solidFill>
              <a:latin typeface="+mn-lt"/>
            </a:rPr>
            <a:t>261,0 ± 139,3,  </a:t>
          </a:r>
          <a:r>
            <a:rPr lang="en-US" altLang="ru-RU" sz="1800" b="1" dirty="0" smtClean="0">
              <a:solidFill>
                <a:srgbClr val="002060"/>
              </a:solidFill>
              <a:latin typeface="+mn-lt"/>
            </a:rPr>
            <a:t>Min</a:t>
          </a:r>
          <a:r>
            <a:rPr lang="ru-RU" altLang="ru-RU" sz="1800" b="1" dirty="0" smtClean="0">
              <a:solidFill>
                <a:srgbClr val="002060"/>
              </a:solidFill>
              <a:latin typeface="+mn-lt"/>
            </a:rPr>
            <a:t> </a:t>
          </a:r>
          <a:r>
            <a:rPr lang="en-US" altLang="ru-RU" sz="1800" b="1" dirty="0" smtClean="0">
              <a:solidFill>
                <a:srgbClr val="002060"/>
              </a:solidFill>
              <a:latin typeface="+mn-lt"/>
            </a:rPr>
            <a:t>-</a:t>
          </a:r>
          <a:r>
            <a:rPr lang="ru-RU" altLang="ru-RU" sz="1800" b="1" dirty="0" smtClean="0">
              <a:solidFill>
                <a:srgbClr val="002060"/>
              </a:solidFill>
              <a:latin typeface="+mn-lt"/>
            </a:rPr>
            <a:t> 30</a:t>
          </a:r>
          <a:r>
            <a:rPr lang="en-US" altLang="ru-RU" sz="1800" b="1" dirty="0" smtClean="0">
              <a:solidFill>
                <a:srgbClr val="002060"/>
              </a:solidFill>
              <a:latin typeface="+mn-lt"/>
            </a:rPr>
            <a:t>, Max</a:t>
          </a:r>
          <a:r>
            <a:rPr lang="ru-RU" altLang="ru-RU" sz="1800" b="1" dirty="0" smtClean="0">
              <a:solidFill>
                <a:srgbClr val="002060"/>
              </a:solidFill>
              <a:latin typeface="+mn-lt"/>
            </a:rPr>
            <a:t> </a:t>
          </a:r>
          <a:r>
            <a:rPr lang="en-US" altLang="ru-RU" sz="1800" b="1" dirty="0" smtClean="0">
              <a:solidFill>
                <a:srgbClr val="002060"/>
              </a:solidFill>
              <a:latin typeface="+mn-lt"/>
            </a:rPr>
            <a:t>- </a:t>
          </a:r>
          <a:r>
            <a:rPr lang="ru-RU" altLang="ru-RU" sz="1800" b="1" dirty="0" smtClean="0">
              <a:solidFill>
                <a:srgbClr val="002060"/>
              </a:solidFill>
              <a:latin typeface="+mn-lt"/>
            </a:rPr>
            <a:t>793</a:t>
          </a:r>
          <a:endParaRPr lang="ru-RU" altLang="ru-RU" sz="1800" b="1" dirty="0">
            <a:solidFill>
              <a:srgbClr val="00206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0.05063</cdr:x>
      <cdr:y>0.62535</cdr:y>
    </cdr:from>
    <cdr:to>
      <cdr:x>0.14633</cdr:x>
      <cdr:y>0.76076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00874" y="3228213"/>
          <a:ext cx="1135763" cy="6990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dirty="0" smtClean="0">
              <a:solidFill>
                <a:srgbClr val="FF0000"/>
              </a:solidFill>
            </a:rPr>
            <a:t>?</a:t>
          </a:r>
          <a:endParaRPr lang="ru-RU" sz="2400" dirty="0">
            <a:solidFill>
              <a:srgbClr val="FF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0C120-1B86-46C4-B696-FD26C195CA07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99C1D-D749-43D5-9C4E-9583D904E0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629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99C1D-D749-43D5-9C4E-9583D904E08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443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99C1D-D749-43D5-9C4E-9583D904E084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324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99C1D-D749-43D5-9C4E-9583D904E08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570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D93A2-63D7-4235-BB01-DB39968721D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033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D93A2-63D7-4235-BB01-DB39968721D4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217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99C1D-D749-43D5-9C4E-9583D904E08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205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CF03-03BF-4BBE-B5E2-54B7A18CB4A7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0AFC-6417-4E7B-8C74-AC3C00F1F5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64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CF03-03BF-4BBE-B5E2-54B7A18CB4A7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0AFC-6417-4E7B-8C74-AC3C00F1F5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027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CF03-03BF-4BBE-B5E2-54B7A18CB4A7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0AFC-6417-4E7B-8C74-AC3C00F1F5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539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B27F-3FCF-4E90-8523-083D631C9D0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6911-CE69-46F2-816D-B9D989C927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77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B27F-3FCF-4E90-8523-083D631C9D0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6911-CE69-46F2-816D-B9D989C927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52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B27F-3FCF-4E90-8523-083D631C9D0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6911-CE69-46F2-816D-B9D989C927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311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B27F-3FCF-4E90-8523-083D631C9D0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6911-CE69-46F2-816D-B9D989C927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27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B27F-3FCF-4E90-8523-083D631C9D0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6911-CE69-46F2-816D-B9D989C927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2270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B27F-3FCF-4E90-8523-083D631C9D0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6911-CE69-46F2-816D-B9D989C927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7627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B27F-3FCF-4E90-8523-083D631C9D0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6911-CE69-46F2-816D-B9D989C927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1276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B27F-3FCF-4E90-8523-083D631C9D0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6911-CE69-46F2-816D-B9D989C927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718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CF03-03BF-4BBE-B5E2-54B7A18CB4A7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0AFC-6417-4E7B-8C74-AC3C00F1F5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9397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B27F-3FCF-4E90-8523-083D631C9D0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6911-CE69-46F2-816D-B9D989C927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4235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B27F-3FCF-4E90-8523-083D631C9D0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6911-CE69-46F2-816D-B9D989C927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9810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B27F-3FCF-4E90-8523-083D631C9D0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6911-CE69-46F2-816D-B9D989C927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7496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2914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8734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4190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0970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2839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6514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761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CF03-03BF-4BBE-B5E2-54B7A18CB4A7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0AFC-6417-4E7B-8C74-AC3C00F1F5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4448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1958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2940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7314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519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CF03-03BF-4BBE-B5E2-54B7A18CB4A7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0AFC-6417-4E7B-8C74-AC3C00F1F5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581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CF03-03BF-4BBE-B5E2-54B7A18CB4A7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0AFC-6417-4E7B-8C74-AC3C00F1F5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495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CF03-03BF-4BBE-B5E2-54B7A18CB4A7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0AFC-6417-4E7B-8C74-AC3C00F1F5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17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CF03-03BF-4BBE-B5E2-54B7A18CB4A7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0AFC-6417-4E7B-8C74-AC3C00F1F5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6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CF03-03BF-4BBE-B5E2-54B7A18CB4A7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0AFC-6417-4E7B-8C74-AC3C00F1F5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896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FCF03-03BF-4BBE-B5E2-54B7A18CB4A7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0AFC-6417-4E7B-8C74-AC3C00F1F5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127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FCF03-03BF-4BBE-B5E2-54B7A18CB4A7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10AFC-6417-4E7B-8C74-AC3C00F1F5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71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2B27F-3FCF-4E90-8523-083D631C9D0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B6911-CE69-46F2-816D-B9D989C927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038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761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ks.r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367072"/>
            <a:ext cx="12191999" cy="134618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+mn-lt"/>
              </a:rPr>
              <a:t>Состояние и перспективы развития оказания кардиологической помощи </a:t>
            </a:r>
            <a:br>
              <a:rPr lang="ru-RU" sz="2800" b="1" dirty="0" smtClean="0">
                <a:latin typeface="+mn-lt"/>
              </a:rPr>
            </a:br>
            <a:r>
              <a:rPr lang="ru-RU" sz="2800" b="1" dirty="0" smtClean="0">
                <a:latin typeface="+mn-lt"/>
              </a:rPr>
              <a:t>в ЦФО, УФО, СФО и ДФО Российской Федерации </a:t>
            </a:r>
            <a:endParaRPr lang="ru-RU" sz="2800" b="1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390931"/>
            <a:ext cx="12192000" cy="1921091"/>
          </a:xfrm>
        </p:spPr>
        <p:txBody>
          <a:bodyPr/>
          <a:lstStyle/>
          <a:p>
            <a:r>
              <a:rPr lang="ru-RU" sz="2000" dirty="0" smtClean="0"/>
              <a:t>Главный внештатный специалист- кардиолог Минздрава России</a:t>
            </a:r>
            <a:br>
              <a:rPr lang="ru-RU" sz="2000" dirty="0" smtClean="0"/>
            </a:br>
            <a:r>
              <a:rPr lang="ru-RU" sz="2000" dirty="0" smtClean="0"/>
              <a:t>(Центральный, Уральский, Сибирский и Дальневосточный федеральные округа)</a:t>
            </a:r>
          </a:p>
          <a:p>
            <a:endParaRPr lang="ru-RU" sz="2000" dirty="0" smtClean="0"/>
          </a:p>
          <a:p>
            <a:r>
              <a:rPr lang="ru-RU" sz="2000" dirty="0" smtClean="0"/>
              <a:t>С.А. Бойцов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" y="6329778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Москва</a:t>
            </a:r>
            <a:br>
              <a:rPr lang="ru-RU" sz="1400" dirty="0" smtClean="0"/>
            </a:br>
            <a:r>
              <a:rPr lang="ru-RU" sz="1400" dirty="0" smtClean="0"/>
              <a:t>14 декабря 2018 года</a:t>
            </a:r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" y="-2"/>
            <a:ext cx="12191999" cy="70788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endParaRPr lang="ru-RU" sz="2000" dirty="0">
              <a:solidFill>
                <a:srgbClr val="002060"/>
              </a:solidFill>
            </a:endParaRPr>
          </a:p>
          <a:p>
            <a:pPr algn="ctr"/>
            <a:endParaRPr lang="ru-RU" sz="2000" dirty="0" smtClean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07535" y="2754569"/>
            <a:ext cx="7776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Заседание Профильной комиссии по кардиологии Минздрава России</a:t>
            </a:r>
          </a:p>
        </p:txBody>
      </p:sp>
    </p:spTree>
    <p:extLst>
      <p:ext uri="{BB962C8B-B14F-4D97-AF65-F5344CB8AC3E}">
        <p14:creationId xmlns:p14="http://schemas.microsoft.com/office/powerpoint/2010/main" val="382559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914400"/>
          </a:xfrm>
          <a:solidFill>
            <a:srgbClr val="FFFF99"/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+mn-lt"/>
              </a:rPr>
              <a:t>Летальность при ИМ в стационарах в </a:t>
            </a:r>
            <a:r>
              <a:rPr lang="ru-RU" sz="2400" b="1" dirty="0">
                <a:latin typeface="+mn-lt"/>
              </a:rPr>
              <a:t>2018 г. (январь-сентябрь) в сравнении с аналогичным периодом 2017 г.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9229273"/>
              </p:ext>
            </p:extLst>
          </p:nvPr>
        </p:nvGraphicFramePr>
        <p:xfrm>
          <a:off x="0" y="1322047"/>
          <a:ext cx="11964202" cy="5197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5167" y="113738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%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724831" y="6519446"/>
            <a:ext cx="3467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Мониторинг Минздрава России</a:t>
            </a:r>
          </a:p>
        </p:txBody>
      </p:sp>
    </p:spTree>
    <p:extLst>
      <p:ext uri="{BB962C8B-B14F-4D97-AF65-F5344CB8AC3E}">
        <p14:creationId xmlns:p14="http://schemas.microsoft.com/office/powerpoint/2010/main" val="212308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878774"/>
          </a:xfrm>
          <a:solidFill>
            <a:srgbClr val="FFFF99"/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+mn-lt"/>
              </a:rPr>
              <a:t>Летальность больных с инфарктом миокарда в ПСО и РСЦ </a:t>
            </a:r>
            <a:br>
              <a:rPr lang="ru-RU" sz="2400" b="1" dirty="0" smtClean="0">
                <a:latin typeface="+mn-lt"/>
              </a:rPr>
            </a:br>
            <a:r>
              <a:rPr lang="ru-RU" sz="2400" b="1" dirty="0" smtClean="0">
                <a:latin typeface="+mn-lt"/>
              </a:rPr>
              <a:t>в </a:t>
            </a:r>
            <a:r>
              <a:rPr lang="ru-RU" sz="2400" b="1" dirty="0">
                <a:latin typeface="+mn-lt"/>
              </a:rPr>
              <a:t>2018 г. (январь-сентябрь) </a:t>
            </a:r>
            <a:r>
              <a:rPr lang="ru-RU" sz="2400" b="1" dirty="0" smtClean="0">
                <a:latin typeface="+mn-lt"/>
              </a:rPr>
              <a:t>в </a:t>
            </a:r>
            <a:r>
              <a:rPr lang="ru-RU" sz="2400" b="1" dirty="0">
                <a:latin typeface="+mn-lt"/>
              </a:rPr>
              <a:t>сравнении с аналогичным периодом 2017 г.</a:t>
            </a:r>
          </a:p>
        </p:txBody>
      </p:sp>
      <p:graphicFrame>
        <p:nvGraphicFramePr>
          <p:cNvPr id="9" name="Объект 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072615165"/>
              </p:ext>
            </p:extLst>
          </p:nvPr>
        </p:nvGraphicFramePr>
        <p:xfrm>
          <a:off x="1" y="1066879"/>
          <a:ext cx="12192000" cy="2650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Объект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11825143"/>
              </p:ext>
            </p:extLst>
          </p:nvPr>
        </p:nvGraphicFramePr>
        <p:xfrm>
          <a:off x="0" y="3680948"/>
          <a:ext cx="12100559" cy="2853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750915" y="6519446"/>
            <a:ext cx="3441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Мониторинг Минздрава России</a:t>
            </a:r>
            <a:endParaRPr lang="ru-RU" sz="1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30719" y="1066879"/>
            <a:ext cx="3840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%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92232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860079"/>
          </a:xfrm>
          <a:solidFill>
            <a:srgbClr val="FFFF99"/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+mn-lt"/>
              </a:rPr>
              <a:t>Летальность </a:t>
            </a:r>
            <a:r>
              <a:rPr lang="ru-RU" sz="2400" b="1" dirty="0" smtClean="0">
                <a:latin typeface="+mn-lt"/>
              </a:rPr>
              <a:t>пр</a:t>
            </a:r>
            <a:r>
              <a:rPr lang="ru-RU" sz="2400" b="1" dirty="0">
                <a:latin typeface="+mn-lt"/>
              </a:rPr>
              <a:t>и</a:t>
            </a:r>
            <a:r>
              <a:rPr lang="ru-RU" sz="2400" b="1" dirty="0" smtClean="0">
                <a:latin typeface="+mn-lt"/>
              </a:rPr>
              <a:t> </a:t>
            </a:r>
            <a:r>
              <a:rPr lang="ru-RU" sz="2400" b="1" dirty="0" err="1" smtClean="0">
                <a:latin typeface="+mn-lt"/>
              </a:rPr>
              <a:t>ОКСп</a:t>
            </a:r>
            <a:r>
              <a:rPr lang="en-US" sz="2400" b="1" dirty="0" smtClean="0">
                <a:latin typeface="+mn-lt"/>
              </a:rPr>
              <a:t>ST</a:t>
            </a:r>
            <a:r>
              <a:rPr lang="ru-RU" sz="2400" b="1" dirty="0" smtClean="0">
                <a:latin typeface="+mn-lt"/>
              </a:rPr>
              <a:t> в 2018 </a:t>
            </a:r>
            <a:r>
              <a:rPr lang="ru-RU" sz="2400" b="1" dirty="0">
                <a:latin typeface="+mn-lt"/>
              </a:rPr>
              <a:t>г</a:t>
            </a:r>
            <a:r>
              <a:rPr lang="ru-RU" sz="2400" b="1" dirty="0" smtClean="0">
                <a:latin typeface="+mn-lt"/>
              </a:rPr>
              <a:t>. (январь-сентябрь) </a:t>
            </a:r>
            <a:br>
              <a:rPr lang="ru-RU" sz="2400" b="1" dirty="0" smtClean="0">
                <a:latin typeface="+mn-lt"/>
              </a:rPr>
            </a:br>
            <a:r>
              <a:rPr lang="ru-RU" sz="2400" b="1" dirty="0" smtClean="0">
                <a:latin typeface="+mn-lt"/>
              </a:rPr>
              <a:t>в сравнении с аналогичным периодом 2017 </a:t>
            </a:r>
            <a:r>
              <a:rPr lang="ru-RU" sz="2400" b="1" dirty="0">
                <a:latin typeface="+mn-lt"/>
              </a:rPr>
              <a:t>г</a:t>
            </a:r>
            <a:r>
              <a:rPr lang="ru-RU" sz="2400" b="1" dirty="0" smtClean="0">
                <a:latin typeface="+mn-lt"/>
              </a:rPr>
              <a:t>.</a:t>
            </a:r>
            <a:endParaRPr lang="ru-RU" sz="24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7455313"/>
              </p:ext>
            </p:extLst>
          </p:nvPr>
        </p:nvGraphicFramePr>
        <p:xfrm>
          <a:off x="0" y="1126156"/>
          <a:ext cx="11899075" cy="5562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1356" y="995502"/>
            <a:ext cx="384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%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152521" y="6519446"/>
            <a:ext cx="40394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Мониторинг Минздрава России</a:t>
            </a:r>
            <a:endParaRPr lang="ru-RU" sz="1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30019" y="995502"/>
            <a:ext cx="28355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Противошоковые центры!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046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01027"/>
          </a:xfrm>
          <a:solidFill>
            <a:srgbClr val="FFFF99"/>
          </a:solidFill>
        </p:spPr>
        <p:txBody>
          <a:bodyPr>
            <a:noAutofit/>
          </a:bodyPr>
          <a:lstStyle/>
          <a:p>
            <a:pPr algn="ctr"/>
            <a:r>
              <a:rPr lang="ru-RU" altLang="ru-RU" sz="2400" b="1" dirty="0" smtClean="0">
                <a:latin typeface="+mn-lt"/>
              </a:rPr>
              <a:t>Обеспеченность кардиологами медицинских организаций в Центральном, Уральском, Сибирском и Дальневосточном федеральных округах </a:t>
            </a:r>
            <a:r>
              <a:rPr lang="ru-RU" altLang="ru-RU" sz="2400" b="1" dirty="0">
                <a:latin typeface="+mn-lt"/>
              </a:rPr>
              <a:t>(на 10 тыс. населения) </a:t>
            </a:r>
            <a:r>
              <a:rPr lang="ru-RU" altLang="ru-RU" sz="2400" b="1" dirty="0" smtClean="0">
                <a:latin typeface="+mn-lt"/>
              </a:rPr>
              <a:t/>
            </a:r>
            <a:br>
              <a:rPr lang="ru-RU" altLang="ru-RU" sz="2400" b="1" dirty="0" smtClean="0">
                <a:latin typeface="+mn-lt"/>
              </a:rPr>
            </a:br>
            <a:r>
              <a:rPr lang="ru-RU" altLang="ru-RU" sz="2400" b="1" dirty="0" smtClean="0">
                <a:latin typeface="+mn-lt"/>
              </a:rPr>
              <a:t>(2016-2017 гг.)</a:t>
            </a:r>
            <a:endParaRPr lang="ru-RU" sz="2400" b="1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5004393"/>
              </p:ext>
            </p:extLst>
          </p:nvPr>
        </p:nvGraphicFramePr>
        <p:xfrm>
          <a:off x="0" y="943276"/>
          <a:ext cx="12192000" cy="5659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943033" y="1236417"/>
            <a:ext cx="5836653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+mn-lt"/>
              </a:rPr>
              <a:t>Всего кардиологов в РФ в 2017 г - 10 919 </a:t>
            </a:r>
          </a:p>
          <a:p>
            <a:pPr algn="ctr"/>
            <a:r>
              <a:rPr lang="ru-RU" sz="2400" b="1" dirty="0" smtClean="0">
                <a:latin typeface="+mn-lt"/>
              </a:rPr>
              <a:t>в 2016 г -  10 307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67649" y="6516106"/>
            <a:ext cx="3694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Мониторинг Минздрава России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0767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01027"/>
          </a:xfrm>
          <a:solidFill>
            <a:srgbClr val="FFFF99"/>
          </a:solidFill>
        </p:spPr>
        <p:txBody>
          <a:bodyPr>
            <a:noAutofit/>
          </a:bodyPr>
          <a:lstStyle/>
          <a:p>
            <a:pPr algn="ctr"/>
            <a:r>
              <a:rPr lang="ru-RU" altLang="ru-RU" sz="2400" b="1" dirty="0" smtClean="0">
                <a:latin typeface="+mn-lt"/>
              </a:rPr>
              <a:t>Обеспеченность кардиологическими койками в Центральном, Уральском, Сибирском и Дальневосточном федеральных округах </a:t>
            </a:r>
            <a:r>
              <a:rPr lang="ru-RU" altLang="ru-RU" sz="2400" b="1" dirty="0">
                <a:latin typeface="+mn-lt"/>
              </a:rPr>
              <a:t>(на 10 тыс. населения) </a:t>
            </a:r>
            <a:r>
              <a:rPr lang="ru-RU" altLang="ru-RU" sz="2400" b="1" dirty="0" smtClean="0">
                <a:latin typeface="+mn-lt"/>
              </a:rPr>
              <a:t/>
            </a:r>
            <a:br>
              <a:rPr lang="ru-RU" altLang="ru-RU" sz="2400" b="1" dirty="0" smtClean="0">
                <a:latin typeface="+mn-lt"/>
              </a:rPr>
            </a:br>
            <a:r>
              <a:rPr lang="ru-RU" altLang="ru-RU" sz="2400" b="1" dirty="0" smtClean="0">
                <a:latin typeface="+mn-lt"/>
              </a:rPr>
              <a:t>(2016-2017 гг.)</a:t>
            </a:r>
            <a:endParaRPr lang="ru-RU" sz="2400" b="1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5004393"/>
              </p:ext>
            </p:extLst>
          </p:nvPr>
        </p:nvGraphicFramePr>
        <p:xfrm>
          <a:off x="0" y="943276"/>
          <a:ext cx="12192000" cy="5659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367649" y="6516106"/>
            <a:ext cx="3694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Мониторинг Минздрава России</a:t>
            </a:r>
            <a:endParaRPr lang="ru-RU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16299" y="1144552"/>
            <a:ext cx="6056245" cy="70788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Всего кардиологических коек в РФ в 2017г. – 50 026;</a:t>
            </a:r>
          </a:p>
          <a:p>
            <a:r>
              <a:rPr lang="ru-RU" sz="2000" b="1" dirty="0" smtClean="0"/>
              <a:t>                                 в 2016г. – 50 600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0767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1325563"/>
          </a:xfrm>
          <a:solidFill>
            <a:srgbClr val="FFFF99"/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+mn-lt"/>
              </a:rPr>
              <a:t>Субъекты РФ, в которых НМИЦ кардиологии были проведены аудиторские проверки кардиологической службы в октябре-декабре 2018 г.</a:t>
            </a:r>
            <a:br>
              <a:rPr lang="ru-RU" sz="2800" b="1" dirty="0" smtClean="0">
                <a:latin typeface="+mn-lt"/>
              </a:rPr>
            </a:br>
            <a:endParaRPr lang="ru-RU" sz="2800" b="1" dirty="0">
              <a:latin typeface="+mn-lt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865621"/>
              </p:ext>
            </p:extLst>
          </p:nvPr>
        </p:nvGraphicFramePr>
        <p:xfrm>
          <a:off x="215076" y="1420317"/>
          <a:ext cx="2470372" cy="52298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9442"/>
                <a:gridCol w="2030930"/>
              </a:tblGrid>
              <a:tr h="435822">
                <a:tc>
                  <a:txBody>
                    <a:bodyPr/>
                    <a:lstStyle/>
                    <a:p>
                      <a:pPr algn="l"/>
                      <a:endParaRPr lang="ru-RU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/>
                        <a:t>Субъекты</a:t>
                      </a:r>
                      <a:r>
                        <a:rPr lang="ru-RU" sz="1200" b="1" baseline="0" dirty="0" smtClean="0"/>
                        <a:t> РФ</a:t>
                      </a:r>
                      <a:endParaRPr lang="ru-RU" sz="1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5822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/>
                        <a:t>1.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/>
                        <a:t>Забайкальский край</a:t>
                      </a:r>
                      <a:endParaRPr lang="ru-RU" sz="1200" b="1" dirty="0"/>
                    </a:p>
                  </a:txBody>
                  <a:tcPr/>
                </a:tc>
              </a:tr>
              <a:tr h="435822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/>
                        <a:t>2.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/>
                        <a:t>Новосибирская область</a:t>
                      </a:r>
                      <a:endParaRPr lang="ru-RU" sz="1200" b="1" dirty="0"/>
                    </a:p>
                  </a:txBody>
                  <a:tcPr/>
                </a:tc>
              </a:tr>
              <a:tr h="435822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/>
                        <a:t>3.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/>
                        <a:t>Красноярский край</a:t>
                      </a:r>
                      <a:endParaRPr lang="ru-RU" sz="1200" b="1" dirty="0"/>
                    </a:p>
                  </a:txBody>
                  <a:tcPr/>
                </a:tc>
              </a:tr>
              <a:tr h="435822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/>
                        <a:t>4.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/>
                        <a:t>Приморский край</a:t>
                      </a:r>
                      <a:endParaRPr lang="ru-RU" sz="1200" b="1" dirty="0"/>
                    </a:p>
                  </a:txBody>
                  <a:tcPr/>
                </a:tc>
              </a:tr>
              <a:tr h="435822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/>
                        <a:t>5.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/>
                        <a:t>Курганская</a:t>
                      </a:r>
                      <a:r>
                        <a:rPr lang="ru-RU" sz="1200" b="1" baseline="0" dirty="0" smtClean="0"/>
                        <a:t> область</a:t>
                      </a:r>
                      <a:endParaRPr lang="ru-RU" sz="1200" b="1" dirty="0"/>
                    </a:p>
                  </a:txBody>
                  <a:tcPr/>
                </a:tc>
              </a:tr>
              <a:tr h="435822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/>
                        <a:t>6.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/>
                        <a:t>Владимирская область</a:t>
                      </a:r>
                      <a:endParaRPr lang="ru-RU" sz="1200" b="1" dirty="0"/>
                    </a:p>
                  </a:txBody>
                  <a:tcPr/>
                </a:tc>
              </a:tr>
              <a:tr h="435822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/>
                        <a:t>7.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/>
                        <a:t>Ивановская область</a:t>
                      </a:r>
                      <a:endParaRPr lang="ru-RU" sz="1200" b="1" dirty="0"/>
                    </a:p>
                  </a:txBody>
                  <a:tcPr/>
                </a:tc>
              </a:tr>
              <a:tr h="435822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/>
                        <a:t>8.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/>
                        <a:t>Тамбовская область</a:t>
                      </a:r>
                      <a:endParaRPr lang="ru-RU" sz="1200" b="1" dirty="0"/>
                    </a:p>
                  </a:txBody>
                  <a:tcPr/>
                </a:tc>
              </a:tr>
              <a:tr h="435822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/>
                        <a:t>9.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/>
                        <a:t>Кемеровская область</a:t>
                      </a:r>
                      <a:endParaRPr lang="ru-RU" sz="1200" b="1" dirty="0"/>
                    </a:p>
                  </a:txBody>
                  <a:tcPr/>
                </a:tc>
              </a:tr>
              <a:tr h="435822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/>
                        <a:t>10.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/>
                        <a:t>Алтайский край</a:t>
                      </a:r>
                      <a:endParaRPr lang="ru-RU" sz="1200" b="1" dirty="0"/>
                    </a:p>
                  </a:txBody>
                  <a:tcPr/>
                </a:tc>
              </a:tr>
              <a:tr h="435822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/>
                        <a:t>11.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/>
                        <a:t>Калужская область</a:t>
                      </a:r>
                      <a:endParaRPr lang="ru-RU" sz="12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993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80" y="1592535"/>
            <a:ext cx="7875869" cy="4368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361310" y="5861785"/>
            <a:ext cx="846917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Всего в течение 2018 г были проведены выезды сотрудников НМИЦ кардиологии </a:t>
            </a:r>
          </a:p>
          <a:p>
            <a:pPr algn="ctr"/>
            <a:r>
              <a:rPr lang="ru-RU" b="1" dirty="0" smtClean="0"/>
              <a:t>в 36 субъекта РФ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8651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1"/>
            <a:ext cx="12192001" cy="1023041"/>
          </a:xfrm>
          <a:solidFill>
            <a:srgbClr val="FFFF99"/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+mn-lt"/>
              </a:rPr>
              <a:t>Обеспеченность кардиологическими койками на 10 тыс. населения в субъектах РФ</a:t>
            </a:r>
            <a:endParaRPr lang="ru-RU" sz="2800" b="1" dirty="0">
              <a:latin typeface="+mn-lt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01879" y="1603171"/>
          <a:ext cx="11990121" cy="5254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23392" y="1844824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%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026795" y="1364008"/>
            <a:ext cx="5653909" cy="64633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Всего кардиологических коек в РФ в 2017г. – 50 026;</a:t>
            </a:r>
          </a:p>
          <a:p>
            <a:r>
              <a:rPr lang="ru-RU" b="1" dirty="0" smtClean="0"/>
              <a:t>                                 в 2016г. – 50 600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152521" y="6519446"/>
            <a:ext cx="40394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Мониторинг Минздрава России</a:t>
            </a:r>
            <a:endParaRPr 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1"/>
            <a:ext cx="12192001" cy="778598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ru-RU" sz="2800" b="1" dirty="0" smtClean="0"/>
              <a:t>Частота профильной госпитализации</a:t>
            </a:r>
            <a:r>
              <a:rPr lang="ru-RU" sz="2800" b="1" dirty="0" smtClean="0">
                <a:latin typeface="+mn-lt"/>
              </a:rPr>
              <a:t> больных ОКС</a:t>
            </a:r>
            <a:endParaRPr lang="ru-RU" sz="2800" b="1" dirty="0">
              <a:latin typeface="+mn-lt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183302"/>
              </p:ext>
            </p:extLst>
          </p:nvPr>
        </p:nvGraphicFramePr>
        <p:xfrm>
          <a:off x="1" y="1049155"/>
          <a:ext cx="11934700" cy="5808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6253" y="1263159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28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1"/>
            <a:ext cx="12192001" cy="706169"/>
          </a:xfrm>
          <a:solidFill>
            <a:srgbClr val="FFFF99"/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+mn-lt"/>
              </a:rPr>
              <a:t>Доля больных с ОКС, переведенных из ПСО в РСЦ  </a:t>
            </a:r>
            <a:endParaRPr lang="ru-RU" sz="2800" b="1" dirty="0">
              <a:latin typeface="+mn-lt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7553627"/>
              </p:ext>
            </p:extLst>
          </p:nvPr>
        </p:nvGraphicFramePr>
        <p:xfrm>
          <a:off x="201879" y="943277"/>
          <a:ext cx="11732821" cy="591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32401" y="1309104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291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8063"/>
          </a:xfr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3500000" scaled="1"/>
            <a:tileRect/>
          </a:gradFill>
        </p:spPr>
        <p:txBody>
          <a:bodyPr>
            <a:normAutofit/>
          </a:bodyPr>
          <a:lstStyle/>
          <a:p>
            <a:r>
              <a:rPr lang="ru-RU" sz="2400" b="1" dirty="0" smtClean="0"/>
              <a:t>Доля пациентов с </a:t>
            </a:r>
            <a:r>
              <a:rPr lang="ru-RU" sz="2400" b="1" dirty="0" err="1" smtClean="0"/>
              <a:t>ОКСп</a:t>
            </a:r>
            <a:r>
              <a:rPr lang="en-US" sz="2400" b="1" dirty="0" smtClean="0"/>
              <a:t>ST</a:t>
            </a:r>
            <a:r>
              <a:rPr lang="ru-RU" sz="2400" b="1" dirty="0"/>
              <a:t>, </a:t>
            </a:r>
            <a:r>
              <a:rPr lang="ru-RU" sz="2400" b="1" dirty="0" smtClean="0"/>
              <a:t>госпитализированных в стационары в сроки менее 2-х часов</a:t>
            </a:r>
            <a:endParaRPr lang="ru-RU" sz="24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7717056"/>
              </p:ext>
            </p:extLst>
          </p:nvPr>
        </p:nvGraphicFramePr>
        <p:xfrm>
          <a:off x="0" y="904775"/>
          <a:ext cx="12002703" cy="571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634289" y="6446698"/>
            <a:ext cx="53765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 smtClean="0"/>
              <a:t>Мониторинг Минздрава России</a:t>
            </a:r>
            <a:endParaRPr lang="ru-RU" sz="16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99891" y="1124668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13803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07521"/>
          </a:xfrm>
          <a:solidFill>
            <a:srgbClr val="FFFF99"/>
          </a:solidFill>
        </p:spPr>
        <p:txBody>
          <a:bodyPr/>
          <a:lstStyle/>
          <a:p>
            <a:pPr algn="ctr"/>
            <a:r>
              <a:rPr lang="ru-RU" b="1" dirty="0" smtClean="0">
                <a:latin typeface="+mn-lt"/>
              </a:rPr>
              <a:t>ЦФО, УФО, СФО, ДВФО</a:t>
            </a:r>
            <a:endParaRPr lang="ru-RU" b="1" dirty="0"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106686"/>
              </p:ext>
            </p:extLst>
          </p:nvPr>
        </p:nvGraphicFramePr>
        <p:xfrm>
          <a:off x="144379" y="1443790"/>
          <a:ext cx="4273616" cy="45912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04389"/>
                <a:gridCol w="1132721"/>
                <a:gridCol w="764534"/>
                <a:gridCol w="871972"/>
              </a:tblGrid>
              <a:tr h="1154343">
                <a:tc>
                  <a:txBody>
                    <a:bodyPr/>
                    <a:lstStyle/>
                    <a:p>
                      <a:pPr algn="just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Население на 1.12.2018г. </a:t>
                      </a:r>
                      <a:endParaRPr lang="ru-RU" sz="1400" b="1" i="0" u="none" strike="noStrike" dirty="0">
                        <a:solidFill>
                          <a:srgbClr val="22222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22222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 i="0" u="none" strike="noStrike" dirty="0">
                        <a:solidFill>
                          <a:srgbClr val="22222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22222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субъектов </a:t>
                      </a:r>
                      <a:endParaRPr lang="ru-RU" sz="1400" b="1" i="0" u="none" strike="noStrike" dirty="0">
                        <a:solidFill>
                          <a:srgbClr val="22222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78687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146 880 432</a:t>
                      </a:r>
                      <a:endParaRPr lang="ru-RU" sz="1400" b="1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1400" b="1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</a:t>
                      </a:r>
                      <a:endParaRPr lang="ru-RU" sz="1400" b="1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14555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Центральный федеральный округ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39 311 413</a:t>
                      </a:r>
                      <a:endParaRPr lang="ru-RU" sz="1400" b="1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400" b="1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 b="1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14555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Уральский федеральный округ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12 356 229</a:t>
                      </a:r>
                      <a:endParaRPr lang="ru-RU" sz="1400" b="1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8,4</a:t>
                      </a:r>
                      <a:endParaRPr lang="ru-RU" sz="1400" b="1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1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14555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Сибирский федеральный округ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19 287 474</a:t>
                      </a:r>
                      <a:endParaRPr lang="ru-RU" sz="1400" b="1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13,1</a:t>
                      </a:r>
                      <a:endParaRPr lang="ru-RU" sz="1400" b="1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1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714555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400" b="1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Дальневосточный федеральный округ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6 165 284</a:t>
                      </a:r>
                      <a:endParaRPr lang="ru-RU" sz="1400" b="1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4,2</a:t>
                      </a:r>
                      <a:endParaRPr lang="ru-RU" sz="1400" b="1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400" b="1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1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0566" y="1424539"/>
            <a:ext cx="7761434" cy="4629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6948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9"/>
          <p:cNvSpPr>
            <a:spLocks noChangeArrowheads="1"/>
          </p:cNvSpPr>
          <p:nvPr/>
        </p:nvSpPr>
        <p:spPr bwMode="auto">
          <a:xfrm>
            <a:off x="0" y="0"/>
            <a:ext cx="12192000" cy="764704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ctr">
              <a:buFont typeface="Arial" panose="020B0604020202020204" pitchFamily="34" charset="0"/>
              <a:buNone/>
            </a:pPr>
            <a:r>
              <a:rPr lang="ru-RU" sz="2400" b="1" dirty="0">
                <a:solidFill>
                  <a:prstClr val="black"/>
                </a:solidFill>
                <a:latin typeface="Calibri"/>
              </a:rPr>
              <a:t>Среднее время «симптом – звонок СМП</a:t>
            </a:r>
            <a:r>
              <a:rPr lang="ru-RU" sz="2400" b="1" dirty="0" smtClean="0">
                <a:solidFill>
                  <a:prstClr val="black"/>
                </a:solidFill>
                <a:latin typeface="Calibri"/>
              </a:rPr>
              <a:t>»</a:t>
            </a:r>
          </a:p>
          <a:p>
            <a:pPr algn="ctr" fontAlgn="ctr">
              <a:buFont typeface="Arial" panose="020B0604020202020204" pitchFamily="34" charset="0"/>
              <a:buNone/>
            </a:pPr>
            <a:r>
              <a:rPr lang="ru-RU" sz="2400" b="1" dirty="0" smtClean="0">
                <a:solidFill>
                  <a:prstClr val="black"/>
                </a:solidFill>
                <a:latin typeface="Calibri"/>
              </a:rPr>
              <a:t>ЦФО, УФО, СФО, ДВФО</a:t>
            </a:r>
            <a:endParaRPr lang="ru-RU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6908663" y="6519446"/>
            <a:ext cx="5155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latin typeface="Calibri"/>
              </a:rPr>
              <a:t>Мониторинг Минздрава России </a:t>
            </a:r>
            <a:r>
              <a:rPr lang="ru-RU" altLang="ru-RU" sz="1600" b="1" dirty="0" smtClean="0"/>
              <a:t>(2017г.)</a:t>
            </a:r>
            <a:endParaRPr lang="en-US" altLang="ru-RU" sz="1600" b="1" dirty="0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596145417"/>
              </p:ext>
            </p:extLst>
          </p:nvPr>
        </p:nvGraphicFramePr>
        <p:xfrm>
          <a:off x="67377" y="764704"/>
          <a:ext cx="11896824" cy="6010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1"/>
          <p:cNvSpPr txBox="1"/>
          <p:nvPr/>
        </p:nvSpPr>
        <p:spPr>
          <a:xfrm>
            <a:off x="822619" y="855033"/>
            <a:ext cx="576064" cy="28803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solidFill>
                  <a:prstClr val="black"/>
                </a:solidFill>
              </a:rPr>
              <a:t>мин</a:t>
            </a:r>
          </a:p>
          <a:p>
            <a:endParaRPr lang="ru-RU" sz="105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37606" y="3840138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Данные не представлены Воронежской обл., Чукотским </a:t>
            </a:r>
            <a:r>
              <a:rPr lang="ru-RU" dirty="0" err="1">
                <a:solidFill>
                  <a:prstClr val="black"/>
                </a:solidFill>
              </a:rPr>
              <a:t>а.о</a:t>
            </a:r>
            <a:r>
              <a:rPr lang="ru-RU" dirty="0">
                <a:solidFill>
                  <a:prstClr val="black"/>
                </a:solidFill>
              </a:rPr>
              <a:t>. и Еврейской </a:t>
            </a:r>
            <a:r>
              <a:rPr lang="ru-RU" dirty="0" err="1">
                <a:solidFill>
                  <a:prstClr val="black"/>
                </a:solidFill>
              </a:rPr>
              <a:t>а.о</a:t>
            </a:r>
            <a:r>
              <a:rPr lang="ru-RU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128" y="4365010"/>
            <a:ext cx="11939166" cy="2154436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По данным Шведского Регистра увеличение времени «ПМК - баллон» </a:t>
            </a:r>
            <a:r>
              <a:rPr lang="en-US" dirty="0">
                <a:solidFill>
                  <a:prstClr val="black"/>
                </a:solidFill>
              </a:rPr>
              <a:t>&gt;</a:t>
            </a:r>
            <a:r>
              <a:rPr lang="ru-RU" dirty="0">
                <a:solidFill>
                  <a:prstClr val="black"/>
                </a:solidFill>
              </a:rPr>
              <a:t> 60 минут у больных </a:t>
            </a:r>
            <a:r>
              <a:rPr lang="ru-RU" dirty="0" err="1">
                <a:solidFill>
                  <a:prstClr val="black"/>
                </a:solidFill>
              </a:rPr>
              <a:t>ОКСп</a:t>
            </a:r>
            <a:r>
              <a:rPr lang="en-US" dirty="0">
                <a:solidFill>
                  <a:prstClr val="black"/>
                </a:solidFill>
              </a:rPr>
              <a:t>ST</a:t>
            </a:r>
            <a:r>
              <a:rPr lang="ru-RU" dirty="0">
                <a:solidFill>
                  <a:prstClr val="black"/>
                </a:solidFill>
              </a:rPr>
              <a:t> ассоциировано с увеличением  смертности в течение 1 года,  а также с развитием тяжелой </a:t>
            </a:r>
            <a:r>
              <a:rPr lang="ru-RU" dirty="0" smtClean="0">
                <a:solidFill>
                  <a:prstClr val="black"/>
                </a:solidFill>
              </a:rPr>
              <a:t>ХСН</a:t>
            </a:r>
            <a:endParaRPr lang="ru-RU" sz="1050" dirty="0">
              <a:solidFill>
                <a:prstClr val="black"/>
              </a:solidFill>
            </a:endParaRPr>
          </a:p>
          <a:p>
            <a:pPr algn="r"/>
            <a:endParaRPr lang="en-US" sz="1000" dirty="0">
              <a:solidFill>
                <a:prstClr val="black"/>
              </a:solidFill>
            </a:endParaRPr>
          </a:p>
          <a:p>
            <a:pPr algn="r"/>
            <a:r>
              <a:rPr lang="en-US" sz="1000" dirty="0" err="1">
                <a:solidFill>
                  <a:prstClr val="black"/>
                </a:solidFill>
              </a:rPr>
              <a:t>Koul</a:t>
            </a:r>
            <a:r>
              <a:rPr lang="en-US" sz="1000" dirty="0">
                <a:solidFill>
                  <a:prstClr val="black"/>
                </a:solidFill>
              </a:rPr>
              <a:t> S et al.,</a:t>
            </a:r>
            <a:r>
              <a:rPr lang="ru-RU" sz="1000" dirty="0">
                <a:solidFill>
                  <a:prstClr val="black"/>
                </a:solidFill>
              </a:rPr>
              <a:t> </a:t>
            </a:r>
            <a:r>
              <a:rPr lang="en-US" sz="1000" dirty="0">
                <a:solidFill>
                  <a:prstClr val="black"/>
                </a:solidFill>
              </a:rPr>
              <a:t>J Am Heart Assoc,2014</a:t>
            </a:r>
          </a:p>
          <a:p>
            <a:pPr algn="r"/>
            <a:endParaRPr lang="ru-RU" sz="1000" dirty="0">
              <a:solidFill>
                <a:prstClr val="black"/>
              </a:solidFill>
            </a:endParaRPr>
          </a:p>
          <a:p>
            <a:pPr algn="r"/>
            <a:endParaRPr lang="en-US" sz="1000" dirty="0">
              <a:solidFill>
                <a:prstClr val="black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В Восточной части Австрии (766 тыс.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населения) время «ПМК-баллон» в пределах 120 минут достигнуто  у 78% больных </a:t>
            </a:r>
            <a:r>
              <a:rPr lang="ru-RU" dirty="0" err="1">
                <a:solidFill>
                  <a:prstClr val="black"/>
                </a:solidFill>
              </a:rPr>
              <a:t>ОКСп</a:t>
            </a:r>
            <a:r>
              <a:rPr lang="en-US" dirty="0">
                <a:solidFill>
                  <a:prstClr val="black"/>
                </a:solidFill>
              </a:rPr>
              <a:t>ST</a:t>
            </a:r>
            <a:r>
              <a:rPr lang="ru-RU" dirty="0">
                <a:solidFill>
                  <a:prstClr val="black"/>
                </a:solidFill>
              </a:rPr>
              <a:t> </a:t>
            </a:r>
          </a:p>
          <a:p>
            <a:pPr algn="r"/>
            <a:r>
              <a:rPr lang="en-US" sz="1000" dirty="0" err="1" smtClean="0">
                <a:solidFill>
                  <a:prstClr val="black"/>
                </a:solidFill>
              </a:rPr>
              <a:t>Trimmel</a:t>
            </a:r>
            <a:r>
              <a:rPr lang="en-US" sz="1000" dirty="0" smtClean="0">
                <a:solidFill>
                  <a:prstClr val="black"/>
                </a:solidFill>
              </a:rPr>
              <a:t> </a:t>
            </a:r>
            <a:r>
              <a:rPr lang="en-US" sz="1000" dirty="0">
                <a:solidFill>
                  <a:prstClr val="black"/>
                </a:solidFill>
              </a:rPr>
              <a:t>H et al.</a:t>
            </a:r>
            <a:r>
              <a:rPr lang="ru-RU" sz="1000" dirty="0">
                <a:solidFill>
                  <a:prstClr val="black"/>
                </a:solidFill>
              </a:rPr>
              <a:t>, </a:t>
            </a:r>
            <a:r>
              <a:rPr lang="en-US" sz="1000" dirty="0" err="1">
                <a:solidFill>
                  <a:prstClr val="black"/>
                </a:solidFill>
              </a:rPr>
              <a:t>Scand</a:t>
            </a:r>
            <a:r>
              <a:rPr lang="en-US" sz="1000" dirty="0">
                <a:solidFill>
                  <a:prstClr val="black"/>
                </a:solidFill>
              </a:rPr>
              <a:t> J Trauma </a:t>
            </a:r>
            <a:r>
              <a:rPr lang="en-US" sz="1000" dirty="0" err="1">
                <a:solidFill>
                  <a:prstClr val="black"/>
                </a:solidFill>
              </a:rPr>
              <a:t>Resusc</a:t>
            </a:r>
            <a:r>
              <a:rPr lang="en-US" sz="1000" dirty="0">
                <a:solidFill>
                  <a:prstClr val="black"/>
                </a:solidFill>
              </a:rPr>
              <a:t> </a:t>
            </a:r>
            <a:r>
              <a:rPr lang="en-US" sz="1000" dirty="0" err="1">
                <a:solidFill>
                  <a:prstClr val="black"/>
                </a:solidFill>
              </a:rPr>
              <a:t>Emerg</a:t>
            </a:r>
            <a:r>
              <a:rPr lang="en-US" sz="1000" dirty="0">
                <a:solidFill>
                  <a:prstClr val="black"/>
                </a:solidFill>
              </a:rPr>
              <a:t> Mad, 2018</a:t>
            </a:r>
            <a:endParaRPr lang="ru-RU" sz="1000" dirty="0">
              <a:solidFill>
                <a:prstClr val="black"/>
              </a:solidFill>
            </a:endParaRPr>
          </a:p>
          <a:p>
            <a:endParaRPr lang="ru-RU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58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9"/>
          <p:cNvSpPr>
            <a:spLocks noChangeArrowheads="1"/>
          </p:cNvSpPr>
          <p:nvPr/>
        </p:nvSpPr>
        <p:spPr bwMode="auto">
          <a:xfrm>
            <a:off x="0" y="0"/>
            <a:ext cx="12192000" cy="764704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ctr">
              <a:buFont typeface="Arial" panose="020B0604020202020204" pitchFamily="34" charset="0"/>
              <a:buNone/>
            </a:pPr>
            <a:endParaRPr lang="ru-RU" sz="2400" b="1" dirty="0" smtClean="0">
              <a:solidFill>
                <a:prstClr val="black"/>
              </a:solidFill>
              <a:latin typeface="Calibri"/>
            </a:endParaRPr>
          </a:p>
          <a:p>
            <a:pPr algn="ctr" fontAlgn="ctr">
              <a:buFont typeface="Arial" panose="020B0604020202020204" pitchFamily="34" charset="0"/>
              <a:buNone/>
            </a:pPr>
            <a:r>
              <a:rPr lang="ru-RU" sz="2400" b="1" dirty="0" smtClean="0">
                <a:solidFill>
                  <a:prstClr val="black"/>
                </a:solidFill>
                <a:latin typeface="Calibri"/>
              </a:rPr>
              <a:t>Среднее </a:t>
            </a:r>
            <a:r>
              <a:rPr lang="ru-RU" sz="2400" b="1" dirty="0">
                <a:solidFill>
                  <a:prstClr val="black"/>
                </a:solidFill>
                <a:latin typeface="Calibri"/>
              </a:rPr>
              <a:t>время «звонок СМП – баллон</a:t>
            </a:r>
            <a:r>
              <a:rPr lang="ru-RU" sz="2400" b="1" dirty="0" smtClean="0">
                <a:solidFill>
                  <a:prstClr val="black"/>
                </a:solidFill>
                <a:latin typeface="Calibri"/>
              </a:rPr>
              <a:t>»</a:t>
            </a:r>
          </a:p>
          <a:p>
            <a:pPr algn="ctr" fontAlgn="ctr">
              <a:buFont typeface="Arial" panose="020B0604020202020204" pitchFamily="34" charset="0"/>
              <a:buNone/>
            </a:pPr>
            <a:r>
              <a:rPr lang="ru-RU" sz="2400" b="1" dirty="0">
                <a:solidFill>
                  <a:prstClr val="black"/>
                </a:solidFill>
                <a:latin typeface="Calibri"/>
              </a:rPr>
              <a:t>ЦФО, УФО, СФО, </a:t>
            </a:r>
            <a:r>
              <a:rPr lang="ru-RU" sz="2400" b="1" dirty="0" smtClean="0">
                <a:solidFill>
                  <a:prstClr val="black"/>
                </a:solidFill>
                <a:latin typeface="Calibri"/>
              </a:rPr>
              <a:t>ДВФО</a:t>
            </a:r>
            <a:endParaRPr lang="ru-RU" sz="2400" b="1" dirty="0">
              <a:solidFill>
                <a:prstClr val="black"/>
              </a:solidFill>
              <a:latin typeface="Calibri"/>
            </a:endParaRPr>
          </a:p>
          <a:p>
            <a:pPr algn="ctr" fontAlgn="ctr">
              <a:buFont typeface="Arial" panose="020B0604020202020204" pitchFamily="34" charset="0"/>
              <a:buNone/>
            </a:pPr>
            <a:endParaRPr lang="ru-RU" sz="2400" b="1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5455250" y="6525344"/>
            <a:ext cx="51556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 dirty="0">
                <a:solidFill>
                  <a:srgbClr val="002060"/>
                </a:solidFill>
                <a:latin typeface="Calibri"/>
              </a:rPr>
              <a:t>Данные Мониторинга Минздрава России </a:t>
            </a:r>
            <a:r>
              <a:rPr lang="ru-RU" altLang="ru-RU" sz="1400" b="1" dirty="0">
                <a:solidFill>
                  <a:srgbClr val="002060"/>
                </a:solidFill>
              </a:rPr>
              <a:t>(2017г.)</a:t>
            </a:r>
            <a:endParaRPr lang="en-US" altLang="ru-RU" sz="1400" b="1" dirty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14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088693743"/>
              </p:ext>
            </p:extLst>
          </p:nvPr>
        </p:nvGraphicFramePr>
        <p:xfrm>
          <a:off x="38501" y="822550"/>
          <a:ext cx="1211499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1"/>
          <p:cNvSpPr txBox="1"/>
          <p:nvPr/>
        </p:nvSpPr>
        <p:spPr>
          <a:xfrm>
            <a:off x="716016" y="822655"/>
            <a:ext cx="576064" cy="28803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solidFill>
                  <a:prstClr val="black"/>
                </a:solidFill>
              </a:rPr>
              <a:t>мин</a:t>
            </a:r>
          </a:p>
          <a:p>
            <a:endParaRPr lang="ru-RU" sz="105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51584" y="6148706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Данные не представлены Воронежской обл., Чукотским </a:t>
            </a:r>
            <a:r>
              <a:rPr lang="ru-RU" dirty="0" err="1">
                <a:solidFill>
                  <a:prstClr val="black"/>
                </a:solidFill>
              </a:rPr>
              <a:t>а.о</a:t>
            </a:r>
            <a:r>
              <a:rPr lang="ru-RU" dirty="0">
                <a:solidFill>
                  <a:prstClr val="black"/>
                </a:solidFill>
              </a:rPr>
              <a:t>. и Еврейской </a:t>
            </a:r>
            <a:r>
              <a:rPr lang="ru-RU" dirty="0" err="1">
                <a:solidFill>
                  <a:prstClr val="black"/>
                </a:solidFill>
              </a:rPr>
              <a:t>а.о</a:t>
            </a:r>
            <a:r>
              <a:rPr lang="ru-RU" dirty="0">
                <a:solidFill>
                  <a:prstClr val="black"/>
                </a:solidFill>
              </a:rPr>
              <a:t>.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716016" y="4003690"/>
            <a:ext cx="11118102" cy="75969"/>
          </a:xfrm>
          <a:prstGeom prst="line">
            <a:avLst/>
          </a:prstGeom>
          <a:ln w="381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688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9"/>
          <p:cNvSpPr>
            <a:spLocks noChangeArrowheads="1"/>
          </p:cNvSpPr>
          <p:nvPr/>
        </p:nvSpPr>
        <p:spPr bwMode="auto">
          <a:xfrm>
            <a:off x="0" y="29575"/>
            <a:ext cx="12192000" cy="110440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ctr">
              <a:buFont typeface="Arial" panose="020B0604020202020204" pitchFamily="34" charset="0"/>
              <a:buNone/>
            </a:pPr>
            <a:endParaRPr lang="ru-RU" sz="2400" b="1" dirty="0" smtClean="0">
              <a:solidFill>
                <a:prstClr val="black"/>
              </a:solidFill>
            </a:endParaRPr>
          </a:p>
          <a:p>
            <a:pPr algn="ctr" fontAlgn="ctr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ru-RU" sz="2400" b="1" dirty="0" smtClean="0">
                <a:solidFill>
                  <a:prstClr val="black"/>
                </a:solidFill>
              </a:rPr>
              <a:t>Время </a:t>
            </a:r>
            <a:r>
              <a:rPr lang="ru-RU" sz="2400" b="1" dirty="0">
                <a:solidFill>
                  <a:prstClr val="black"/>
                </a:solidFill>
              </a:rPr>
              <a:t>"симптом - баллон" при выполнении первичной ЧКВ у больных с </a:t>
            </a:r>
            <a:r>
              <a:rPr lang="ru-RU" sz="2400" b="1" dirty="0" err="1" smtClean="0">
                <a:solidFill>
                  <a:prstClr val="black"/>
                </a:solidFill>
              </a:rPr>
              <a:t>ОКСпST</a:t>
            </a:r>
            <a:endParaRPr lang="ru-RU" sz="2400" b="1" dirty="0" smtClean="0">
              <a:solidFill>
                <a:prstClr val="black"/>
              </a:solidFill>
            </a:endParaRPr>
          </a:p>
          <a:p>
            <a:pPr algn="ctr" fontAlgn="ctr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ru-RU" sz="2400" b="1" dirty="0" smtClean="0">
                <a:solidFill>
                  <a:prstClr val="black"/>
                </a:solidFill>
              </a:rPr>
              <a:t>(рассчитано из числа больных,</a:t>
            </a:r>
            <a:r>
              <a:rPr lang="ru-RU" sz="24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Calibri"/>
              </a:rPr>
              <a:t>поступивших до 12 часов от начала </a:t>
            </a:r>
            <a:r>
              <a:rPr lang="ru-RU" sz="2400" b="1" dirty="0" smtClean="0">
                <a:solidFill>
                  <a:prstClr val="black"/>
                </a:solidFill>
                <a:latin typeface="Calibri"/>
              </a:rPr>
              <a:t>симптомов)</a:t>
            </a:r>
            <a:endParaRPr lang="ru-RU" sz="2400" b="1" dirty="0" smtClean="0">
              <a:solidFill>
                <a:prstClr val="black"/>
              </a:solidFill>
            </a:endParaRPr>
          </a:p>
          <a:p>
            <a:pPr algn="ctr" fontAlgn="ctr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ru-RU" sz="2400" b="1" dirty="0">
                <a:solidFill>
                  <a:prstClr val="black"/>
                </a:solidFill>
                <a:latin typeface="Calibri"/>
              </a:rPr>
              <a:t>ЦФО, УФО, СФО, </a:t>
            </a:r>
            <a:r>
              <a:rPr lang="ru-RU" sz="2400" b="1" dirty="0" smtClean="0">
                <a:solidFill>
                  <a:prstClr val="black"/>
                </a:solidFill>
                <a:latin typeface="Calibri"/>
              </a:rPr>
              <a:t>ДВФО</a:t>
            </a:r>
            <a:endParaRPr lang="ru-RU" sz="2400" b="1" dirty="0">
              <a:solidFill>
                <a:prstClr val="black"/>
              </a:solidFill>
              <a:latin typeface="Calibri"/>
            </a:endParaRPr>
          </a:p>
          <a:p>
            <a:pPr algn="ctr" fontAlgn="ctr">
              <a:buFont typeface="Arial" panose="020B0604020202020204" pitchFamily="34" charset="0"/>
              <a:buNone/>
            </a:pPr>
            <a:endParaRPr lang="ru-RU" sz="2400" b="1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7036369" y="6381329"/>
            <a:ext cx="51556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rgbClr val="1F497D">
                    <a:lumMod val="50000"/>
                  </a:srgbClr>
                </a:solidFill>
                <a:latin typeface="Calibri"/>
              </a:rPr>
              <a:t>Мониторинг Минздрава </a:t>
            </a:r>
            <a:r>
              <a:rPr lang="ru-RU" altLang="ru-RU" sz="1800" b="1" dirty="0">
                <a:solidFill>
                  <a:srgbClr val="1F497D">
                    <a:lumMod val="50000"/>
                  </a:srgbClr>
                </a:solidFill>
                <a:latin typeface="Calibri"/>
              </a:rPr>
              <a:t>России </a:t>
            </a:r>
            <a:r>
              <a:rPr lang="ru-RU" altLang="ru-RU" sz="1800" b="1" dirty="0">
                <a:solidFill>
                  <a:srgbClr val="1F497D">
                    <a:lumMod val="50000"/>
                  </a:srgbClr>
                </a:solidFill>
              </a:rPr>
              <a:t>(2017г</a:t>
            </a:r>
            <a:r>
              <a:rPr lang="ru-RU" altLang="ru-RU" sz="1800" b="1" dirty="0" smtClean="0">
                <a:solidFill>
                  <a:srgbClr val="1F497D">
                    <a:lumMod val="50000"/>
                  </a:srgbClr>
                </a:solidFill>
              </a:rPr>
              <a:t>.)</a:t>
            </a:r>
            <a:endParaRPr lang="en-US" altLang="ru-RU" sz="1800" b="1" dirty="0">
              <a:solidFill>
                <a:srgbClr val="1F497D">
                  <a:lumMod val="50000"/>
                </a:srgbClr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92810330"/>
              </p:ext>
            </p:extLst>
          </p:nvPr>
        </p:nvGraphicFramePr>
        <p:xfrm>
          <a:off x="105879" y="1219097"/>
          <a:ext cx="11867948" cy="5162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1"/>
          <p:cNvSpPr txBox="1"/>
          <p:nvPr/>
        </p:nvSpPr>
        <p:spPr>
          <a:xfrm>
            <a:off x="130689" y="1265273"/>
            <a:ext cx="576064" cy="28803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solidFill>
                  <a:prstClr val="black"/>
                </a:solidFill>
              </a:rPr>
              <a:t>мин</a:t>
            </a:r>
          </a:p>
          <a:p>
            <a:endParaRPr lang="ru-RU" sz="1050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8819" y="4184725"/>
            <a:ext cx="12158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</a:rPr>
              <a:t>120 минут</a:t>
            </a:r>
          </a:p>
        </p:txBody>
      </p:sp>
    </p:spTree>
    <p:extLst>
      <p:ext uri="{BB962C8B-B14F-4D97-AF65-F5344CB8AC3E}">
        <p14:creationId xmlns:p14="http://schemas.microsoft.com/office/powerpoint/2010/main" val="260304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933651"/>
          </a:xfrm>
          <a:solidFill>
            <a:srgbClr val="FFFF99"/>
          </a:solidFill>
        </p:spPr>
        <p:txBody>
          <a:bodyPr>
            <a:noAutofit/>
          </a:bodyPr>
          <a:lstStyle/>
          <a:p>
            <a:r>
              <a:rPr lang="ru-RU" sz="2800" b="1" dirty="0" smtClean="0">
                <a:latin typeface="+mn-lt"/>
              </a:rPr>
              <a:t/>
            </a:r>
            <a:br>
              <a:rPr lang="ru-RU" sz="2800" b="1" dirty="0" smtClean="0">
                <a:latin typeface="+mn-lt"/>
              </a:rPr>
            </a:br>
            <a:r>
              <a:rPr lang="ru-RU" sz="2400" b="1" dirty="0" smtClean="0">
                <a:latin typeface="+mn-lt"/>
              </a:rPr>
              <a:t>Основные недостатки</a:t>
            </a:r>
            <a:r>
              <a:rPr lang="ru-RU" sz="2400" b="1" dirty="0">
                <a:latin typeface="+mn-lt"/>
              </a:rPr>
              <a:t>, выявленные </a:t>
            </a:r>
            <a:r>
              <a:rPr lang="ru-RU" sz="2400" b="1" dirty="0" smtClean="0">
                <a:latin typeface="+mn-lt"/>
              </a:rPr>
              <a:t> в ходе </a:t>
            </a:r>
            <a:r>
              <a:rPr lang="ru-RU" sz="2400" b="1" dirty="0">
                <a:latin typeface="+mn-lt"/>
              </a:rPr>
              <a:t>выездных </a:t>
            </a:r>
            <a:r>
              <a:rPr lang="ru-RU" sz="2400" b="1" dirty="0" smtClean="0">
                <a:latin typeface="+mn-lt"/>
              </a:rPr>
              <a:t>проверок </a:t>
            </a:r>
            <a:r>
              <a:rPr lang="ru-RU" sz="2400" b="1" dirty="0">
                <a:latin typeface="+mn-lt"/>
              </a:rPr>
              <a:t>в 2018 г</a:t>
            </a:r>
            <a:br>
              <a:rPr lang="ru-RU" sz="2400" b="1" dirty="0">
                <a:latin typeface="+mn-lt"/>
              </a:rPr>
            </a:br>
            <a:endParaRPr lang="ru-RU" sz="28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627" y="1010653"/>
            <a:ext cx="11858325" cy="574628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b="1" dirty="0"/>
              <a:t>Маршрутизация и лечение острого коронарного синдрома</a:t>
            </a:r>
            <a:endParaRPr lang="ru-RU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Низкая фактическая частота </a:t>
            </a:r>
            <a:r>
              <a:rPr lang="ru-RU" b="1" dirty="0" err="1">
                <a:solidFill>
                  <a:srgbClr val="002060"/>
                </a:solidFill>
              </a:rPr>
              <a:t>догоспитальной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ТЛТ </a:t>
            </a:r>
            <a:r>
              <a:rPr lang="ru-RU" b="1" dirty="0">
                <a:solidFill>
                  <a:srgbClr val="002060"/>
                </a:solidFill>
              </a:rPr>
              <a:t>при ожидаемом времени прямой доставки &gt;60 мин (15—20%)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Длительная </a:t>
            </a:r>
            <a:r>
              <a:rPr lang="ru-RU" b="1" dirty="0">
                <a:solidFill>
                  <a:srgbClr val="002060"/>
                </a:solidFill>
              </a:rPr>
              <a:t>внутрибольничная </a:t>
            </a:r>
            <a:r>
              <a:rPr lang="ru-RU" b="1" dirty="0" smtClean="0">
                <a:solidFill>
                  <a:srgbClr val="002060"/>
                </a:solidFill>
              </a:rPr>
              <a:t>транспортировка в ЧКВ-центрах (30—60</a:t>
            </a:r>
            <a:r>
              <a:rPr lang="ru-RU" b="1" dirty="0">
                <a:solidFill>
                  <a:srgbClr val="002060"/>
                </a:solidFill>
              </a:rPr>
              <a:t> </a:t>
            </a:r>
            <a:r>
              <a:rPr lang="ru-RU" b="1" dirty="0" smtClean="0">
                <a:solidFill>
                  <a:srgbClr val="002060"/>
                </a:solidFill>
              </a:rPr>
              <a:t>мин) - поступление ОКСП</a:t>
            </a:r>
            <a:r>
              <a:rPr lang="en-US" b="1" dirty="0" smtClean="0">
                <a:solidFill>
                  <a:srgbClr val="002060"/>
                </a:solidFill>
              </a:rPr>
              <a:t>ST </a:t>
            </a:r>
            <a:r>
              <a:rPr lang="ru-RU" b="1" dirty="0" smtClean="0">
                <a:solidFill>
                  <a:srgbClr val="002060"/>
                </a:solidFill>
              </a:rPr>
              <a:t>через </a:t>
            </a:r>
            <a:r>
              <a:rPr lang="ru-RU" b="1" dirty="0">
                <a:solidFill>
                  <a:srgbClr val="002060"/>
                </a:solidFill>
              </a:rPr>
              <a:t>приемное отделение, ожидание завершения плановых </a:t>
            </a:r>
            <a:r>
              <a:rPr lang="ru-RU" b="1" dirty="0" smtClean="0">
                <a:solidFill>
                  <a:srgbClr val="002060"/>
                </a:solidFill>
              </a:rPr>
              <a:t>вмешательств </a:t>
            </a:r>
            <a:r>
              <a:rPr lang="ru-RU" b="1" dirty="0">
                <a:solidFill>
                  <a:srgbClr val="002060"/>
                </a:solidFill>
              </a:rPr>
              <a:t>в отделениях РХМДЛ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Низкая </a:t>
            </a:r>
            <a:r>
              <a:rPr lang="ru-RU" b="1" dirty="0">
                <a:solidFill>
                  <a:srgbClr val="002060"/>
                </a:solidFill>
              </a:rPr>
              <a:t>частота применения </a:t>
            </a:r>
            <a:r>
              <a:rPr lang="ru-RU" b="1" dirty="0" err="1">
                <a:solidFill>
                  <a:srgbClr val="002060"/>
                </a:solidFill>
              </a:rPr>
              <a:t>фармакоинвазивной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тактики (</a:t>
            </a:r>
            <a:r>
              <a:rPr lang="en-US" b="1" dirty="0" smtClean="0">
                <a:solidFill>
                  <a:srgbClr val="002060"/>
                </a:solidFill>
              </a:rPr>
              <a:t>&lt;</a:t>
            </a:r>
            <a:r>
              <a:rPr lang="ru-RU" b="1" dirty="0" smtClean="0">
                <a:solidFill>
                  <a:srgbClr val="002060"/>
                </a:solidFill>
              </a:rPr>
              <a:t>1</a:t>
            </a:r>
            <a:r>
              <a:rPr lang="en-US" b="1" dirty="0" smtClean="0">
                <a:solidFill>
                  <a:srgbClr val="002060"/>
                </a:solidFill>
              </a:rPr>
              <a:t>5</a:t>
            </a:r>
            <a:r>
              <a:rPr lang="ru-RU" b="1" dirty="0" smtClean="0">
                <a:solidFill>
                  <a:srgbClr val="002060"/>
                </a:solidFill>
              </a:rPr>
              <a:t>%)</a:t>
            </a:r>
            <a:endParaRPr lang="ru-RU" b="1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Недостаток </a:t>
            </a:r>
            <a:r>
              <a:rPr lang="ru-RU" b="1" dirty="0" err="1">
                <a:solidFill>
                  <a:srgbClr val="002060"/>
                </a:solidFill>
              </a:rPr>
              <a:t>тромболитических</a:t>
            </a:r>
            <a:r>
              <a:rPr lang="ru-RU" b="1" dirty="0">
                <a:solidFill>
                  <a:srgbClr val="002060"/>
                </a:solidFill>
              </a:rPr>
              <a:t> препаратов на станциях СМП </a:t>
            </a:r>
            <a:r>
              <a:rPr lang="ru-RU" b="1" dirty="0" smtClean="0">
                <a:solidFill>
                  <a:srgbClr val="002060"/>
                </a:solidFill>
              </a:rPr>
              <a:t>(организационная разобщенность</a:t>
            </a:r>
            <a:r>
              <a:rPr lang="ru-RU" b="1" dirty="0">
                <a:solidFill>
                  <a:srgbClr val="002060"/>
                </a:solidFill>
              </a:rPr>
              <a:t>, нарушения закупок</a:t>
            </a:r>
            <a:r>
              <a:rPr lang="ru-RU" b="1" dirty="0" smtClean="0">
                <a:solidFill>
                  <a:srgbClr val="002060"/>
                </a:solidFill>
              </a:rPr>
              <a:t>)</a:t>
            </a:r>
            <a:endParaRPr lang="en-US" b="1" dirty="0" smtClean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Низкая частота использования </a:t>
            </a:r>
            <a:r>
              <a:rPr lang="ru-RU" b="1" dirty="0" err="1">
                <a:solidFill>
                  <a:srgbClr val="002060"/>
                </a:solidFill>
              </a:rPr>
              <a:t>стентов</a:t>
            </a:r>
            <a:r>
              <a:rPr lang="ru-RU" b="1" dirty="0">
                <a:solidFill>
                  <a:srgbClr val="002060"/>
                </a:solidFill>
              </a:rPr>
              <a:t> с лекарственным покрытием (40—60%)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endParaRPr lang="ru-RU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b="1" dirty="0" smtClean="0"/>
              <a:t>Плановая </a:t>
            </a:r>
            <a:r>
              <a:rPr lang="ru-RU" b="1" dirty="0"/>
              <a:t>медицинская </a:t>
            </a:r>
            <a:r>
              <a:rPr lang="ru-RU" b="1" dirty="0" smtClean="0"/>
              <a:t>помощь</a:t>
            </a:r>
            <a:endParaRPr lang="ru-RU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О</a:t>
            </a:r>
            <a:r>
              <a:rPr lang="ru-RU" b="1" dirty="0" smtClean="0">
                <a:solidFill>
                  <a:srgbClr val="002060"/>
                </a:solidFill>
              </a:rPr>
              <a:t>тсутствуют </a:t>
            </a:r>
            <a:r>
              <a:rPr lang="ru-RU" b="1" dirty="0">
                <a:solidFill>
                  <a:srgbClr val="002060"/>
                </a:solidFill>
              </a:rPr>
              <a:t>программы и мероприятия по профилактике внезапной смерти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Г</a:t>
            </a:r>
            <a:r>
              <a:rPr lang="ru-RU" b="1" dirty="0" smtClean="0">
                <a:solidFill>
                  <a:srgbClr val="002060"/>
                </a:solidFill>
              </a:rPr>
              <a:t>оспитализация </a:t>
            </a:r>
            <a:r>
              <a:rPr lang="ru-RU" b="1" dirty="0">
                <a:solidFill>
                  <a:srgbClr val="002060"/>
                </a:solidFill>
              </a:rPr>
              <a:t>пациентов с ХСН в терапевтические отделения </a:t>
            </a:r>
            <a:r>
              <a:rPr lang="ru-RU" b="1" dirty="0" smtClean="0">
                <a:solidFill>
                  <a:srgbClr val="002060"/>
                </a:solidFill>
              </a:rPr>
              <a:t>стационаров</a:t>
            </a:r>
            <a:endParaRPr lang="en-US" b="1" dirty="0" smtClean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О</a:t>
            </a:r>
            <a:r>
              <a:rPr lang="ru-RU" b="1" dirty="0" smtClean="0">
                <a:solidFill>
                  <a:srgbClr val="002060"/>
                </a:solidFill>
              </a:rPr>
              <a:t>тсутствие передачи в поликлиники информации о выписке из стационаров больных с ОКС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Не более 50% больных АГ, ИБС, в </a:t>
            </a:r>
            <a:r>
              <a:rPr lang="ru-RU" b="1" dirty="0" err="1" smtClean="0">
                <a:solidFill>
                  <a:srgbClr val="002060"/>
                </a:solidFill>
              </a:rPr>
              <a:t>т.ч</a:t>
            </a:r>
            <a:r>
              <a:rPr lang="ru-RU" b="1" dirty="0" smtClean="0">
                <a:solidFill>
                  <a:srgbClr val="002060"/>
                </a:solidFill>
              </a:rPr>
              <a:t>. </a:t>
            </a:r>
            <a:r>
              <a:rPr lang="ru-RU" b="1" dirty="0">
                <a:solidFill>
                  <a:srgbClr val="002060"/>
                </a:solidFill>
              </a:rPr>
              <a:t>п</a:t>
            </a:r>
            <a:r>
              <a:rPr lang="ru-RU" b="1" dirty="0" smtClean="0">
                <a:solidFill>
                  <a:srgbClr val="002060"/>
                </a:solidFill>
              </a:rPr>
              <a:t>осле ОКС, ХСН находятся на диспансерном наблюдении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</a:rPr>
              <a:t>Низкая частота плановой </a:t>
            </a:r>
            <a:r>
              <a:rPr lang="ru-RU" b="1" dirty="0" err="1" smtClean="0">
                <a:solidFill>
                  <a:srgbClr val="002060"/>
                </a:solidFill>
              </a:rPr>
              <a:t>реваскуляризации</a:t>
            </a:r>
            <a:r>
              <a:rPr lang="ru-RU" b="1" dirty="0" smtClean="0">
                <a:solidFill>
                  <a:srgbClr val="002060"/>
                </a:solidFill>
              </a:rPr>
              <a:t> при тяжелых формах ИБС</a:t>
            </a:r>
            <a:endParaRPr lang="ru-RU" b="1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О</a:t>
            </a:r>
            <a:r>
              <a:rPr lang="ru-RU" b="1" dirty="0" smtClean="0">
                <a:solidFill>
                  <a:srgbClr val="002060"/>
                </a:solidFill>
              </a:rPr>
              <a:t>тсутствие </a:t>
            </a:r>
            <a:r>
              <a:rPr lang="ru-RU" b="1" dirty="0">
                <a:solidFill>
                  <a:srgbClr val="002060"/>
                </a:solidFill>
              </a:rPr>
              <a:t>нагрузочного тестирования в амбулаторных </a:t>
            </a:r>
            <a:r>
              <a:rPr lang="ru-RU" b="1" dirty="0" smtClean="0">
                <a:solidFill>
                  <a:srgbClr val="002060"/>
                </a:solidFill>
              </a:rPr>
              <a:t>МО</a:t>
            </a:r>
            <a:endParaRPr lang="ru-RU" b="1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</a:rPr>
              <a:t>Н</a:t>
            </a:r>
            <a:r>
              <a:rPr lang="ru-RU" b="1" dirty="0" smtClean="0">
                <a:solidFill>
                  <a:srgbClr val="002060"/>
                </a:solidFill>
              </a:rPr>
              <a:t>изкие </a:t>
            </a:r>
            <a:r>
              <a:rPr lang="ru-RU" b="1" dirty="0">
                <a:solidFill>
                  <a:srgbClr val="002060"/>
                </a:solidFill>
              </a:rPr>
              <a:t>дозы препаратов при стационарном </a:t>
            </a:r>
            <a:r>
              <a:rPr lang="ru-RU" b="1" dirty="0" smtClean="0">
                <a:solidFill>
                  <a:srgbClr val="002060"/>
                </a:solidFill>
              </a:rPr>
              <a:t>лечении </a:t>
            </a:r>
            <a:r>
              <a:rPr lang="ru-RU" b="1" dirty="0">
                <a:solidFill>
                  <a:srgbClr val="002060"/>
                </a:solidFill>
              </a:rPr>
              <a:t>(</a:t>
            </a:r>
            <a:r>
              <a:rPr lang="ru-RU" b="1" dirty="0" err="1">
                <a:solidFill>
                  <a:srgbClr val="002060"/>
                </a:solidFill>
              </a:rPr>
              <a:t>симвастатин</a:t>
            </a:r>
            <a:r>
              <a:rPr lang="ru-RU" b="1" dirty="0">
                <a:solidFill>
                  <a:srgbClr val="002060"/>
                </a:solidFill>
              </a:rPr>
              <a:t> 20 мг/</a:t>
            </a:r>
            <a:r>
              <a:rPr lang="ru-RU" b="1" dirty="0" err="1">
                <a:solidFill>
                  <a:srgbClr val="002060"/>
                </a:solidFill>
              </a:rPr>
              <a:t>сут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b="1" dirty="0">
                <a:solidFill>
                  <a:srgbClr val="002060"/>
                </a:solidFill>
              </a:rPr>
              <a:t/>
            </a:r>
            <a:br>
              <a:rPr lang="ru-RU" b="1" dirty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ru-RU" sz="31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44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1"/>
            <a:ext cx="12192001" cy="778598"/>
          </a:xfrm>
          <a:solidFill>
            <a:srgbClr val="FFFF99"/>
          </a:solidFill>
        </p:spPr>
        <p:txBody>
          <a:bodyPr>
            <a:noAutofit/>
          </a:bodyPr>
          <a:lstStyle/>
          <a:p>
            <a:r>
              <a:rPr lang="ru-RU" sz="2800" b="1" dirty="0" smtClean="0">
                <a:latin typeface="+mn-lt"/>
              </a:rPr>
              <a:t/>
            </a:r>
            <a:br>
              <a:rPr lang="ru-RU" sz="2800" b="1" dirty="0" smtClean="0">
                <a:latin typeface="+mn-lt"/>
              </a:rPr>
            </a:br>
            <a:r>
              <a:rPr lang="ru-RU" sz="2400" b="1" dirty="0"/>
              <a:t>Основные недостатки, выявленные  в ходе выездных </a:t>
            </a:r>
            <a:r>
              <a:rPr lang="ru-RU" sz="2400" b="1" dirty="0" smtClean="0"/>
              <a:t>проверок </a:t>
            </a:r>
            <a:r>
              <a:rPr lang="ru-RU" sz="2400" b="1" dirty="0"/>
              <a:t>в 2018 г</a:t>
            </a:r>
            <a:br>
              <a:rPr lang="ru-RU" sz="2400" b="1" dirty="0"/>
            </a:br>
            <a:endParaRPr lang="ru-RU" sz="24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627" y="1010653"/>
            <a:ext cx="11858325" cy="57462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/>
              <a:t>Льготное </a:t>
            </a:r>
            <a:r>
              <a:rPr lang="ru-RU" sz="2400" b="1" dirty="0"/>
              <a:t>лекарственное обеспечение лиц высокого риска</a:t>
            </a:r>
            <a:r>
              <a:rPr lang="ru-RU" sz="2400" b="1" dirty="0" smtClean="0"/>
              <a:t>:</a:t>
            </a:r>
          </a:p>
          <a:p>
            <a:pPr marL="0" indent="0" algn="ctr">
              <a:buNone/>
            </a:pPr>
            <a:endParaRPr lang="ru-RU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ru-RU" sz="2200" b="1" dirty="0" smtClean="0">
                <a:solidFill>
                  <a:srgbClr val="002060"/>
                </a:solidFill>
              </a:rPr>
              <a:t>Недостаточная продолжительность  (6 мес.) льготного лекарственного обеспечения после </a:t>
            </a:r>
            <a:r>
              <a:rPr lang="ru-RU" sz="2200" b="1" dirty="0">
                <a:solidFill>
                  <a:srgbClr val="002060"/>
                </a:solidFill>
              </a:rPr>
              <a:t>ОКС </a:t>
            </a:r>
            <a:r>
              <a:rPr lang="ru-RU" sz="2200" b="1" dirty="0" smtClean="0">
                <a:solidFill>
                  <a:srgbClr val="002060"/>
                </a:solidFill>
              </a:rPr>
              <a:t>(в Приморском крае полное отсутствие)</a:t>
            </a:r>
            <a:endParaRPr lang="ru-RU" sz="2200" b="1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200" b="1" dirty="0" smtClean="0">
                <a:solidFill>
                  <a:srgbClr val="002060"/>
                </a:solidFill>
              </a:rPr>
              <a:t>Дополнительные условия для льготного обеспечения лекарствами ( наличие перенесенного инфаркта, </a:t>
            </a:r>
            <a:r>
              <a:rPr lang="ru-RU" sz="2200" b="1" dirty="0">
                <a:solidFill>
                  <a:srgbClr val="002060"/>
                </a:solidFill>
              </a:rPr>
              <a:t>инвалидность) </a:t>
            </a:r>
            <a:endParaRPr lang="ru-RU" sz="22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200" b="1" dirty="0" smtClean="0">
                <a:solidFill>
                  <a:srgbClr val="002060"/>
                </a:solidFill>
              </a:rPr>
              <a:t>Низкие </a:t>
            </a:r>
            <a:r>
              <a:rPr lang="ru-RU" sz="2200" b="1" dirty="0">
                <a:solidFill>
                  <a:srgbClr val="002060"/>
                </a:solidFill>
              </a:rPr>
              <a:t>дозы препаратов (</a:t>
            </a:r>
            <a:r>
              <a:rPr lang="ru-RU" sz="2200" b="1" dirty="0" err="1">
                <a:solidFill>
                  <a:srgbClr val="002060"/>
                </a:solidFill>
              </a:rPr>
              <a:t>аторвастатин</a:t>
            </a:r>
            <a:r>
              <a:rPr lang="ru-RU" sz="2200" b="1" dirty="0">
                <a:solidFill>
                  <a:srgbClr val="002060"/>
                </a:solidFill>
              </a:rPr>
              <a:t> 10 мг/</a:t>
            </a:r>
            <a:r>
              <a:rPr lang="ru-RU" sz="2200" b="1" dirty="0" err="1">
                <a:solidFill>
                  <a:srgbClr val="002060"/>
                </a:solidFill>
              </a:rPr>
              <a:t>сут</a:t>
            </a:r>
            <a:r>
              <a:rPr lang="ru-RU" sz="2200" b="1" dirty="0" smtClean="0">
                <a:solidFill>
                  <a:srgbClr val="002060"/>
                </a:solidFill>
              </a:rPr>
              <a:t>.)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22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2400" b="1" dirty="0" smtClean="0"/>
              <a:t>Общие организационные проблемы</a:t>
            </a:r>
            <a:endParaRPr lang="ru-RU" sz="24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200" b="1" dirty="0" smtClean="0">
                <a:solidFill>
                  <a:srgbClr val="002060"/>
                </a:solidFill>
              </a:rPr>
              <a:t>Слабое </a:t>
            </a:r>
            <a:r>
              <a:rPr lang="ru-RU" sz="2200" b="1" dirty="0">
                <a:solidFill>
                  <a:srgbClr val="002060"/>
                </a:solidFill>
              </a:rPr>
              <a:t>организационно-методическое </a:t>
            </a:r>
            <a:r>
              <a:rPr lang="ru-RU" sz="2200" b="1" dirty="0" err="1">
                <a:solidFill>
                  <a:srgbClr val="002060"/>
                </a:solidFill>
              </a:rPr>
              <a:t>внутрирегиональное</a:t>
            </a:r>
            <a:r>
              <a:rPr lang="ru-RU" sz="2200" b="1" dirty="0">
                <a:solidFill>
                  <a:srgbClr val="002060"/>
                </a:solidFill>
              </a:rPr>
              <a:t> взаимодействие медицинских организаций 3 уровня с медицинскими организациями 1 и 2 уровней.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ru-RU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61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67377"/>
            <a:ext cx="12192000" cy="8309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+mj-lt"/>
                <a:ea typeface="+mj-ea"/>
                <a:cs typeface="+mj-cs"/>
              </a:rPr>
              <a:t>Основные проблемы развития </a:t>
            </a:r>
            <a:r>
              <a:rPr lang="ru-RU" sz="2400" b="1" dirty="0" smtClean="0">
                <a:latin typeface="+mj-lt"/>
                <a:ea typeface="+mj-ea"/>
                <a:cs typeface="+mj-cs"/>
              </a:rPr>
              <a:t>телемедицины, </a:t>
            </a:r>
          </a:p>
          <a:p>
            <a:pPr algn="ctr"/>
            <a:r>
              <a:rPr lang="ru-RU" sz="2400" b="1" dirty="0" smtClean="0">
                <a:latin typeface="+mj-lt"/>
                <a:ea typeface="+mj-ea"/>
                <a:cs typeface="+mj-cs"/>
              </a:rPr>
              <a:t>выявленные в ходе выездных проверок в 2018 г.</a:t>
            </a:r>
            <a:endParaRPr lang="ru-RU" sz="2400" b="1" dirty="0"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110229"/>
            <a:ext cx="12192000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44" indent="-285744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200" b="1" dirty="0">
                <a:solidFill>
                  <a:srgbClr val="002060"/>
                </a:solidFill>
              </a:rPr>
              <a:t>Отсутствие региональной телемедицинской системы в большинстве субъектов РФ</a:t>
            </a:r>
          </a:p>
          <a:p>
            <a:pPr marL="285744" indent="-285744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200" b="1" dirty="0">
                <a:solidFill>
                  <a:srgbClr val="002060"/>
                </a:solidFill>
              </a:rPr>
              <a:t>Низкая информированность медицинского сообщества о возможностях оказания медицинской помощи с использованием телемедицинских технологий </a:t>
            </a:r>
          </a:p>
          <a:p>
            <a:pPr marL="285744" indent="-285744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200" b="1" dirty="0">
                <a:solidFill>
                  <a:srgbClr val="002060"/>
                </a:solidFill>
              </a:rPr>
              <a:t>Отсутствие единой электронной медицинской карты, интегрированной с РМИС в большинстве МО субъектов РФ</a:t>
            </a:r>
          </a:p>
          <a:p>
            <a:pPr marL="285744" indent="-285744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200" b="1" dirty="0">
                <a:solidFill>
                  <a:srgbClr val="002060"/>
                </a:solidFill>
              </a:rPr>
              <a:t>Отсутствие понимания </a:t>
            </a:r>
            <a:r>
              <a:rPr lang="ru-RU" sz="2200" b="1" dirty="0" smtClean="0">
                <a:solidFill>
                  <a:srgbClr val="002060"/>
                </a:solidFill>
              </a:rPr>
              <a:t>необходимости финансирования </a:t>
            </a:r>
            <a:r>
              <a:rPr lang="ru-RU" sz="2200" b="1" dirty="0">
                <a:solidFill>
                  <a:srgbClr val="002060"/>
                </a:solidFill>
              </a:rPr>
              <a:t>медицинских услуг, оказанных с применением телемедицинских </a:t>
            </a:r>
            <a:r>
              <a:rPr lang="ru-RU" sz="2200" b="1" dirty="0" smtClean="0">
                <a:solidFill>
                  <a:srgbClr val="002060"/>
                </a:solidFill>
              </a:rPr>
              <a:t>технологий, через канал ОМС </a:t>
            </a:r>
            <a:endParaRPr lang="ru-RU" sz="2200" b="1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5766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50027"/>
          </a:xfrm>
          <a:solidFill>
            <a:srgbClr val="FFFF99"/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+mn-lt"/>
              </a:rPr>
              <a:t>Распределение регионов в зависимости от уровня и динамики смертности от БСК </a:t>
            </a:r>
            <a:br>
              <a:rPr lang="ru-RU" sz="2400" b="1" dirty="0" smtClean="0">
                <a:latin typeface="+mn-lt"/>
              </a:rPr>
            </a:br>
            <a:r>
              <a:rPr lang="ru-RU" sz="2400" b="1" dirty="0" smtClean="0">
                <a:latin typeface="+mn-lt"/>
              </a:rPr>
              <a:t>в 2017- 2018 г. (январь-сентябрь)</a:t>
            </a:r>
            <a:endParaRPr lang="ru-RU" sz="2400" b="1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360263" y="6550223"/>
            <a:ext cx="2831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По данным Росстата (</a:t>
            </a:r>
            <a:r>
              <a:rPr lang="en-US" sz="1400" dirty="0" smtClean="0">
                <a:hlinkClick r:id="rId3"/>
              </a:rPr>
              <a:t>www.gks.ru</a:t>
            </a:r>
            <a:r>
              <a:rPr lang="en-US" sz="1400" dirty="0" smtClean="0"/>
              <a:t>)</a:t>
            </a:r>
            <a:endParaRPr lang="ru-RU" sz="1400" dirty="0"/>
          </a:p>
        </p:txBody>
      </p:sp>
      <p:graphicFrame>
        <p:nvGraphicFramePr>
          <p:cNvPr id="7" name="Объект 3">
            <a:extLst>
              <a:ext uri="{FF2B5EF4-FFF2-40B4-BE49-F238E27FC236}">
                <a16:creationId xmlns:a16="http://schemas.microsoft.com/office/drawing/2014/main" xmlns="" id="{4F5F37FB-09F2-41C6-A30D-3855F776BA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4854688"/>
              </p:ext>
            </p:extLst>
          </p:nvPr>
        </p:nvGraphicFramePr>
        <p:xfrm>
          <a:off x="0" y="1009405"/>
          <a:ext cx="12192000" cy="5291710"/>
        </p:xfrm>
        <a:graphic>
          <a:graphicData uri="http://schemas.openxmlformats.org/drawingml/2006/table">
            <a:tbl>
              <a:tblPr firstRow="1" firstCol="1" bandRow="1">
                <a:effectLst>
                  <a:innerShdw blurRad="63500" dist="50800" dir="13500000">
                    <a:schemeClr val="bg1">
                      <a:lumMod val="85000"/>
                      <a:alpha val="50000"/>
                    </a:schemeClr>
                  </a:innerShdw>
                </a:effectLst>
              </a:tblPr>
              <a:tblGrid>
                <a:gridCol w="6067386">
                  <a:extLst>
                    <a:ext uri="{9D8B030D-6E8A-4147-A177-3AD203B41FA5}">
                      <a16:colId xmlns:a16="http://schemas.microsoft.com/office/drawing/2014/main" xmlns="" val="204468488"/>
                    </a:ext>
                  </a:extLst>
                </a:gridCol>
                <a:gridCol w="6124614">
                  <a:extLst>
                    <a:ext uri="{9D8B030D-6E8A-4147-A177-3AD203B41FA5}">
                      <a16:colId xmlns:a16="http://schemas.microsoft.com/office/drawing/2014/main" xmlns="" val="4109205415"/>
                    </a:ext>
                  </a:extLst>
                </a:gridCol>
              </a:tblGrid>
              <a:tr h="436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11 регионов, </a:t>
                      </a:r>
                      <a:r>
                        <a:rPr lang="ru-RU" sz="14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в которых </a:t>
                      </a:r>
                      <a:r>
                        <a:rPr lang="ru-RU" sz="14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показатели смертности </a:t>
                      </a:r>
                      <a:r>
                        <a:rPr lang="ru-RU" sz="14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от БСК </a:t>
                      </a:r>
                      <a:r>
                        <a:rPr lang="ru-RU" sz="1400" b="1" kern="100" dirty="0"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меньше</a:t>
                      </a:r>
                      <a:r>
                        <a:rPr lang="ru-RU" sz="14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ru-RU" sz="14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среднероссийских значений и </a:t>
                      </a:r>
                      <a:r>
                        <a:rPr lang="ru-RU" sz="14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регистрируется их </a:t>
                      </a:r>
                      <a:r>
                        <a:rPr lang="ru-RU" sz="1400" b="1" kern="1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снижение</a:t>
                      </a:r>
                      <a:endParaRPr lang="ru-RU" sz="14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55" marR="18755" marT="18754" marB="18754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13 регионов, </a:t>
                      </a:r>
                      <a:r>
                        <a:rPr lang="ru-RU" sz="14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в которых </a:t>
                      </a:r>
                      <a:r>
                        <a:rPr lang="ru-RU" sz="14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показатели смертности </a:t>
                      </a:r>
                      <a:r>
                        <a:rPr lang="ru-RU" sz="14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от БСК </a:t>
                      </a:r>
                      <a:r>
                        <a:rPr lang="ru-RU" sz="1400" b="1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больше</a:t>
                      </a:r>
                      <a:r>
                        <a:rPr lang="ru-RU" sz="14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ru-RU" sz="14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ru-RU" sz="14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среднероссийских значений </a:t>
                      </a:r>
                      <a:r>
                        <a:rPr lang="ru-RU" sz="14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4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Times New Roman" panose="02020603050405020304" pitchFamily="18" charset="0"/>
                        </a:rPr>
                        <a:t>регистрируется их </a:t>
                      </a:r>
                      <a:r>
                        <a:rPr lang="ru-RU" sz="1400" b="1" kern="100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+mn-ea"/>
                          <a:cs typeface="Times New Roman" panose="02020603050405020304" pitchFamily="18" charset="0"/>
                        </a:rPr>
                        <a:t>снижение</a:t>
                      </a:r>
                      <a:endParaRPr lang="ru-RU" sz="14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55" marR="18755" marT="18754" marB="18754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69992063"/>
                  </a:ext>
                </a:extLst>
              </a:tr>
              <a:tr h="21311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Ямало-Ненецкий</a:t>
                      </a:r>
                      <a:r>
                        <a:rPr lang="ru-RU" sz="1800" b="1" kern="1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авт.округ, 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Республика</a:t>
                      </a:r>
                      <a:r>
                        <a:rPr lang="ru-RU" sz="1800" b="1" kern="1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Алтай , </a:t>
                      </a:r>
                      <a:r>
                        <a:rPr lang="ru-RU" sz="1800" b="1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Московская область ,</a:t>
                      </a:r>
                      <a:r>
                        <a:rPr lang="ru-RU" sz="1800" b="1" kern="1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Томская область,</a:t>
                      </a:r>
                      <a:r>
                        <a:rPr lang="ru-RU" sz="1800" b="1" kern="1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Магаданская область,</a:t>
                      </a:r>
                      <a:r>
                        <a:rPr lang="ru-RU" sz="1800" b="1" kern="1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Ивановская область,</a:t>
                      </a:r>
                      <a:r>
                        <a:rPr lang="ru-RU" sz="1800" b="1" kern="1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Кемеровская область,</a:t>
                      </a:r>
                      <a:r>
                        <a:rPr lang="ru-RU" sz="1800" b="1" kern="1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Ярославская область ,</a:t>
                      </a:r>
                      <a:r>
                        <a:rPr lang="ru-RU" sz="1800" b="1" kern="1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Курганская область</a:t>
                      </a:r>
                      <a:r>
                        <a:rPr lang="ru-RU" sz="1800" b="1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+mn-cs"/>
                        </a:rPr>
                        <a:t>,</a:t>
                      </a:r>
                      <a:r>
                        <a:rPr lang="ru-RU" sz="1800" b="1" kern="1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+mn-cs"/>
                        </a:rPr>
                        <a:t> </a:t>
                      </a:r>
                      <a:r>
                        <a:rPr lang="ru-RU" sz="1800" b="1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Ханты-Мансийский авт.округ</a:t>
                      </a:r>
                      <a:r>
                        <a:rPr lang="ru-RU" sz="1800" b="1" kern="1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– Югра* 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kern="1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(* - без динамики)</a:t>
                      </a:r>
                      <a:endParaRPr lang="ru-RU" sz="1600" b="1" i="1" kern="100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8755" marR="18755" marT="18754" marB="18754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Рязанская область,</a:t>
                      </a:r>
                      <a:r>
                        <a:rPr lang="ru-RU" sz="18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Хабаровский</a:t>
                      </a:r>
                      <a:r>
                        <a:rPr lang="ru-RU" sz="18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край, </a:t>
                      </a:r>
                      <a:r>
                        <a:rPr lang="ru-RU" sz="18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Новосибирская область,</a:t>
                      </a:r>
                      <a:r>
                        <a:rPr lang="ru-RU" sz="18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Иркутская область</a:t>
                      </a:r>
                      <a:r>
                        <a:rPr lang="ru-RU" sz="18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8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Тульская область,</a:t>
                      </a:r>
                      <a:r>
                        <a:rPr lang="ru-RU" sz="18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Смоленская область,</a:t>
                      </a:r>
                      <a:r>
                        <a:rPr lang="ru-RU" sz="18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Калужская область,</a:t>
                      </a:r>
                      <a:r>
                        <a:rPr lang="ru-RU" sz="18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Курская область,</a:t>
                      </a:r>
                      <a:r>
                        <a:rPr lang="ru-RU" sz="18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Тверская область,</a:t>
                      </a:r>
                      <a:r>
                        <a:rPr lang="ru-RU" sz="18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Брянская</a:t>
                      </a:r>
                      <a:r>
                        <a:rPr lang="ru-RU" sz="18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область, </a:t>
                      </a:r>
                      <a:r>
                        <a:rPr lang="ru-RU" sz="18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Костромская область,</a:t>
                      </a:r>
                      <a:r>
                        <a:rPr lang="ru-RU" sz="18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8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автономная область , Орловская область</a:t>
                      </a:r>
                    </a:p>
                  </a:txBody>
                  <a:tcPr marL="18755" marR="18755" marT="18754" marB="18754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6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9651533"/>
                  </a:ext>
                </a:extLst>
              </a:tr>
              <a:tr h="436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12 регионов, </a:t>
                      </a:r>
                      <a:r>
                        <a:rPr lang="ru-RU" sz="14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в которых </a:t>
                      </a:r>
                      <a:r>
                        <a:rPr lang="ru-RU" sz="14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показатели смертности </a:t>
                      </a:r>
                      <a:r>
                        <a:rPr lang="ru-RU" sz="14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от БСК </a:t>
                      </a:r>
                      <a:r>
                        <a:rPr lang="ru-RU" sz="1400" b="1" kern="100" dirty="0">
                          <a:solidFill>
                            <a:srgbClr val="00B05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меньше</a:t>
                      </a:r>
                      <a:r>
                        <a:rPr lang="ru-RU" sz="14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ru-RU" sz="14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среднероссийских </a:t>
                      </a:r>
                      <a:r>
                        <a:rPr lang="ru-RU" sz="14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значений, но</a:t>
                      </a:r>
                      <a:r>
                        <a:rPr lang="ru-RU" sz="14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регистрируется их  </a:t>
                      </a:r>
                      <a:r>
                        <a:rPr lang="ru-RU" sz="1400" b="1" kern="1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повышение</a:t>
                      </a:r>
                      <a:endParaRPr lang="ru-RU" sz="1400" b="1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55" marR="18755" marT="18754" marB="18754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9 регионов, </a:t>
                      </a:r>
                      <a:r>
                        <a:rPr lang="ru-RU" sz="14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в которых </a:t>
                      </a:r>
                      <a:r>
                        <a:rPr lang="ru-RU" sz="14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показатели смертности </a:t>
                      </a:r>
                      <a:r>
                        <a:rPr lang="ru-RU" sz="14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от БСК </a:t>
                      </a:r>
                      <a:r>
                        <a:rPr lang="ru-RU" sz="1400" b="1" kern="100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больше</a:t>
                      </a:r>
                      <a:r>
                        <a:rPr lang="ru-RU" sz="14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ru-RU" sz="14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</a:br>
                      <a:r>
                        <a:rPr lang="ru-RU" sz="14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среднероссийских значений и </a:t>
                      </a:r>
                      <a:r>
                        <a:rPr lang="ru-RU" sz="14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регистрируется их дальнейшее</a:t>
                      </a:r>
                      <a:r>
                        <a:rPr lang="ru-RU" sz="1400" b="1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повышение</a:t>
                      </a:r>
                      <a:endParaRPr lang="ru-RU" sz="14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8755" marR="18755" marT="18754" marB="18754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3615881"/>
                  </a:ext>
                </a:extLst>
              </a:tr>
              <a:tr h="20985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b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b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Республика Тыва,</a:t>
                      </a:r>
                      <a:r>
                        <a:rPr lang="ru-RU" sz="18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8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Сахалинская область,</a:t>
                      </a:r>
                      <a:r>
                        <a:rPr lang="ru-RU" sz="18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8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Республика Саха (Якутия),</a:t>
                      </a:r>
                      <a:r>
                        <a:rPr lang="ru-RU" sz="18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8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Республика Бурятия,</a:t>
                      </a:r>
                      <a:r>
                        <a:rPr lang="ru-RU" sz="18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ru-RU" sz="1800" b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Амурская область,</a:t>
                      </a:r>
                      <a:r>
                        <a:rPr lang="ru-RU" sz="18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8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Чукотский автономный округ,</a:t>
                      </a:r>
                      <a:r>
                        <a:rPr lang="ru-RU" sz="18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8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Красноярский край,</a:t>
                      </a:r>
                      <a:r>
                        <a:rPr lang="ru-RU" sz="18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8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Забайкальский край</a:t>
                      </a:r>
                      <a:r>
                        <a:rPr lang="ru-RU" sz="18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</a:t>
                      </a:r>
                      <a:endParaRPr lang="ru-RU" sz="1800" b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Омская область,</a:t>
                      </a:r>
                      <a:r>
                        <a:rPr lang="ru-RU" sz="18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8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Тюменская область без автономии,</a:t>
                      </a:r>
                      <a:r>
                        <a:rPr lang="ru-RU" sz="18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8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г.</a:t>
                      </a:r>
                      <a:r>
                        <a:rPr lang="ru-RU" sz="1800" b="1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Москва, </a:t>
                      </a:r>
                      <a:r>
                        <a:rPr lang="ru-RU" sz="1800" b="1" kern="1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Алтайский</a:t>
                      </a:r>
                      <a:r>
                        <a:rPr lang="ru-RU" sz="1800" b="1" kern="1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край</a:t>
                      </a:r>
                      <a:endParaRPr lang="ru-RU" sz="1800" b="1" kern="1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8755" marR="18755" marT="18754" marB="18754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Республика</a:t>
                      </a:r>
                      <a:r>
                        <a:rPr lang="ru-RU" sz="1800" b="1" kern="1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Хакасия, </a:t>
                      </a:r>
                      <a:r>
                        <a:rPr lang="ru-RU" sz="1800" b="1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Липецкая</a:t>
                      </a:r>
                      <a:r>
                        <a:rPr lang="ru-RU" sz="1800" b="1" kern="1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облас</a:t>
                      </a:r>
                      <a:r>
                        <a:rPr lang="ru-RU" sz="1800" b="1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ть,</a:t>
                      </a:r>
                      <a:r>
                        <a:rPr lang="ru-RU" sz="1800" b="1" kern="1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800" b="1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Челябинская область,</a:t>
                      </a:r>
                      <a:r>
                        <a:rPr lang="ru-RU" sz="1800" b="1" kern="1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800" b="1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Воронежская</a:t>
                      </a:r>
                      <a:r>
                        <a:rPr lang="ru-RU" sz="1800" b="1" kern="1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область, </a:t>
                      </a:r>
                      <a:r>
                        <a:rPr lang="ru-RU" sz="1800" b="1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Тамбовская</a:t>
                      </a:r>
                      <a:r>
                        <a:rPr lang="ru-RU" sz="1800" b="1" kern="1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область, </a:t>
                      </a:r>
                      <a:r>
                        <a:rPr lang="ru-RU" sz="1800" b="1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Приморский</a:t>
                      </a:r>
                      <a:r>
                        <a:rPr lang="ru-RU" sz="1800" b="1" kern="1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край, </a:t>
                      </a:r>
                      <a:r>
                        <a:rPr lang="ru-RU" sz="1800" b="1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Свердловская</a:t>
                      </a:r>
                      <a:r>
                        <a:rPr lang="ru-RU" sz="1800" b="1" kern="1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область, </a:t>
                      </a:r>
                      <a:r>
                        <a:rPr lang="ru-RU" sz="1800" b="1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Белгородская</a:t>
                      </a:r>
                      <a:r>
                        <a:rPr lang="ru-RU" sz="1800" b="1" kern="1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область, </a:t>
                      </a:r>
                      <a:r>
                        <a:rPr lang="ru-RU" sz="1800" b="1" kern="1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Владимирская</a:t>
                      </a:r>
                      <a:r>
                        <a:rPr lang="ru-RU" sz="1800" b="1" kern="1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область</a:t>
                      </a:r>
                      <a:endParaRPr lang="ru-RU" sz="1800" b="1" kern="100" dirty="0" smtClean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8755" marR="18755" marT="18754" marB="18754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4308979"/>
                  </a:ext>
                </a:extLst>
              </a:tr>
            </a:tbl>
          </a:graphicData>
        </a:graphic>
      </p:graphicFrame>
      <p:sp>
        <p:nvSpPr>
          <p:cNvPr id="6" name="Овал 5"/>
          <p:cNvSpPr/>
          <p:nvPr/>
        </p:nvSpPr>
        <p:spPr>
          <a:xfrm>
            <a:off x="4929256" y="2856455"/>
            <a:ext cx="1130902" cy="762643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854941"/>
              </p:ext>
            </p:extLst>
          </p:nvPr>
        </p:nvGraphicFramePr>
        <p:xfrm>
          <a:off x="4910230" y="2928180"/>
          <a:ext cx="1080654" cy="380010"/>
        </p:xfrm>
        <a:graphic>
          <a:graphicData uri="http://schemas.openxmlformats.org/drawingml/2006/table">
            <a:tbl>
              <a:tblPr/>
              <a:tblGrid>
                <a:gridCol w="1080654"/>
              </a:tblGrid>
              <a:tr h="380010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17,1 млн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Овал 9"/>
          <p:cNvSpPr/>
          <p:nvPr/>
        </p:nvSpPr>
        <p:spPr>
          <a:xfrm>
            <a:off x="6100537" y="2961355"/>
            <a:ext cx="1119412" cy="657743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649082"/>
              </p:ext>
            </p:extLst>
          </p:nvPr>
        </p:nvGraphicFramePr>
        <p:xfrm>
          <a:off x="6053286" y="3031957"/>
          <a:ext cx="1135380" cy="346509"/>
        </p:xfrm>
        <a:graphic>
          <a:graphicData uri="http://schemas.openxmlformats.org/drawingml/2006/table">
            <a:tbl>
              <a:tblPr/>
              <a:tblGrid>
                <a:gridCol w="1135380"/>
              </a:tblGrid>
              <a:tr h="346509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16,3млн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3" name="Овал 12"/>
          <p:cNvSpPr/>
          <p:nvPr/>
        </p:nvSpPr>
        <p:spPr>
          <a:xfrm>
            <a:off x="4840957" y="4000952"/>
            <a:ext cx="1114425" cy="638175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840957" y="4182961"/>
            <a:ext cx="1219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 25,9 млн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6095998" y="4063066"/>
            <a:ext cx="1123951" cy="6096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531313"/>
              </p:ext>
            </p:extLst>
          </p:nvPr>
        </p:nvGraphicFramePr>
        <p:xfrm>
          <a:off x="5955382" y="3880817"/>
          <a:ext cx="1264568" cy="604287"/>
        </p:xfrm>
        <a:graphic>
          <a:graphicData uri="http://schemas.openxmlformats.org/drawingml/2006/table">
            <a:tbl>
              <a:tblPr/>
              <a:tblGrid>
                <a:gridCol w="1264568"/>
              </a:tblGrid>
              <a:tr h="604287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1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17,8 млн 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929256" y="6365557"/>
            <a:ext cx="228280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43,4 </a:t>
            </a:r>
            <a:r>
              <a:rPr lang="ru-RU" b="1" i="1" dirty="0"/>
              <a:t>млн </a:t>
            </a:r>
            <a:r>
              <a:rPr lang="en-US" b="1" i="1" dirty="0"/>
              <a:t>VS</a:t>
            </a:r>
            <a:r>
              <a:rPr lang="ru-RU" b="1" i="1" dirty="0"/>
              <a:t> 43,7 млн</a:t>
            </a:r>
          </a:p>
        </p:txBody>
      </p:sp>
    </p:spTree>
    <p:extLst>
      <p:ext uri="{BB962C8B-B14F-4D97-AF65-F5344CB8AC3E}">
        <p14:creationId xmlns:p14="http://schemas.microsoft.com/office/powerpoint/2010/main" val="169091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70561"/>
          </a:xfrm>
          <a:solidFill>
            <a:srgbClr val="FFFF99"/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+mn-lt"/>
              </a:rPr>
              <a:t>Динамика </a:t>
            </a:r>
            <a:r>
              <a:rPr lang="ru-RU" sz="2000" b="1" dirty="0" err="1" smtClean="0">
                <a:latin typeface="+mn-lt"/>
              </a:rPr>
              <a:t>нестандартизованных</a:t>
            </a:r>
            <a:r>
              <a:rPr lang="ru-RU" sz="2000" b="1" dirty="0" smtClean="0">
                <a:latin typeface="+mn-lt"/>
              </a:rPr>
              <a:t> </a:t>
            </a:r>
            <a:r>
              <a:rPr lang="ru-RU" sz="2000" b="1" dirty="0">
                <a:latin typeface="+mn-lt"/>
              </a:rPr>
              <a:t>показателей </a:t>
            </a:r>
            <a:r>
              <a:rPr lang="ru-RU" sz="2000" b="1" dirty="0" smtClean="0">
                <a:latin typeface="+mn-lt"/>
              </a:rPr>
              <a:t>смертности населения </a:t>
            </a:r>
            <a:r>
              <a:rPr lang="ru-RU" sz="2000" b="1" dirty="0">
                <a:latin typeface="+mn-lt"/>
              </a:rPr>
              <a:t>от БСК </a:t>
            </a:r>
            <a:r>
              <a:rPr lang="ru-RU" sz="2000" b="1" dirty="0" smtClean="0">
                <a:latin typeface="+mn-lt"/>
              </a:rPr>
              <a:t>в 2018г</a:t>
            </a:r>
            <a:r>
              <a:rPr lang="ru-RU" sz="2000" b="1" dirty="0">
                <a:latin typeface="+mn-lt"/>
              </a:rPr>
              <a:t>. </a:t>
            </a:r>
            <a:r>
              <a:rPr lang="ru-RU" sz="2000" b="1" dirty="0" smtClean="0">
                <a:latin typeface="+mn-lt"/>
              </a:rPr>
              <a:t>(январь-сентябрь) </a:t>
            </a:r>
            <a:br>
              <a:rPr lang="ru-RU" sz="2000" b="1" dirty="0" smtClean="0">
                <a:latin typeface="+mn-lt"/>
              </a:rPr>
            </a:br>
            <a:r>
              <a:rPr lang="ru-RU" sz="2000" b="1" dirty="0" smtClean="0">
                <a:latin typeface="+mn-lt"/>
              </a:rPr>
              <a:t>по </a:t>
            </a:r>
            <a:r>
              <a:rPr lang="ru-RU" sz="2000" b="1" dirty="0">
                <a:latin typeface="+mn-lt"/>
              </a:rPr>
              <a:t>сравнению с аналогичным периодом  2017г. 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7001513"/>
              </p:ext>
            </p:extLst>
          </p:nvPr>
        </p:nvGraphicFramePr>
        <p:xfrm>
          <a:off x="118873" y="942975"/>
          <a:ext cx="11978616" cy="5332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16827" y="710892"/>
            <a:ext cx="2638608" cy="307777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на 100 тыс. </a:t>
            </a:r>
            <a:r>
              <a:rPr lang="ru-RU" sz="1400" dirty="0" smtClean="0"/>
              <a:t>населения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935790" y="1198299"/>
            <a:ext cx="397698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Ср. показатель смертности</a:t>
            </a:r>
            <a:r>
              <a:rPr lang="en-US" dirty="0" smtClean="0"/>
              <a:t> 563,6</a:t>
            </a:r>
            <a:r>
              <a:rPr lang="en-US" dirty="0" smtClean="0">
                <a:latin typeface="Calibri"/>
              </a:rPr>
              <a:t>±27,5</a:t>
            </a:r>
            <a:r>
              <a:rPr lang="ru-RU" dirty="0" smtClean="0"/>
              <a:t> </a:t>
            </a:r>
          </a:p>
          <a:p>
            <a:pPr algn="ctr"/>
            <a:r>
              <a:rPr lang="en-US" dirty="0" smtClean="0"/>
              <a:t>Max – 600,2</a:t>
            </a:r>
            <a:r>
              <a:rPr lang="ru-RU" dirty="0" smtClean="0"/>
              <a:t>; </a:t>
            </a:r>
            <a:r>
              <a:rPr lang="en-US" dirty="0" smtClean="0"/>
              <a:t>Min -538,4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445222" y="6550223"/>
            <a:ext cx="27467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По данным Росстата </a:t>
            </a:r>
            <a:r>
              <a:rPr lang="en-US" sz="1400" dirty="0" smtClean="0"/>
              <a:t>(www.gks.ru)</a:t>
            </a:r>
            <a:endParaRPr lang="ru-RU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3955983" y="6264260"/>
            <a:ext cx="75854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26,8%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410877" y="6243140"/>
            <a:ext cx="75854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13,1%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177249" y="6237038"/>
            <a:ext cx="64152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8,4%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0605435" y="6233647"/>
            <a:ext cx="64152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 smtClean="0"/>
              <a:t>4,2%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17927" y="6125760"/>
            <a:ext cx="2289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Доля от численности </a:t>
            </a:r>
          </a:p>
          <a:p>
            <a:pPr algn="ctr"/>
            <a:r>
              <a:rPr lang="ru-RU" dirty="0" smtClean="0"/>
              <a:t>населения  РФ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425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47023"/>
          </a:xfrm>
          <a:solidFill>
            <a:srgbClr val="FFFF99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+mn-lt"/>
              </a:rPr>
              <a:t/>
            </a:r>
            <a:br>
              <a:rPr lang="ru-RU" sz="2200" b="1" dirty="0" smtClean="0">
                <a:latin typeface="+mn-lt"/>
              </a:rPr>
            </a:br>
            <a:r>
              <a:rPr lang="ru-RU" sz="2700" b="1" dirty="0" smtClean="0">
                <a:latin typeface="+mn-lt"/>
              </a:rPr>
              <a:t>Частота случаев ОКС и ИМ на 100 тыс. населения в 2018г. (январь-сентябрь) </a:t>
            </a:r>
            <a:br>
              <a:rPr lang="ru-RU" sz="2700" b="1" dirty="0" smtClean="0">
                <a:latin typeface="+mn-lt"/>
              </a:rPr>
            </a:br>
            <a:r>
              <a:rPr lang="ru-RU" sz="2700" b="1" dirty="0" smtClean="0">
                <a:latin typeface="+mn-lt"/>
              </a:rPr>
              <a:t>в сравнении с аналогичным периодом 2017г. </a:t>
            </a:r>
            <a:br>
              <a:rPr lang="ru-RU" sz="2700" b="1" dirty="0" smtClean="0">
                <a:latin typeface="+mn-lt"/>
              </a:rPr>
            </a:br>
            <a:endParaRPr lang="ru-RU" sz="2700" b="1" dirty="0"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29488" y="6550224"/>
            <a:ext cx="26270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Мониторинг Минздрава России</a:t>
            </a:r>
            <a:endParaRPr lang="ru-RU" sz="1400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5282222"/>
              </p:ext>
            </p:extLst>
          </p:nvPr>
        </p:nvGraphicFramePr>
        <p:xfrm>
          <a:off x="143339" y="866274"/>
          <a:ext cx="11808000" cy="32107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955605865"/>
              </p:ext>
            </p:extLst>
          </p:nvPr>
        </p:nvGraphicFramePr>
        <p:xfrm>
          <a:off x="143338" y="3841115"/>
          <a:ext cx="12048662" cy="2709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61901"/>
          </a:xfrm>
          <a:solidFill>
            <a:srgbClr val="FFFF99"/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+mn-lt"/>
              </a:rPr>
              <a:t>Доля больных </a:t>
            </a:r>
            <a:r>
              <a:rPr lang="ru-RU" sz="2400" b="1" dirty="0" err="1" smtClean="0">
                <a:latin typeface="+mn-lt"/>
              </a:rPr>
              <a:t>ОКСп</a:t>
            </a:r>
            <a:r>
              <a:rPr lang="en-US" sz="2400" b="1" dirty="0" smtClean="0">
                <a:latin typeface="+mn-lt"/>
              </a:rPr>
              <a:t>ST</a:t>
            </a:r>
            <a:r>
              <a:rPr lang="ru-RU" sz="2400" b="1" dirty="0">
                <a:latin typeface="+mn-lt"/>
              </a:rPr>
              <a:t>, </a:t>
            </a:r>
            <a:r>
              <a:rPr lang="ru-RU" sz="2400" b="1" dirty="0" smtClean="0">
                <a:latin typeface="+mn-lt"/>
              </a:rPr>
              <a:t>которым </a:t>
            </a:r>
            <a:r>
              <a:rPr lang="ru-RU" sz="2400" b="1" dirty="0">
                <a:latin typeface="+mn-lt"/>
              </a:rPr>
              <a:t>выполнен </a:t>
            </a:r>
            <a:r>
              <a:rPr lang="ru-RU" sz="2400" b="1" dirty="0" err="1">
                <a:latin typeface="+mn-lt"/>
              </a:rPr>
              <a:t>тромболизис</a:t>
            </a:r>
            <a:r>
              <a:rPr lang="ru-RU" sz="2400" b="1" dirty="0">
                <a:latin typeface="+mn-lt"/>
              </a:rPr>
              <a:t> </a:t>
            </a:r>
            <a:r>
              <a:rPr lang="ru-RU" sz="2400" b="1" dirty="0" smtClean="0">
                <a:latin typeface="+mn-lt"/>
              </a:rPr>
              <a:t>в </a:t>
            </a:r>
            <a:r>
              <a:rPr lang="ru-RU" sz="2400" b="1" dirty="0">
                <a:latin typeface="+mn-lt"/>
              </a:rPr>
              <a:t>2018 г. (январь-сентябрь) в сравнении с аналогичным периодом 2017 г.</a:t>
            </a: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64140902"/>
              </p:ext>
            </p:extLst>
          </p:nvPr>
        </p:nvGraphicFramePr>
        <p:xfrm>
          <a:off x="0" y="3669475"/>
          <a:ext cx="11970327" cy="2850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30265798"/>
              </p:ext>
            </p:extLst>
          </p:nvPr>
        </p:nvGraphicFramePr>
        <p:xfrm>
          <a:off x="0" y="1033154"/>
          <a:ext cx="12192000" cy="275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415646" y="6519446"/>
            <a:ext cx="37763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Мониторинг Минздрава России</a:t>
            </a:r>
            <a:endParaRPr lang="ru-RU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9612" y="3786818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905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836712"/>
          </a:xfrm>
          <a:solidFill>
            <a:srgbClr val="FFFF99"/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+mn-lt"/>
              </a:rPr>
              <a:t>Доля больных ОКС, которым проводились ЧКВ в </a:t>
            </a:r>
            <a:r>
              <a:rPr lang="ru-RU" sz="2400" b="1" dirty="0">
                <a:latin typeface="+mn-lt"/>
              </a:rPr>
              <a:t>2018 г. (январь-сентябрь) </a:t>
            </a:r>
            <a:br>
              <a:rPr lang="ru-RU" sz="2400" b="1" dirty="0">
                <a:latin typeface="+mn-lt"/>
              </a:rPr>
            </a:br>
            <a:r>
              <a:rPr lang="ru-RU" sz="2400" b="1" dirty="0">
                <a:latin typeface="+mn-lt"/>
              </a:rPr>
              <a:t>в сравнении с аналогичным периодом 2017 г.</a:t>
            </a:r>
          </a:p>
        </p:txBody>
      </p:sp>
      <p:graphicFrame>
        <p:nvGraphicFramePr>
          <p:cNvPr id="9" name="Объект 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44535653"/>
              </p:ext>
            </p:extLst>
          </p:nvPr>
        </p:nvGraphicFramePr>
        <p:xfrm>
          <a:off x="0" y="798896"/>
          <a:ext cx="12005953" cy="2806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Объект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04597158"/>
              </p:ext>
            </p:extLst>
          </p:nvPr>
        </p:nvGraphicFramePr>
        <p:xfrm>
          <a:off x="0" y="3484344"/>
          <a:ext cx="12192000" cy="3128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855181" y="6519446"/>
            <a:ext cx="33368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Мониторинг Минздрава России</a:t>
            </a:r>
            <a:endParaRPr lang="ru-RU" sz="1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42005" y="886375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%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00043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959667"/>
          </a:xfrm>
          <a:solidFill>
            <a:srgbClr val="FFFF99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200" b="1" dirty="0">
                <a:latin typeface="+mn-lt"/>
              </a:rPr>
              <a:t/>
            </a:r>
            <a:br>
              <a:rPr lang="ru-RU" sz="2200" b="1" dirty="0">
                <a:latin typeface="+mn-lt"/>
              </a:rPr>
            </a:br>
            <a:r>
              <a:rPr lang="ru-RU" sz="2700" b="1" dirty="0" smtClean="0">
                <a:latin typeface="+mn-lt"/>
              </a:rPr>
              <a:t>Количество </a:t>
            </a:r>
            <a:r>
              <a:rPr lang="ru-RU" sz="2700" b="1" dirty="0">
                <a:latin typeface="+mn-lt"/>
              </a:rPr>
              <a:t>выполненных ЧКВ при ОКС на 100 тыс. населения</a:t>
            </a:r>
            <a:br>
              <a:rPr lang="ru-RU" sz="2700" b="1" dirty="0">
                <a:latin typeface="+mn-lt"/>
              </a:rPr>
            </a:br>
            <a:r>
              <a:rPr lang="ru-RU" sz="2700" b="1" dirty="0">
                <a:latin typeface="+mn-lt"/>
              </a:rPr>
              <a:t> в 2018г. (январь-сентябрь) в сравнении  с аналогичным периодом 2017г.   </a:t>
            </a:r>
            <a:br>
              <a:rPr lang="ru-RU" sz="2700" b="1" dirty="0">
                <a:latin typeface="+mn-lt"/>
              </a:rPr>
            </a:br>
            <a:endParaRPr lang="ru-RU" sz="2200" b="1" dirty="0"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331832" y="6550224"/>
            <a:ext cx="26723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prstClr val="black"/>
                </a:solidFill>
              </a:rPr>
              <a:t>Мониторинг Минздрава России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218244"/>
              </p:ext>
            </p:extLst>
          </p:nvPr>
        </p:nvGraphicFramePr>
        <p:xfrm>
          <a:off x="-1" y="1412777"/>
          <a:ext cx="12079705" cy="4949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726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14400"/>
          </a:xfrm>
          <a:solidFill>
            <a:srgbClr val="FFFF99"/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+mn-lt"/>
              </a:rPr>
              <a:t>Количество операций КШ на 100 000 жителей </a:t>
            </a:r>
            <a:br>
              <a:rPr lang="ru-RU" sz="2400" b="1" dirty="0" smtClean="0">
                <a:latin typeface="+mn-lt"/>
              </a:rPr>
            </a:br>
            <a:r>
              <a:rPr lang="ru-RU" sz="2400" b="1" dirty="0" smtClean="0">
                <a:latin typeface="+mn-lt"/>
              </a:rPr>
              <a:t>в 2018 г. (январь-сентябрь</a:t>
            </a:r>
            <a:r>
              <a:rPr lang="ru-RU" sz="2400" b="1" dirty="0">
                <a:latin typeface="+mn-lt"/>
              </a:rPr>
              <a:t>)</a:t>
            </a:r>
            <a:r>
              <a:rPr lang="ru-RU" sz="2400" b="1" dirty="0" smtClean="0">
                <a:latin typeface="+mn-lt"/>
              </a:rPr>
              <a:t> в сравнении с аналогичным периодом 2017 г.</a:t>
            </a:r>
            <a:endParaRPr lang="ru-RU" sz="2400" b="1" dirty="0">
              <a:latin typeface="+mn-lt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229775"/>
              </p:ext>
            </p:extLst>
          </p:nvPr>
        </p:nvGraphicFramePr>
        <p:xfrm>
          <a:off x="1" y="1174283"/>
          <a:ext cx="12192000" cy="5514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838259" y="6490373"/>
            <a:ext cx="3694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Мониторинг Минздрава России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76463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1148</Words>
  <Application>Microsoft Office PowerPoint</Application>
  <PresentationFormat>Произвольный</PresentationFormat>
  <Paragraphs>251</Paragraphs>
  <Slides>25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25</vt:i4>
      </vt:variant>
    </vt:vector>
  </HeadingPairs>
  <TitlesOfParts>
    <vt:vector size="28" baseType="lpstr">
      <vt:lpstr>Тема Office</vt:lpstr>
      <vt:lpstr>2_Тема Office</vt:lpstr>
      <vt:lpstr>1_Тема Office</vt:lpstr>
      <vt:lpstr>Состояние и перспективы развития оказания кардиологической помощи  в ЦФО, УФО, СФО и ДФО Российской Федерации </vt:lpstr>
      <vt:lpstr>ЦФО, УФО, СФО, ДВФО</vt:lpstr>
      <vt:lpstr>Распределение регионов в зависимости от уровня и динамики смертности от БСК  в 2017- 2018 г. (январь-сентябрь)</vt:lpstr>
      <vt:lpstr>Динамика нестандартизованных показателей смертности населения от БСК в 2018г. (январь-сентябрь)  по сравнению с аналогичным периодом  2017г.  </vt:lpstr>
      <vt:lpstr> Частота случаев ОКС и ИМ на 100 тыс. населения в 2018г. (январь-сентябрь)  в сравнении с аналогичным периодом 2017г.  </vt:lpstr>
      <vt:lpstr>Доля больных ОКСпST, которым выполнен тромболизис в 2018 г. (январь-сентябрь) в сравнении с аналогичным периодом 2017 г.</vt:lpstr>
      <vt:lpstr>Доля больных ОКС, которым проводились ЧКВ в 2018 г. (январь-сентябрь)  в сравнении с аналогичным периодом 2017 г.</vt:lpstr>
      <vt:lpstr> Количество выполненных ЧКВ при ОКС на 100 тыс. населения  в 2018г. (январь-сентябрь) в сравнении  с аналогичным периодом 2017г.    </vt:lpstr>
      <vt:lpstr>Количество операций КШ на 100 000 жителей  в 2018 г. (январь-сентябрь) в сравнении с аналогичным периодом 2017 г.</vt:lpstr>
      <vt:lpstr>Летальность при ИМ в стационарах в 2018 г. (январь-сентябрь) в сравнении с аналогичным периодом 2017 г.</vt:lpstr>
      <vt:lpstr>Летальность больных с инфарктом миокарда в ПСО и РСЦ  в 2018 г. (январь-сентябрь) в сравнении с аналогичным периодом 2017 г.</vt:lpstr>
      <vt:lpstr>Летальность при ОКСпST в 2018 г. (январь-сентябрь)  в сравнении с аналогичным периодом 2017 г.</vt:lpstr>
      <vt:lpstr>Обеспеченность кардиологами медицинских организаций в Центральном, Уральском, Сибирском и Дальневосточном федеральных округах (на 10 тыс. населения)  (2016-2017 гг.)</vt:lpstr>
      <vt:lpstr>Обеспеченность кардиологическими койками в Центральном, Уральском, Сибирском и Дальневосточном федеральных округах (на 10 тыс. населения)  (2016-2017 гг.)</vt:lpstr>
      <vt:lpstr>Субъекты РФ, в которых НМИЦ кардиологии были проведены аудиторские проверки кардиологической службы в октябре-декабре 2018 г. </vt:lpstr>
      <vt:lpstr>Обеспеченность кардиологическими койками на 10 тыс. населения в субъектах РФ</vt:lpstr>
      <vt:lpstr>Частота профильной госпитализации больных ОКС</vt:lpstr>
      <vt:lpstr>Доля больных с ОКС, переведенных из ПСО в РСЦ  </vt:lpstr>
      <vt:lpstr>Доля пациентов с ОКСпST, госпитализированных в стационары в сроки менее 2-х часов</vt:lpstr>
      <vt:lpstr>Презентация PowerPoint</vt:lpstr>
      <vt:lpstr>Презентация PowerPoint</vt:lpstr>
      <vt:lpstr>Презентация PowerPoint</vt:lpstr>
      <vt:lpstr> Основные недостатки, выявленные  в ходе выездных проверок в 2018 г </vt:lpstr>
      <vt:lpstr> Основные недостатки, выявленные  в ходе выездных проверок в 2018 г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2018-12-10T17:19:49Z</dcterms:created>
  <dcterms:modified xsi:type="dcterms:W3CDTF">2018-12-17T06:07:34Z</dcterms:modified>
</cp:coreProperties>
</file>