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9" r:id="rId3"/>
    <p:sldId id="261" r:id="rId4"/>
    <p:sldId id="267" r:id="rId5"/>
    <p:sldId id="268" r:id="rId6"/>
    <p:sldId id="28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5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1392F-6414-47B0-A116-14E3B0B00248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D9F67-80BD-4938-A940-B255F58CA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9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поступлении пациент предъявлял жалобы на одышку при минимальной физической нагрузке, отеки н/к и ощущения перебоев в работе сердца.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559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Однако, принимая во внимание наличие у пациента тяжелой сопутствующей патологии, рассмотрим основные аргументы за и против каждого из возможных методов </a:t>
            </a:r>
            <a:r>
              <a:rPr lang="ru-RU" dirty="0" err="1"/>
              <a:t>реваскуляризации</a:t>
            </a:r>
            <a:r>
              <a:rPr lang="ru-RU" dirty="0"/>
              <a:t> миокарда. Говоря о возможности проведения КШ…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847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Рассматривая ЧКВ как возможный выход из данной ситуации…</a:t>
            </a:r>
          </a:p>
          <a:p>
            <a:r>
              <a:rPr lang="ru-RU" dirty="0"/>
              <a:t>По результатам консультации кардиохирурга, учитывая наличие у пациента тяжелой сопутствующей патологии проведение КШ в настоящее время не рекомендовано, так как связано с очень высоким риском осложнений.</a:t>
            </a:r>
          </a:p>
          <a:p>
            <a:r>
              <a:rPr lang="ru-RU" dirty="0"/>
              <a:t>В связи с чем было принято решение о попытке проведения первым этапом ТБКА со </a:t>
            </a:r>
            <a:r>
              <a:rPr lang="ru-RU" dirty="0" err="1"/>
              <a:t>стентированием</a:t>
            </a:r>
            <a:r>
              <a:rPr lang="ru-RU" dirty="0"/>
              <a:t> ПНА. К сожалению, попытка ЧКВ оказалась безуспешной. Ввиду выраженного кальциноза попытка заведения баллон 2.5х15 мм для </a:t>
            </a:r>
            <a:r>
              <a:rPr lang="ru-RU" dirty="0" err="1"/>
              <a:t>предилятации</a:t>
            </a:r>
            <a:r>
              <a:rPr lang="ru-RU" dirty="0"/>
              <a:t> оказалась безуспешной. Для усиления поддержки в ПНА и ДА был проведен третий коронарный проводник. Выполнена </a:t>
            </a:r>
            <a:r>
              <a:rPr lang="ru-RU" dirty="0" err="1"/>
              <a:t>дилятация</a:t>
            </a:r>
            <a:r>
              <a:rPr lang="ru-RU" dirty="0"/>
              <a:t> данного кальцинированного участка баллоном 1.5х9 мм (10 </a:t>
            </a:r>
            <a:r>
              <a:rPr lang="ru-RU" dirty="0" err="1"/>
              <a:t>атм</a:t>
            </a:r>
            <a:r>
              <a:rPr lang="ru-RU" dirty="0"/>
              <a:t>), при повторной </a:t>
            </a:r>
            <a:r>
              <a:rPr lang="ru-RU" dirty="0" err="1"/>
              <a:t>дилятации</a:t>
            </a:r>
            <a:r>
              <a:rPr lang="ru-RU" dirty="0"/>
              <a:t> на давлении 14 </a:t>
            </a:r>
            <a:r>
              <a:rPr lang="ru-RU" dirty="0" err="1"/>
              <a:t>атм</a:t>
            </a:r>
            <a:r>
              <a:rPr lang="ru-RU" dirty="0"/>
              <a:t> произошел разрыв баллона. После чего предпринимались многочисленные безуспешные попытки проведения баллона 2,5х15 мм. На этом процедура была завершена. Специалистами по </a:t>
            </a:r>
            <a:r>
              <a:rPr lang="ru-RU" dirty="0" err="1"/>
              <a:t>РЭМДиЛ</a:t>
            </a:r>
            <a:r>
              <a:rPr lang="ru-RU" dirty="0"/>
              <a:t> было рекомендовано использование </a:t>
            </a:r>
            <a:r>
              <a:rPr lang="ru-RU" dirty="0" err="1"/>
              <a:t>ротаблатора</a:t>
            </a:r>
            <a:r>
              <a:rPr lang="ru-RU" dirty="0"/>
              <a:t> при проведении повторной попытке ЧКВ.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226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Однако, использование метода </a:t>
            </a:r>
            <a:r>
              <a:rPr lang="ru-RU" dirty="0" err="1"/>
              <a:t>ротаблации</a:t>
            </a:r>
            <a:r>
              <a:rPr lang="ru-RU" dirty="0"/>
              <a:t> имеет ряд особенностей и ограничений.</a:t>
            </a:r>
          </a:p>
          <a:p>
            <a:r>
              <a:rPr lang="ru-RU" dirty="0"/>
              <a:t>В итоге, учитывая что ведущей жалобой пациента является одышка, боли ангинозного характера его не беспокоят в настоящее время, что вероятно …, а проведение </a:t>
            </a:r>
            <a:r>
              <a:rPr lang="ru-RU" dirty="0" err="1"/>
              <a:t>ротаблации</a:t>
            </a:r>
            <a:r>
              <a:rPr lang="ru-RU" dirty="0"/>
              <a:t> в данном случае связано с высоким риском осложнений, было принято решение рассмотреть вопрос малоинвазивного КШ (МКШ ПНА).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98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70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993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результатам УЗИ органов брюшной полости было отмечено увеличение размеров печени, структура которой оказалась однородной, повышенной </a:t>
            </a:r>
            <a:r>
              <a:rPr lang="ru-RU" dirty="0" err="1"/>
              <a:t>эхогенности</a:t>
            </a:r>
            <a:r>
              <a:rPr lang="ru-RU" dirty="0"/>
              <a:t>, крупнозернистой. При этом воротная вена, печеночная и нижняя полая вены не расширены. Желчные протоки также расширены. Кроме того, обратило на себя внимание увеличение размеров селезенки, на фоне ее ровных контуров, диффузной однородной структуры и отсутствия расширения селезеночной вены.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610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Проведена консультация </a:t>
            </a:r>
            <a:r>
              <a:rPr lang="ru-RU" dirty="0" err="1"/>
              <a:t>гепатолога</a:t>
            </a:r>
            <a:r>
              <a:rPr lang="ru-RU" dirty="0"/>
              <a:t>, проф. Никитина Игоря Геннадиевича 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18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анамнеза заболевания. Артериальная гипертензия с 1990 года, макс. АД – 220/100 мм </a:t>
            </a:r>
            <a:r>
              <a:rPr lang="ru-RU" dirty="0" err="1"/>
              <a:t>рт.ст</a:t>
            </a:r>
            <a:r>
              <a:rPr lang="ru-RU" dirty="0"/>
              <a:t>. По результатам обследования убедительных данных за вторичный генез АГ получено не было. Регулярной антигипертензивной терапии до последнего времени не получал, контроль АД не вел. С 1993 года больного стали беспокоить боли ангинозного характера и одышка при нагрузках. При плановом амбулаторном обследовании в 1994 году пациенту был ретроспективно выставлен диагноз «не</a:t>
            </a:r>
            <a:r>
              <a:rPr lang="en-US" dirty="0"/>
              <a:t>Q</a:t>
            </a:r>
            <a:r>
              <a:rPr lang="ru-RU" dirty="0"/>
              <a:t>-ИМ нижне-задней локализации». В 1995 году при проведении КАГ была выявлена окклюзия правой коронарной артерии, а также значимый стеноз артерии тупого края. В том же году больному была проведена операция КШ ПКА и АТК </a:t>
            </a:r>
            <a:r>
              <a:rPr lang="ru-RU" dirty="0" err="1"/>
              <a:t>секвенциальным</a:t>
            </a:r>
            <a:r>
              <a:rPr lang="ru-RU" dirty="0"/>
              <a:t> </a:t>
            </a:r>
            <a:r>
              <a:rPr lang="ru-RU" dirty="0" err="1"/>
              <a:t>аутовенозным</a:t>
            </a:r>
            <a:r>
              <a:rPr lang="ru-RU" dirty="0"/>
              <a:t> шунтом.  Ранний послеоперационный период осложнился </a:t>
            </a:r>
            <a:r>
              <a:rPr lang="ru-RU" dirty="0" err="1"/>
              <a:t>постперикардиотомным</a:t>
            </a:r>
            <a:r>
              <a:rPr lang="ru-RU" dirty="0"/>
              <a:t> синдромом. После проведенной </a:t>
            </a:r>
            <a:r>
              <a:rPr lang="ru-RU" dirty="0" err="1"/>
              <a:t>реваскуляризации</a:t>
            </a:r>
            <a:r>
              <a:rPr lang="ru-RU" dirty="0"/>
              <a:t> миокарда боли ангинозного характера и одышка не беспокоили. В последующем вплоть до 2017 года больной не принимал регулярной медикаментозной терапии и у кардиолога не наблюдался. В сентябре 2016 года в связи с жалобами на эпизоды дискомфорта в грудной клетке и одышку при нагрузках был госпитализирован в ГБ 4 г. Сочи. ВЭМ дала положительный результат, ТФН оказалась низкой. На фоне проводимой терапии наступило улучшение самочувствия. Однако, в дальнейшем пациент самостоятельно прекратил прием рекомендованной терапии. С конца июля-начала августа 2017 года больного стала беспокоить одышка при нагрузках средней интенсивности. Постепенно одышка усиливалась и стала возникать при нагрузках низкой интенсивности, а также при разговоре. В связи с чем он был госпитализирован в ГБ№4 г. Сочи. По данным </a:t>
            </a:r>
            <a:r>
              <a:rPr lang="ru-RU" dirty="0" err="1"/>
              <a:t>ЭхоКГ</a:t>
            </a:r>
            <a:r>
              <a:rPr lang="ru-RU" dirty="0"/>
              <a:t> было выявлено расширение правых отделов сердца и повышение СДЛА до 120 </a:t>
            </a:r>
            <a:r>
              <a:rPr lang="ru-RU" dirty="0" err="1"/>
              <a:t>ммртст</a:t>
            </a:r>
            <a:r>
              <a:rPr lang="ru-RU" dirty="0"/>
              <a:t>. По результатам МСКТ </a:t>
            </a:r>
            <a:r>
              <a:rPr lang="ru-RU" dirty="0" err="1"/>
              <a:t>ангиопульмонографии</a:t>
            </a:r>
            <a:r>
              <a:rPr lang="ru-RU" dirty="0"/>
              <a:t> данных за ХТЛГ получено не было. На фоне терапии </a:t>
            </a:r>
            <a:r>
              <a:rPr lang="ru-RU" dirty="0" err="1"/>
              <a:t>амлодипином</a:t>
            </a:r>
            <a:r>
              <a:rPr lang="ru-RU" dirty="0"/>
              <a:t>, </a:t>
            </a:r>
            <a:r>
              <a:rPr lang="ru-RU" dirty="0" err="1"/>
              <a:t>силденафилом</a:t>
            </a:r>
            <a:r>
              <a:rPr lang="ru-RU" dirty="0"/>
              <a:t> и </a:t>
            </a:r>
            <a:r>
              <a:rPr lang="ru-RU" dirty="0" err="1"/>
              <a:t>ксарелто</a:t>
            </a:r>
            <a:r>
              <a:rPr lang="ru-RU" dirty="0"/>
              <a:t> наступило некоторое улучшение самочувствия, однако при нагрузках низкой интенсивности одышка сохранялась. Больному было рекомендовано дообследование в специализированном кардиологическом центре. В октябре 2017 года был госпитализирован во 2 к/о НМИЦ кардиологии. Отдельно стоит отметить, что диагноз ХОБЛ был впервые поставлен в сентябре 2017 года. В тоже время впервые выявлен гепатит С. В выписных документах есть указание на значительное повышение АСТ и АЛТ в 1995 году. Учитывая это и факт гемотрансфузии в том же году, данный период времени можно считать вероятным дебютом гепатита 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58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основании клинико-анамнестических данных и результатов осмотра дифференциальный диагноз включал в себя: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5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регистрации ЭКГ синусовый ритм с частотой 85 в минуту. Отклонение ЭОС вправо, а также признаки блокады ПНПГ.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1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17.10.17</a:t>
            </a:r>
          </a:p>
          <a:p>
            <a:r>
              <a:rPr lang="ru-RU" dirty="0"/>
              <a:t>РЕНТГЕНОЛОГИЧЕСКОЕ ИССЛЕДОВАНИЕ ОРГАНОВ</a:t>
            </a:r>
            <a:r>
              <a:rPr lang="ru-RU" baseline="0" dirty="0"/>
              <a:t> </a:t>
            </a:r>
            <a:r>
              <a:rPr lang="ru-RU" dirty="0"/>
              <a:t>ГРУДНОЙ КЛЕТКИ: </a:t>
            </a:r>
            <a:br>
              <a:rPr lang="ru-RU" dirty="0"/>
            </a:br>
            <a:r>
              <a:rPr lang="ru-RU" dirty="0"/>
              <a:t>В проекции грудины видны  тени металлических проволочных швов.</a:t>
            </a:r>
            <a:br>
              <a:rPr lang="ru-RU" dirty="0"/>
            </a:br>
            <a:r>
              <a:rPr lang="ru-RU" dirty="0"/>
              <a:t>В ЛЕГКИХ инфильтративных изменений не выявляется. Прозрачность легочных полей повышена.</a:t>
            </a:r>
            <a:br>
              <a:rPr lang="ru-RU" dirty="0"/>
            </a:br>
            <a:r>
              <a:rPr lang="ru-RU" dirty="0"/>
              <a:t>ЛЕГОЧНЫЙ РИСУНОК  усилен за счет интерстициального компонента, справа в верхней   и средней долях   деформирован. Периферический сосудистый рисунок обеднен. </a:t>
            </a:r>
            <a:br>
              <a:rPr lang="ru-RU" dirty="0"/>
            </a:br>
            <a:r>
              <a:rPr lang="ru-RU" dirty="0"/>
              <a:t>НАРУШЕНИЯ ЛЕГОЧНОЙ ГЕМОДИНАМИКИ имеются:</a:t>
            </a:r>
            <a:br>
              <a:rPr lang="ru-RU" dirty="0"/>
            </a:br>
            <a:r>
              <a:rPr lang="ru-RU" dirty="0"/>
              <a:t>артериальная лег. гипертензия: расширен ствол ЛА (41мм, норма до 35мм), </a:t>
            </a:r>
            <a:r>
              <a:rPr lang="ru-RU" dirty="0" err="1"/>
              <a:t>коэфф</a:t>
            </a:r>
            <a:r>
              <a:rPr lang="ru-RU" dirty="0"/>
              <a:t>. Мура - 27 % (N 22-30%); главные ветви  ЛА: нисходящая ветвь правой ЛА 21мм, (N &lt; 15мм (ж), &lt; 16мм (м); левая ЛА - 33мм (N &lt; 24мм).</a:t>
            </a:r>
            <a:br>
              <a:rPr lang="ru-RU" dirty="0"/>
            </a:br>
            <a:r>
              <a:rPr lang="ru-RU" dirty="0"/>
              <a:t>венозная лег. гипертензия  не выявляется.</a:t>
            </a:r>
            <a:br>
              <a:rPr lang="ru-RU" dirty="0"/>
            </a:br>
            <a:r>
              <a:rPr lang="ru-RU" dirty="0"/>
              <a:t>КОРНИ ЛЕГКИХ: </a:t>
            </a:r>
            <a:r>
              <a:rPr lang="ru-RU" dirty="0" err="1"/>
              <a:t>малоструктурны</a:t>
            </a:r>
            <a:r>
              <a:rPr lang="ru-RU" dirty="0"/>
              <a:t>, расширены.Правый корень в области головки (в верхней части) деформирован.</a:t>
            </a:r>
            <a:br>
              <a:rPr lang="ru-RU" dirty="0"/>
            </a:br>
            <a:r>
              <a:rPr lang="ru-RU" dirty="0"/>
              <a:t>ДИАФРАГМА расположена обычно, с двусторонними </a:t>
            </a:r>
            <a:r>
              <a:rPr lang="ru-RU" dirty="0" err="1"/>
              <a:t>плевродиафрагмальными</a:t>
            </a:r>
            <a:r>
              <a:rPr lang="ru-RU" dirty="0"/>
              <a:t> спайками.</a:t>
            </a:r>
            <a:br>
              <a:rPr lang="ru-RU" dirty="0"/>
            </a:br>
            <a:r>
              <a:rPr lang="ru-RU" dirty="0"/>
              <a:t>ПЛЕВРАЛЬНЫЕ СИНУСЫ: передние </a:t>
            </a:r>
            <a:r>
              <a:rPr lang="ru-RU" dirty="0" err="1"/>
              <a:t>облитерированы</a:t>
            </a:r>
            <a:r>
              <a:rPr lang="ru-RU" dirty="0"/>
              <a:t> (спайки),</a:t>
            </a:r>
            <a:r>
              <a:rPr lang="ru-RU" baseline="0" dirty="0"/>
              <a:t> остальные </a:t>
            </a:r>
            <a:r>
              <a:rPr lang="ru-RU" dirty="0"/>
              <a:t>свободны.</a:t>
            </a:r>
            <a:br>
              <a:rPr lang="ru-RU" dirty="0"/>
            </a:br>
            <a:r>
              <a:rPr lang="ru-RU" dirty="0"/>
              <a:t>СЕРДЦЕ  </a:t>
            </a:r>
            <a:r>
              <a:rPr lang="ru-RU" dirty="0" err="1"/>
              <a:t>ротировано</a:t>
            </a:r>
            <a:r>
              <a:rPr lang="ru-RU" dirty="0"/>
              <a:t>, расширено в поперечнике, проступает легочный ствол.</a:t>
            </a:r>
            <a:br>
              <a:rPr lang="ru-RU" dirty="0"/>
            </a:br>
            <a:r>
              <a:rPr lang="ru-RU" dirty="0"/>
              <a:t>КТИ 55 % (</a:t>
            </a:r>
            <a:r>
              <a:rPr lang="ru-RU" dirty="0" err="1"/>
              <a:t>Nср</a:t>
            </a:r>
            <a:r>
              <a:rPr lang="ru-RU" dirty="0"/>
              <a:t>.&lt;= 50%), </a:t>
            </a:r>
            <a:r>
              <a:rPr lang="ru-RU" dirty="0" err="1"/>
              <a:t>правопредсердный</a:t>
            </a:r>
            <a:r>
              <a:rPr lang="ru-RU" dirty="0"/>
              <a:t> коэффициент  40  % (N &lt; 35%)</a:t>
            </a:r>
            <a:br>
              <a:rPr lang="ru-RU" dirty="0"/>
            </a:br>
            <a:r>
              <a:rPr lang="ru-RU" dirty="0"/>
              <a:t>Увеличение отдельных частей сердца: увеличены правые отделы, левое предсердие. </a:t>
            </a:r>
          </a:p>
          <a:p>
            <a:r>
              <a:rPr lang="ru-RU" dirty="0"/>
              <a:t>В проекции КА- тени </a:t>
            </a:r>
            <a:r>
              <a:rPr lang="ru-RU" dirty="0" err="1"/>
              <a:t>стентов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АОРТА уплотнена, удлинена, не расширена.</a:t>
            </a:r>
            <a:br>
              <a:rPr lang="ru-RU" dirty="0"/>
            </a:br>
            <a:r>
              <a:rPr lang="ru-RU" dirty="0"/>
              <a:t>Верхняя полая вена расширена. </a:t>
            </a:r>
          </a:p>
          <a:p>
            <a:r>
              <a:rPr lang="ru-RU" b="1" dirty="0" err="1"/>
              <a:t>ЗАКЛЮЧЕНИЕ:</a:t>
            </a:r>
            <a:r>
              <a:rPr lang="ru-RU" dirty="0" err="1"/>
              <a:t>Изменения</a:t>
            </a:r>
            <a:r>
              <a:rPr lang="ru-RU" dirty="0"/>
              <a:t> соответствуют артериальной легочной гипертензии. Увеличение правых отделов сердца, левого </a:t>
            </a:r>
            <a:r>
              <a:rPr lang="ru-RU" dirty="0" err="1"/>
              <a:t>предсердия.Расширена</a:t>
            </a:r>
            <a:r>
              <a:rPr lang="ru-RU" dirty="0"/>
              <a:t> верхняя полая вена.</a:t>
            </a:r>
            <a:br>
              <a:rPr lang="ru-RU" dirty="0"/>
            </a:br>
            <a:r>
              <a:rPr lang="ru-RU" dirty="0"/>
              <a:t>Состояние после КШ.</a:t>
            </a:r>
            <a:br>
              <a:rPr lang="ru-RU" dirty="0"/>
            </a:br>
            <a:r>
              <a:rPr lang="ru-RU" dirty="0"/>
              <a:t>Диффузный пневмосклероз. Фиброзные изменения справа в верхней и средней  долях (возможно, после ИЛ). Исключать ХТЛГ. Рекомендуется МСКТ. 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644A5-8EEA-48C7-AB3F-1D75F92A4C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58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результатам анализа артериальной крови, взятой из лучевой артерии, выявлено снижение парциального давления кислорода до 58 </a:t>
            </a:r>
            <a:r>
              <a:rPr lang="ru-RU" dirty="0" err="1"/>
              <a:t>ммртст</a:t>
            </a:r>
            <a:r>
              <a:rPr lang="ru-RU" dirty="0"/>
              <a:t>, сатурации до 92%, а также незначительное повышение </a:t>
            </a:r>
            <a:r>
              <a:rPr lang="en-US" dirty="0"/>
              <a:t>pH </a:t>
            </a:r>
            <a:r>
              <a:rPr lang="ru-RU" dirty="0"/>
              <a:t>до 7,46 и снижение парциального давления углекислого газа до 31 </a:t>
            </a:r>
            <a:r>
              <a:rPr lang="ru-RU" dirty="0" err="1"/>
              <a:t>ммртст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93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203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56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Учитывая ранее верифицированную ишемию миокарда, отягощенный коронарный анамнез, наличие множества ФР, а также возможный ишемический генез одышки при нагрузках и необходимость планировать возможности ЛАГ-специфической терапии, больному была проведена коронарография. Результаты исследования доложит специалист по </a:t>
            </a:r>
            <a:r>
              <a:rPr lang="ru-RU" dirty="0" err="1"/>
              <a:t>РЭМДиЛ</a:t>
            </a:r>
            <a:r>
              <a:rPr lang="ru-RU" dirty="0"/>
              <a:t>, к.м.н. Миронов В.М.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CCC309-331D-4C6E-88E5-848BDBFF54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78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9ED79-2170-4FA4-8127-4F6D13CB7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7D60B6-CD43-4D39-9FA8-46476CFCE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20BBE1-6AE9-42B7-BCDB-E58EF083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3A46-70D9-44A7-8C52-5BB8C698D05F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F0AD9A-12C6-460A-9591-FD11524C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06E1A1-6392-4F69-B1E1-3D710DF2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5726-C907-4CA0-B026-6F6737AB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5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6780B-5A46-4D2D-9CBC-9A338AE90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A6FDA7-20CB-4146-BDD2-8A1257261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605BB-4985-46BC-A427-CA4FA9AC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3A46-70D9-44A7-8C52-5BB8C698D05F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6A414-1C19-413B-9D52-DB36110C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D6E9ED-9D79-41A2-8FCD-62F5B52A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5726-C907-4CA0-B026-6F6737AB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8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A14E54-7B6A-48AF-A6FA-B05471D73A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647480-06D1-42AE-B7DC-24544C32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379A3-98AD-4B5C-B9FA-87C81EC0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3A46-70D9-44A7-8C52-5BB8C698D05F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EFBF7-A768-4B17-B63B-6376AAA2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F17B5-B5E7-4740-8BF3-ED08463C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5726-C907-4CA0-B026-6F6737AB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32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5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15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4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42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53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2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28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CD022-51FA-4F2E-8008-9858CAE5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499F6B-7938-47CE-A5C5-ACD19CF72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92206D-BC27-464C-91FC-542EFFB9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3A46-70D9-44A7-8C52-5BB8C698D05F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D4FE67-F18B-45D5-A941-EEFBCCF4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4C059-BCC9-4110-8056-CFF872B6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5726-C907-4CA0-B026-6F6737AB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1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61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47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5924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6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271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08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75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7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C8C28-19DD-4620-AC30-9D1EBDCD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E44733-F416-4457-9605-940A9A14F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1C7BE-ACF8-4F4B-BE5E-FD560455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3A46-70D9-44A7-8C52-5BB8C698D05F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04A703-7081-4E33-8BFB-01417520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AACFC-BA53-4BEA-99F2-5CB52FC7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5726-C907-4CA0-B026-6F6737AB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2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2485E-47C0-44E0-9A5E-4439E0A9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A9C0A-AE36-46E1-B8FF-605C66863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0255B-174C-440C-9543-BF68F9B66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09286B-76BA-48F6-89DA-ACC414C4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3A46-70D9-44A7-8C52-5BB8C698D05F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06A014-6E4E-4AFD-B8B9-1749C210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19839-05CC-4848-9CA9-4D14102F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5726-C907-4CA0-B026-6F6737AB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8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9B570-78AA-451C-90D2-200CDF94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7A3432-C686-4CFC-932E-00B7E7B58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87B068-A4B1-48DF-B233-702869E63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012F9A-A3B2-466F-A4DB-672C8DF2C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D62E14-2AAA-47C4-9089-38C34C9ED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250A68-9956-451A-BAB6-A5A2E207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3A46-70D9-44A7-8C52-5BB8C698D05F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E5B827-B0B4-406A-BA06-92B601FF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9EC766-5333-4716-AE2E-432F4B9A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5726-C907-4CA0-B026-6F6737AB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1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A5ED1-8F3E-4592-A062-1A17BBE7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DDF036-C5E3-4D0B-BC7C-8C4E8477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3A46-70D9-44A7-8C52-5BB8C698D05F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A81EE4-6492-4354-BA46-556F3CBD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345391-EE19-4B92-992A-C8555C40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5726-C907-4CA0-B026-6F6737AB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9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325AFF-4640-424B-BB59-68C6FC61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3A46-70D9-44A7-8C52-5BB8C698D05F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F2F52E-02ED-4940-A15D-91B029EC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7CFCD3-80F4-40BA-97A5-3E1D323B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5726-C907-4CA0-B026-6F6737AB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0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63A0E-7162-4714-9B30-FAEDF8F1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331D9-A6E1-488D-B261-E0AD0FD63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1BCA-2D6F-476F-8819-E3EB46021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E9BE60-D439-44FD-AB3F-477DEA1B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3A46-70D9-44A7-8C52-5BB8C698D05F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3DA2D5-FD64-4ABC-987C-37171F34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30FA3A-4172-4F06-8574-2F2C70E0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5726-C907-4CA0-B026-6F6737AB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1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8553-D630-4536-8013-8BDF40AF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EB0736-3E09-4D48-9E52-608D0E6A4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040E6E-C867-490C-8818-212B2CCF8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E4703E-7014-4DCB-8173-F27B3FDA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3A46-70D9-44A7-8C52-5BB8C698D05F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626561-8B17-47A3-9154-941ABC0B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0B76D0-9FDE-445E-84BF-B3EE758E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25726-C907-4CA0-B026-6F6737AB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8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938D0-C7C4-47D6-A9AE-DA73B135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250E09-11DD-4FD4-A90E-F89870C7B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80D4F6-C5D3-4713-BB59-4AFB090F4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3A46-70D9-44A7-8C52-5BB8C698D05F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C2B01-6EF1-4792-ADCE-910468E73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AAEC5-4357-4B07-AED0-A39DAE90B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25726-C907-4CA0-B026-6F6737AB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9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13F80-613F-4E7A-AC9C-05D878EB18C1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7BB5EE-5F99-4B22-8202-452D48E0F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71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2961E-70C0-4F5B-A96F-C8A61EBC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Жалобы при поступлении: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0C9A84-D24C-4ED8-90AD-74B371922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ru-RU" dirty="0"/>
              <a:t>одышка при минимальной физической нагрузке (ходьба на расстояние до 30 метров), проходящая в покое в течение 2-5 минут</a:t>
            </a:r>
          </a:p>
          <a:p>
            <a:r>
              <a:rPr lang="ru-RU" dirty="0"/>
              <a:t>пастозность стоп и голеней</a:t>
            </a:r>
          </a:p>
          <a:p>
            <a:r>
              <a:rPr lang="ru-RU" dirty="0"/>
              <a:t>одиночные "перебои" в работе сердца (экстрасистолия)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4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A890C-1F4F-4D94-9FDD-2CDD5494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/>
          <a:lstStyle/>
          <a:p>
            <a:pPr algn="ctr"/>
            <a:r>
              <a:rPr lang="ru-RU" b="1" dirty="0"/>
              <a:t>Сцинтиграфия легких 18.10.2017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E4CBA-7FB0-4081-AF75-DCC0DF8A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105786"/>
            <a:ext cx="5903935" cy="57522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На </a:t>
            </a:r>
            <a:r>
              <a:rPr lang="ru-RU" sz="2400" dirty="0" err="1"/>
              <a:t>сцинтиграммах</a:t>
            </a:r>
            <a:r>
              <a:rPr lang="ru-RU" sz="2400" dirty="0"/>
              <a:t>, зарегистрированных лежа в 6 проекциях, визуализируются оба легких.</a:t>
            </a:r>
          </a:p>
          <a:p>
            <a:pPr algn="just"/>
            <a:r>
              <a:rPr lang="ru-RU" sz="2400" dirty="0"/>
              <a:t>Относительное </a:t>
            </a:r>
            <a:r>
              <a:rPr lang="ru-RU" sz="2400" dirty="0" err="1"/>
              <a:t>перфузионное</a:t>
            </a:r>
            <a:r>
              <a:rPr lang="ru-RU" sz="2400" dirty="0"/>
              <a:t> соотношение  без асимметрии.  Распределение РФП по зонам интереса(верхушечно-базальный градиент) без выраженных особенностей. </a:t>
            </a:r>
          </a:p>
          <a:p>
            <a:pPr algn="just"/>
            <a:r>
              <a:rPr lang="ru-RU" sz="2400" dirty="0"/>
              <a:t>В передних  и косых проекциях отмечается экранирование медиальных отделов левого  легкого отделами сердца, распределение РФП неравномерное без очаговых изменений, отмечается диффузное снижение накопления РФП верхними сегментами правого легкого. </a:t>
            </a:r>
          </a:p>
          <a:p>
            <a:pPr algn="just"/>
            <a:r>
              <a:rPr lang="ru-RU" sz="2400" dirty="0"/>
              <a:t>Признаков право-левого шунта не выявлено. </a:t>
            </a:r>
          </a:p>
          <a:p>
            <a:pPr marL="0" indent="0" algn="just">
              <a:buNone/>
            </a:pPr>
            <a:r>
              <a:rPr lang="ru-RU" sz="2600" b="1" dirty="0"/>
              <a:t>Заключение:</a:t>
            </a:r>
            <a:r>
              <a:rPr lang="ru-RU" sz="2600" dirty="0"/>
              <a:t> признаков очаговых </a:t>
            </a:r>
            <a:r>
              <a:rPr lang="ru-RU" sz="2600" dirty="0" err="1"/>
              <a:t>перфузионных</a:t>
            </a:r>
            <a:r>
              <a:rPr lang="ru-RU" sz="2600" dirty="0"/>
              <a:t> изменений и право-левого шунта не выявлено. </a:t>
            </a:r>
          </a:p>
          <a:p>
            <a:pPr marL="0" indent="0" algn="just">
              <a:buNone/>
            </a:pPr>
            <a:endParaRPr lang="ru-RU" sz="2600" dirty="0"/>
          </a:p>
          <a:p>
            <a:pPr marL="0" indent="0" algn="r">
              <a:buNone/>
            </a:pPr>
            <a:r>
              <a:rPr lang="ru-RU" sz="2200" dirty="0"/>
              <a:t>Исследование проведено в отд. РНД </a:t>
            </a:r>
            <a:r>
              <a:rPr lang="ru-RU" sz="2200" dirty="0" err="1"/>
              <a:t>с.н.с</a:t>
            </a:r>
            <a:r>
              <a:rPr lang="ru-RU" sz="2200" dirty="0"/>
              <a:t>., к.м.н. </a:t>
            </a:r>
            <a:r>
              <a:rPr lang="ru-RU" sz="2200" dirty="0" err="1"/>
              <a:t>Аншелесом</a:t>
            </a:r>
            <a:r>
              <a:rPr lang="ru-RU" sz="2200" dirty="0"/>
              <a:t> А.А.</a:t>
            </a: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851056-5CF3-4D49-8A7E-0427A08A1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7"/>
          <a:stretch/>
        </p:blipFill>
        <p:spPr>
          <a:xfrm>
            <a:off x="-12478" y="1190847"/>
            <a:ext cx="6108477" cy="503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4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8DC3A-199D-45BC-B9B0-C9EF1C54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Коронарошунтография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B896E5-E56C-47E4-9437-55940CE0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3473"/>
            <a:ext cx="10892883" cy="50292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Тип кровоснабжения: правый Ствол ЛКА: с неровными контурами, в среднем </a:t>
            </a:r>
            <a:r>
              <a:rPr lang="ru-RU" dirty="0" err="1"/>
              <a:t>отеделе</a:t>
            </a:r>
            <a:r>
              <a:rPr lang="ru-RU" dirty="0"/>
              <a:t> </a:t>
            </a:r>
            <a:r>
              <a:rPr lang="ru-RU" dirty="0" err="1"/>
              <a:t>стенозирован</a:t>
            </a:r>
            <a:r>
              <a:rPr lang="ru-RU" dirty="0"/>
              <a:t> на 20%. Передняя нисходящая артерия (ПНА): с неровными контурами, на границе проксимального и среднего сегментов </a:t>
            </a:r>
            <a:r>
              <a:rPr lang="ru-RU" dirty="0" err="1"/>
              <a:t>стенозирована</a:t>
            </a:r>
            <a:r>
              <a:rPr lang="ru-RU" dirty="0"/>
              <a:t> на 70%, на границе среднего и дистального сегментов </a:t>
            </a:r>
            <a:r>
              <a:rPr lang="ru-RU" dirty="0" err="1"/>
              <a:t>стенозирована</a:t>
            </a:r>
            <a:r>
              <a:rPr lang="ru-RU" dirty="0"/>
              <a:t> на 80%. ДА с неровными контурами. Огибающая артерия (ОА): с неровными контурами. АТК диффузно изменена: в проксимальной трети </a:t>
            </a:r>
            <a:r>
              <a:rPr lang="ru-RU" dirty="0" err="1"/>
              <a:t>стенозирована</a:t>
            </a:r>
            <a:r>
              <a:rPr lang="ru-RU" dirty="0"/>
              <a:t> на 50%, в средней трети </a:t>
            </a:r>
            <a:r>
              <a:rPr lang="ru-RU" dirty="0" err="1"/>
              <a:t>стенозирована</a:t>
            </a:r>
            <a:r>
              <a:rPr lang="ru-RU" dirty="0"/>
              <a:t> на 40%, крупная ветвь второго порядка </a:t>
            </a:r>
            <a:r>
              <a:rPr lang="ru-RU" dirty="0" err="1"/>
              <a:t>окклюзирована</a:t>
            </a:r>
            <a:r>
              <a:rPr lang="ru-RU" dirty="0"/>
              <a:t> от устья, заполняется как по внутрисистемным коллатералям, так и по АКШ. Правая коронарная артерия (ПКА): в проксимальном сегменте </a:t>
            </a:r>
            <a:r>
              <a:rPr lang="ru-RU" dirty="0" err="1"/>
              <a:t>окклюзирована</a:t>
            </a:r>
            <a:r>
              <a:rPr lang="ru-RU" dirty="0"/>
              <a:t>, </a:t>
            </a:r>
            <a:r>
              <a:rPr lang="ru-RU" dirty="0" err="1"/>
              <a:t>дистальнее</a:t>
            </a:r>
            <a:r>
              <a:rPr lang="ru-RU" dirty="0"/>
              <a:t> заполняется как по внутри, так и по межсистемным коллатералям </a:t>
            </a:r>
            <a:r>
              <a:rPr lang="ru-RU" dirty="0" err="1"/>
              <a:t>Шунтография</a:t>
            </a:r>
            <a:r>
              <a:rPr lang="ru-RU" dirty="0"/>
              <a:t>: </a:t>
            </a:r>
            <a:r>
              <a:rPr lang="ru-RU" dirty="0" err="1"/>
              <a:t>секвенциальный</a:t>
            </a:r>
            <a:r>
              <a:rPr lang="ru-RU" dirty="0"/>
              <a:t> АКШ: к АТК проходим, зона анастомоза без </a:t>
            </a:r>
            <a:r>
              <a:rPr lang="ru-RU" dirty="0" err="1"/>
              <a:t>гемодинамически</a:t>
            </a:r>
            <a:r>
              <a:rPr lang="ru-RU" dirty="0"/>
              <a:t> значимого стеноза, </a:t>
            </a:r>
            <a:r>
              <a:rPr lang="ru-RU" dirty="0" err="1"/>
              <a:t>дистальнее</a:t>
            </a:r>
            <a:r>
              <a:rPr lang="ru-RU" dirty="0"/>
              <a:t> анастомоза с АТК </a:t>
            </a:r>
            <a:r>
              <a:rPr lang="ru-RU" dirty="0" err="1"/>
              <a:t>окклюзирован</a:t>
            </a:r>
            <a:r>
              <a:rPr lang="ru-RU" dirty="0"/>
              <a:t>(</a:t>
            </a:r>
            <a:r>
              <a:rPr lang="ru-RU" dirty="0" err="1"/>
              <a:t>бранша</a:t>
            </a:r>
            <a:r>
              <a:rPr lang="ru-RU" dirty="0"/>
              <a:t> шунта). </a:t>
            </a:r>
          </a:p>
          <a:p>
            <a:r>
              <a:rPr lang="ru-RU" dirty="0"/>
              <a:t>Заключение: </a:t>
            </a:r>
            <a:r>
              <a:rPr lang="ru-RU" dirty="0" err="1"/>
              <a:t>Стенозирующий</a:t>
            </a:r>
            <a:r>
              <a:rPr lang="ru-RU" dirty="0"/>
              <a:t> </a:t>
            </a:r>
            <a:r>
              <a:rPr lang="ru-RU" dirty="0" err="1"/>
              <a:t>атерослкероз</a:t>
            </a:r>
            <a:r>
              <a:rPr lang="ru-RU" dirty="0"/>
              <a:t> коронарных артерий, </a:t>
            </a:r>
            <a:r>
              <a:rPr lang="ru-RU" dirty="0" err="1"/>
              <a:t>секвенциальный</a:t>
            </a:r>
            <a:r>
              <a:rPr lang="ru-RU" dirty="0"/>
              <a:t> АКШ: к АТК функционирует, </a:t>
            </a:r>
            <a:r>
              <a:rPr lang="ru-RU" dirty="0" err="1"/>
              <a:t>бранша</a:t>
            </a:r>
            <a:r>
              <a:rPr lang="ru-RU" dirty="0"/>
              <a:t> шунта к ЗНВ </a:t>
            </a:r>
            <a:r>
              <a:rPr lang="ru-RU" dirty="0" err="1"/>
              <a:t>окклюзирована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98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ABF64-56D9-44A8-A688-B84BCAA6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Коронарное шунтирование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8F633-3BC2-4BEF-9FD8-A47BFC0F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5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Аргументы за: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/>
              <a:t>Тяжелое </a:t>
            </a:r>
            <a:r>
              <a:rPr lang="ru-RU" sz="2600" dirty="0" err="1"/>
              <a:t>трехсосудистое</a:t>
            </a:r>
            <a:r>
              <a:rPr lang="ru-RU" sz="2600" dirty="0"/>
              <a:t> поражение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/>
              <a:t>Выраженный кальциноз коронарных артерий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/>
              <a:t>Давняя окклюзия ПКА (более 20 лет)</a:t>
            </a:r>
          </a:p>
          <a:p>
            <a:pPr marL="0" indent="0">
              <a:buNone/>
            </a:pPr>
            <a:r>
              <a:rPr lang="ru-RU" b="1" dirty="0"/>
              <a:t>Аргументы против: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Риски повторного КШ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Высокий </a:t>
            </a:r>
            <a:r>
              <a:rPr lang="ru-RU" dirty="0" err="1"/>
              <a:t>периоперационный</a:t>
            </a:r>
            <a:r>
              <a:rPr lang="ru-RU" dirty="0"/>
              <a:t> риск</a:t>
            </a:r>
            <a:r>
              <a:rPr lang="en-US" dirty="0"/>
              <a:t> (</a:t>
            </a:r>
            <a:r>
              <a:rPr lang="ru-RU" dirty="0"/>
              <a:t>риск по </a:t>
            </a:r>
            <a:r>
              <a:rPr lang="en-US" dirty="0"/>
              <a:t>EUROSCORE II – </a:t>
            </a:r>
            <a:r>
              <a:rPr lang="en-US" dirty="0">
                <a:solidFill>
                  <a:srgbClr val="FF0000"/>
                </a:solidFill>
              </a:rPr>
              <a:t>4,5%</a:t>
            </a:r>
            <a:r>
              <a:rPr lang="en-US" dirty="0"/>
              <a:t>)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Коморбидность</a:t>
            </a:r>
            <a:r>
              <a:rPr lang="ru-RU" dirty="0"/>
              <a:t> (ХОБЛ и активный гепатит С)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Стабильное состояние пациента и отсутствие объективных признаков ишемии миокарда</a:t>
            </a:r>
          </a:p>
        </p:txBody>
      </p:sp>
    </p:spTree>
    <p:extLst>
      <p:ext uri="{BB962C8B-B14F-4D97-AF65-F5344CB8AC3E}">
        <p14:creationId xmlns:p14="http://schemas.microsoft.com/office/powerpoint/2010/main" val="38083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365E-903D-4BF0-99BC-D59050E9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ЧКВ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765C70A-7E21-4385-9923-872E36CD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5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Аргументы за: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/>
              <a:t>Возможность избежать рисков повторной операции КШ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/>
              <a:t>Предпочтительный вариант </a:t>
            </a:r>
            <a:r>
              <a:rPr lang="ru-RU" sz="2600" dirty="0" err="1"/>
              <a:t>реваскуляризации</a:t>
            </a:r>
            <a:r>
              <a:rPr lang="ru-RU" sz="2600" dirty="0"/>
              <a:t> миокарда для пациента</a:t>
            </a:r>
          </a:p>
          <a:p>
            <a:pPr marL="0" indent="0">
              <a:buNone/>
            </a:pPr>
            <a:r>
              <a:rPr lang="ru-RU" b="1" dirty="0"/>
              <a:t>Аргументы против: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Низкая вероятность полной </a:t>
            </a:r>
            <a:r>
              <a:rPr lang="ru-RU" dirty="0" err="1"/>
              <a:t>реваскуляризации</a:t>
            </a:r>
            <a:r>
              <a:rPr lang="ru-RU" dirty="0"/>
              <a:t> миокарда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Давность окклюзии ПКА более 20 лет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Техническая сложность выполнения вмешательства: </a:t>
            </a:r>
            <a:r>
              <a:rPr lang="ru-RU" dirty="0" err="1"/>
              <a:t>бифуркационные</a:t>
            </a:r>
            <a:r>
              <a:rPr lang="ru-RU" dirty="0"/>
              <a:t> поражения, выраженный кальциноз КА, большая протяженность поражений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 случае осложнений (тромбоз ПНА) высокий риск летального исхода (ПНА - также источник кровоснабжения бассейна ПКА)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12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66536-32B9-4854-8ED3-70B1F5E1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ru-RU" b="1" dirty="0"/>
              <a:t>Ротационная </a:t>
            </a:r>
            <a:r>
              <a:rPr lang="ru-RU" b="1" dirty="0" err="1"/>
              <a:t>атерэктомия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557B2-A45A-45D5-A9D8-AAF7F4D4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1" y="1515649"/>
            <a:ext cx="11809434" cy="5185776"/>
          </a:xfrm>
        </p:spPr>
        <p:txBody>
          <a:bodyPr>
            <a:normAutofit/>
          </a:bodyPr>
          <a:lstStyle/>
          <a:p>
            <a:r>
              <a:rPr lang="ru-RU" dirty="0"/>
              <a:t>Частота осложнений</a:t>
            </a:r>
            <a:r>
              <a:rPr lang="en-US" dirty="0"/>
              <a:t> 1-2%</a:t>
            </a:r>
            <a:endParaRPr lang="ru-RU" dirty="0"/>
          </a:p>
          <a:p>
            <a:r>
              <a:rPr lang="ru-RU" dirty="0"/>
              <a:t>Риск осложнений при использовании </a:t>
            </a:r>
            <a:r>
              <a:rPr lang="ru-RU" dirty="0" err="1"/>
              <a:t>ротабалации</a:t>
            </a:r>
            <a:r>
              <a:rPr lang="ru-RU" dirty="0"/>
              <a:t> повышается при </a:t>
            </a:r>
            <a:r>
              <a:rPr lang="ru-RU" dirty="0">
                <a:solidFill>
                  <a:srgbClr val="FF0000"/>
                </a:solidFill>
              </a:rPr>
              <a:t>многососудистом поражении, </a:t>
            </a:r>
            <a:r>
              <a:rPr lang="en-US" dirty="0">
                <a:solidFill>
                  <a:srgbClr val="FF0000"/>
                </a:solidFill>
              </a:rPr>
              <a:t>SYNTAX&gt;32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/>
              <a:t>экстренном вмешательстве, </a:t>
            </a:r>
            <a:r>
              <a:rPr lang="ru-RU" dirty="0">
                <a:solidFill>
                  <a:srgbClr val="FF0000"/>
                </a:solidFill>
              </a:rPr>
              <a:t>предшествующем КШ, выраженном кальцинозе, ИМ в анамнезе, </a:t>
            </a:r>
            <a:r>
              <a:rPr lang="ru-RU" dirty="0"/>
              <a:t>малом опыте проведения процедуры*</a:t>
            </a:r>
          </a:p>
          <a:p>
            <a:r>
              <a:rPr lang="ru-RU" u="sng" dirty="0"/>
              <a:t>Дополнительные факторы риска вмешательства: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Большая протяженность поражения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Извитой ход артерий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Наличие выраженных межсистемных коллатералей от ПНА к ПКА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1900" dirty="0">
              <a:solidFill>
                <a:srgbClr val="00B05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/>
              <a:t>*</a:t>
            </a:r>
            <a:r>
              <a:rPr lang="en-US" sz="1600" dirty="0"/>
              <a:t>Kenichi </a:t>
            </a:r>
            <a:r>
              <a:rPr lang="en-US" sz="1600" dirty="0" err="1"/>
              <a:t>Sakakura</a:t>
            </a:r>
            <a:r>
              <a:rPr lang="ru-RU" sz="1600" dirty="0"/>
              <a:t> </a:t>
            </a:r>
            <a:r>
              <a:rPr lang="en-US" sz="1600" dirty="0"/>
              <a:t>et al. Incidence and Determinants of Complications in Rotational Atherectomy. Circulation: </a:t>
            </a:r>
            <a:r>
              <a:rPr lang="en-US" sz="1600" dirty="0" err="1"/>
              <a:t>Cardiovas</a:t>
            </a:r>
            <a:r>
              <a:rPr lang="ru-RU" sz="1600" dirty="0"/>
              <a:t>с.</a:t>
            </a:r>
            <a:r>
              <a:rPr lang="en-US" sz="1600" dirty="0"/>
              <a:t> </a:t>
            </a:r>
            <a:r>
              <a:rPr lang="en-US" sz="1600" dirty="0" err="1"/>
              <a:t>Interv</a:t>
            </a:r>
            <a:r>
              <a:rPr lang="en-US" sz="1600" dirty="0"/>
              <a:t>. 2016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 err="1"/>
              <a:t>Karacsonyi</a:t>
            </a:r>
            <a:r>
              <a:rPr lang="en-US" sz="1600" dirty="0"/>
              <a:t> et al. Impact of Calcium on Chronic Total Occlusion Percutaneous Coronary Interventions. Am J </a:t>
            </a:r>
            <a:r>
              <a:rPr lang="en-US" sz="1600" dirty="0" err="1"/>
              <a:t>Cardiol</a:t>
            </a:r>
            <a:r>
              <a:rPr lang="en-US" sz="1600" dirty="0"/>
              <a:t>. 2017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 err="1"/>
              <a:t>Januszek</a:t>
            </a:r>
            <a:r>
              <a:rPr lang="en-US" sz="1600" dirty="0"/>
              <a:t> R et al. Predictors of in-hospital effectiveness and complications of rotational atherectomy. Cath</a:t>
            </a:r>
            <a:r>
              <a:rPr lang="ru-RU" sz="1600" dirty="0"/>
              <a:t>.</a:t>
            </a:r>
            <a:r>
              <a:rPr lang="en-US" sz="1600" dirty="0"/>
              <a:t> Cardiovasc</a:t>
            </a:r>
            <a:r>
              <a:rPr lang="ru-RU" sz="1600" dirty="0"/>
              <a:t>.</a:t>
            </a:r>
            <a:r>
              <a:rPr lang="en-US" sz="1600" dirty="0"/>
              <a:t> </a:t>
            </a:r>
            <a:r>
              <a:rPr lang="en-US" sz="1600" dirty="0" err="1"/>
              <a:t>Interv</a:t>
            </a:r>
            <a:r>
              <a:rPr lang="en-US" sz="1600" dirty="0"/>
              <a:t>. 2017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4976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B29EE-0B15-4DFE-9343-94B0BE53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СТРЕСС_ЭХОКГ на </a:t>
            </a:r>
            <a:r>
              <a:rPr lang="ru-RU" sz="3200" dirty="0" err="1"/>
              <a:t>тредмиле</a:t>
            </a:r>
            <a:r>
              <a:rPr lang="ru-RU" sz="3200" dirty="0"/>
              <a:t>. </a:t>
            </a:r>
            <a:br>
              <a:rPr lang="en-US" sz="3200" dirty="0"/>
            </a:br>
            <a:br>
              <a:rPr lang="en-US" sz="3200" dirty="0"/>
            </a:br>
            <a:r>
              <a:rPr lang="ru-RU" sz="3200" u="sng" dirty="0"/>
              <a:t>Заключение</a:t>
            </a:r>
            <a:r>
              <a:rPr lang="ru-RU" sz="3200" dirty="0"/>
              <a:t>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28A880-A6F9-4FC0-9E59-1AF624D3C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33935"/>
          </a:xfrm>
        </p:spPr>
        <p:txBody>
          <a:bodyPr>
            <a:normAutofit/>
          </a:bodyPr>
          <a:lstStyle/>
          <a:p>
            <a:r>
              <a:rPr lang="ru-RU" dirty="0"/>
              <a:t>Проба на </a:t>
            </a:r>
            <a:r>
              <a:rPr lang="ru-RU" dirty="0" err="1"/>
              <a:t>стресс_индуцированную</a:t>
            </a:r>
            <a:r>
              <a:rPr lang="ru-RU" dirty="0"/>
              <a:t> ишемию миокарда не доведена до диагностических критериев по ЧСС из-за выраженной одышки. Толерантность к физической нагрузке  низкая. </a:t>
            </a:r>
          </a:p>
          <a:p>
            <a:r>
              <a:rPr lang="ru-RU" dirty="0"/>
              <a:t>На фоне выполненной нагрузки и достигнутой при этом ЧСС (109 в мин = 70% от макс. ЧСС) объективных признаков ишемии миокарда ЛЖ не выявлено, сразу после нагрузки не обнаружено признаков повышения давления наполнения ЛЖ.</a:t>
            </a:r>
          </a:p>
          <a:p>
            <a:r>
              <a:rPr lang="ru-RU" dirty="0"/>
              <a:t>После физической нагрузки  СДЛА и </a:t>
            </a:r>
            <a:r>
              <a:rPr lang="ru-RU" dirty="0" err="1"/>
              <a:t>СрДЛА</a:t>
            </a:r>
            <a:r>
              <a:rPr lang="ru-RU" dirty="0"/>
              <a:t>  повысились, соответственно, на 12 и 10 мм рт. ст. от исходных величин.  </a:t>
            </a:r>
          </a:p>
          <a:p>
            <a:r>
              <a:rPr lang="ru-RU" dirty="0"/>
              <a:t>Таким образом,  одышка при физической нагрузке не связана с  преходящей ЛЖ дисфункцией (коронарной недостаточностью).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ru-RU" dirty="0" err="1"/>
              <a:t>с.н.с</a:t>
            </a:r>
            <a:r>
              <a:rPr lang="ru-RU" dirty="0"/>
              <a:t>. </a:t>
            </a:r>
            <a:r>
              <a:rPr lang="ru-RU" dirty="0" err="1"/>
              <a:t>Грамович</a:t>
            </a:r>
            <a:r>
              <a:rPr lang="ru-RU" dirty="0"/>
              <a:t> В.В., проф. Жарова Е.А.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79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45AC8-736A-4FAF-A89E-197E871E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52474"/>
            <a:ext cx="11557002" cy="82572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Катетеризация правых отделов сердца 23.11.2017*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90AAC1B-F2E1-4E73-AE79-0D2BEE1CCE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600" y="1106424"/>
          <a:ext cx="11557002" cy="4992624"/>
        </p:xfrm>
        <a:graphic>
          <a:graphicData uri="http://schemas.openxmlformats.org/drawingml/2006/table">
            <a:tbl>
              <a:tblPr firstRow="1" firstCol="1" bandRow="1"/>
              <a:tblGrid>
                <a:gridCol w="4572000">
                  <a:extLst>
                    <a:ext uri="{9D8B030D-6E8A-4147-A177-3AD203B41FA5}">
                      <a16:colId xmlns:a16="http://schemas.microsoft.com/office/drawing/2014/main" val="198351873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615914169"/>
                    </a:ext>
                  </a:extLst>
                </a:gridCol>
                <a:gridCol w="4673602">
                  <a:extLst>
                    <a:ext uri="{9D8B030D-6E8A-4147-A177-3AD203B41FA5}">
                      <a16:colId xmlns:a16="http://schemas.microsoft.com/office/drawing/2014/main" val="990924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Референсные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256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Систол. ДЛА (мм </a:t>
                      </a:r>
                      <a:r>
                        <a:rPr lang="ru-RU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рт.ст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815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Диастол. ДЛА (мм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рт.ст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506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ДЛА (мм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рт.ст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426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давл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ПП (мм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рт.ст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26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Систол.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давл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ПЖ (мм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рт.ст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864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Диастол.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давл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ПЖ (мм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рт.ст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661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ДЗЛА (мм рт.ст.)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654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Sao2 (%)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≥96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62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Svo2 (%)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≤75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38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 (л/мин)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626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 (л/мин*м2)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2,6-4,6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78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УО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40-120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60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ЛСС (дин*с/см5)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80-240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202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ОПСС (дин*с/м2/см5)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770-1700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746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9A21AC-7784-4973-867A-1F14516064DA}"/>
              </a:ext>
            </a:extLst>
          </p:cNvPr>
          <p:cNvSpPr txBox="1"/>
          <p:nvPr/>
        </p:nvSpPr>
        <p:spPr>
          <a:xfrm flipH="1">
            <a:off x="355600" y="648866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- 5 сутки отмены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силденафила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68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1D967B-B6E8-4ED4-9CE0-037FF4A46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779"/>
            <a:ext cx="10515600" cy="5522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Газовый анализ артериальной крови </a:t>
            </a:r>
          </a:p>
          <a:p>
            <a:pPr marL="0" indent="0" algn="ctr">
              <a:buNone/>
            </a:pPr>
            <a:r>
              <a:rPr lang="ru-RU" sz="3200" b="1" u="sng" dirty="0"/>
              <a:t>на фоне </a:t>
            </a:r>
            <a:r>
              <a:rPr lang="ru-RU" sz="3200" b="1" u="sng" dirty="0" err="1"/>
              <a:t>инсуфляции</a:t>
            </a:r>
            <a:r>
              <a:rPr lang="ru-RU" sz="3200" b="1" u="sng" dirty="0"/>
              <a:t> кислорода!</a:t>
            </a:r>
          </a:p>
          <a:p>
            <a:r>
              <a:rPr lang="ru-RU" sz="3200" dirty="0"/>
              <a:t>рН 7,43 (</a:t>
            </a:r>
            <a:r>
              <a:rPr lang="en-US" sz="3200" dirty="0"/>
              <a:t>N:7,35-7,45</a:t>
            </a:r>
            <a:r>
              <a:rPr lang="ru-RU" sz="3200" dirty="0"/>
              <a:t>)                         </a:t>
            </a:r>
            <a:r>
              <a:rPr lang="ru-RU" sz="3200" b="1" dirty="0">
                <a:solidFill>
                  <a:srgbClr val="00B050"/>
                </a:solidFill>
              </a:rPr>
              <a:t>-0.03</a:t>
            </a:r>
            <a:endParaRPr lang="ru-RU" sz="3200" dirty="0">
              <a:solidFill>
                <a:srgbClr val="00B050"/>
              </a:solidFill>
            </a:endParaRPr>
          </a:p>
          <a:p>
            <a:r>
              <a:rPr lang="ru-RU" sz="3200" dirty="0"/>
              <a:t>рСО2 35,6 мм </a:t>
            </a:r>
            <a:r>
              <a:rPr lang="ru-RU" sz="3200" dirty="0" err="1"/>
              <a:t>рт.ст</a:t>
            </a:r>
            <a:r>
              <a:rPr lang="ru-RU" sz="3200" dirty="0"/>
              <a:t>.</a:t>
            </a:r>
            <a:r>
              <a:rPr lang="en-US" sz="3200" dirty="0"/>
              <a:t> (N: 35-45)</a:t>
            </a:r>
            <a:r>
              <a:rPr lang="ru-RU" sz="3200" dirty="0"/>
              <a:t>        </a:t>
            </a:r>
            <a:r>
              <a:rPr lang="ru-RU" sz="3200" b="1" dirty="0"/>
              <a:t>+4,7</a:t>
            </a:r>
            <a:endParaRPr lang="ru-RU" sz="3200" dirty="0"/>
          </a:p>
          <a:p>
            <a:r>
              <a:rPr lang="ru-RU" sz="3200" dirty="0"/>
              <a:t>рО2 85 мм </a:t>
            </a:r>
            <a:r>
              <a:rPr lang="ru-RU" sz="3200" dirty="0" err="1"/>
              <a:t>рт.ст</a:t>
            </a:r>
            <a:r>
              <a:rPr lang="ru-RU" sz="3200" dirty="0"/>
              <a:t>.</a:t>
            </a:r>
            <a:r>
              <a:rPr lang="en-US" sz="3200" dirty="0"/>
              <a:t> (N: 80-100)</a:t>
            </a:r>
            <a:r>
              <a:rPr lang="ru-RU" sz="3200" dirty="0"/>
              <a:t>            </a:t>
            </a:r>
            <a:r>
              <a:rPr lang="ru-RU" sz="3200" b="1" dirty="0">
                <a:solidFill>
                  <a:srgbClr val="00B050"/>
                </a:solidFill>
              </a:rPr>
              <a:t>+27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</a:p>
          <a:p>
            <a:r>
              <a:rPr lang="ru-RU" sz="3200" dirty="0" err="1"/>
              <a:t>BEefc</a:t>
            </a:r>
            <a:r>
              <a:rPr lang="ru-RU" sz="3200" dirty="0"/>
              <a:t> -1 </a:t>
            </a:r>
            <a:r>
              <a:rPr lang="ru-RU" sz="3200" dirty="0" err="1"/>
              <a:t>ммоль</a:t>
            </a:r>
            <a:r>
              <a:rPr lang="ru-RU" sz="3200" dirty="0"/>
              <a:t>/л</a:t>
            </a:r>
            <a:r>
              <a:rPr lang="en-US" sz="3200" dirty="0"/>
              <a:t> (0±2)</a:t>
            </a:r>
            <a:r>
              <a:rPr lang="ru-RU" sz="3200" dirty="0"/>
              <a:t>                     </a:t>
            </a:r>
            <a:r>
              <a:rPr lang="ru-RU" sz="3200" b="1" dirty="0"/>
              <a:t>+1</a:t>
            </a:r>
            <a:endParaRPr lang="ru-RU" sz="3200" dirty="0"/>
          </a:p>
          <a:p>
            <a:r>
              <a:rPr lang="ru-RU" sz="3200" dirty="0"/>
              <a:t>НСО3 23,6 </a:t>
            </a:r>
            <a:r>
              <a:rPr lang="ru-RU" sz="3200" dirty="0" err="1"/>
              <a:t>ммоль</a:t>
            </a:r>
            <a:r>
              <a:rPr lang="ru-RU" sz="3200" dirty="0"/>
              <a:t>/л</a:t>
            </a:r>
            <a:r>
              <a:rPr lang="en-US" sz="3200" dirty="0"/>
              <a:t> (N: 22-25)</a:t>
            </a:r>
            <a:r>
              <a:rPr lang="ru-RU" sz="3200" dirty="0"/>
              <a:t>        </a:t>
            </a:r>
            <a:r>
              <a:rPr lang="ru-RU" sz="3200" b="1" dirty="0"/>
              <a:t>+1,6</a:t>
            </a:r>
            <a:endParaRPr lang="ru-RU" sz="3200" dirty="0"/>
          </a:p>
          <a:p>
            <a:r>
              <a:rPr lang="ru-RU" sz="3200" dirty="0"/>
              <a:t>ТСО2 25 </a:t>
            </a:r>
            <a:r>
              <a:rPr lang="ru-RU" sz="3200" dirty="0" err="1"/>
              <a:t>ммоль</a:t>
            </a:r>
            <a:r>
              <a:rPr lang="ru-RU" sz="3200" dirty="0"/>
              <a:t>/л</a:t>
            </a:r>
            <a:r>
              <a:rPr lang="en-US" sz="3200" dirty="0"/>
              <a:t> (N: 22,7-28,6)</a:t>
            </a:r>
            <a:r>
              <a:rPr lang="ru-RU" sz="3200" dirty="0"/>
              <a:t>     </a:t>
            </a:r>
            <a:r>
              <a:rPr lang="ru-RU" sz="3200" b="1" dirty="0"/>
              <a:t>+2</a:t>
            </a:r>
            <a:endParaRPr lang="ru-RU" sz="3200" dirty="0"/>
          </a:p>
          <a:p>
            <a:r>
              <a:rPr lang="ru-RU" sz="3200" dirty="0"/>
              <a:t>sO2 97%</a:t>
            </a:r>
            <a:r>
              <a:rPr lang="en-US" sz="3200" dirty="0"/>
              <a:t> (95-99%)</a:t>
            </a:r>
            <a:r>
              <a:rPr lang="ru-RU" sz="3200" dirty="0"/>
              <a:t>                               </a:t>
            </a:r>
            <a:r>
              <a:rPr lang="ru-RU" sz="3200" b="1" dirty="0">
                <a:solidFill>
                  <a:srgbClr val="00B050"/>
                </a:solidFill>
              </a:rPr>
              <a:t>+5%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DE28773-B785-449E-80A3-6B79CDC0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74429"/>
            <a:ext cx="10515600" cy="793824"/>
          </a:xfrm>
        </p:spPr>
        <p:txBody>
          <a:bodyPr/>
          <a:lstStyle/>
          <a:p>
            <a:r>
              <a:rPr lang="ru-RU" b="1" dirty="0"/>
              <a:t>Лабораторное обследование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162654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84" y="0"/>
            <a:ext cx="1195281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Рекомендации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 ECS/ERS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(группа 3),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Российские Национальные Рекомендации 2016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1651" y="1268413"/>
          <a:ext cx="11040534" cy="4559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97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Рекомендации </a:t>
                      </a:r>
                    </a:p>
                  </a:txBody>
                  <a:tcPr marL="121912" marR="121912" marT="45733" marB="45733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</a:t>
                      </a:r>
                    </a:p>
                  </a:txBody>
                  <a:tcPr marL="121912" marR="121912" marT="45733" marB="45733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</a:p>
                  </a:txBody>
                  <a:tcPr marL="121912" marR="121912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ЭхоКГ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рекомендована при подозрении на ЛГ у пациентов с заболеваниями легких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>
                    <a:solidFill>
                      <a:srgbClr val="E1B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1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случае выявления при </a:t>
                      </a:r>
                      <a:r>
                        <a:rPr lang="ru-RU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ЭхоКГ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признаков тяжелой ЛГ и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тяжелой дисфункции ПЖ, пациент должен быть направлен в экспертный центр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>
                    <a:solidFill>
                      <a:srgbClr val="E1B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15">
                <a:tc>
                  <a:txBody>
                    <a:bodyPr/>
                    <a:lstStyle/>
                    <a:p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Терапия ЛГ у пациентов с заболеваниями легких и хронической гипоксемией должна включать длительную </a:t>
                      </a:r>
                      <a:r>
                        <a:rPr lang="ru-RU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кислородотерапию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>
                    <a:solidFill>
                      <a:srgbClr val="E1B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1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Экспертный центр должен быть подготовлен для индивидуального лечения пациентов с тяжелой ЛГ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тяжелой недостаточностью ПЖ </a:t>
                      </a:r>
                    </a:p>
                  </a:txBody>
                  <a:tcPr marL="121912" marR="12191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>
                    <a:solidFill>
                      <a:srgbClr val="E1B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17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КПОС рекомендована только в случае трансплантации легких, </a:t>
                      </a:r>
                      <a:r>
                        <a:rPr lang="ru-R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дифф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диагноза ЛАГ или ХТЭЛГ,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участия в РКИ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>
                    <a:solidFill>
                      <a:srgbClr val="E1B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12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ЛАГ-специфическая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терапия не рекомендована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12" marR="121912" marT="45733" marB="45733">
                    <a:solidFill>
                      <a:srgbClr val="E1B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96000" y="60735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 ECS/ERS Guidelines for the diagnosis and treatment of pulmonary hypertension.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Heart J. Advance  Access published August 29, 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Российские Национальные Рекомендации 2016</a:t>
            </a:r>
          </a:p>
        </p:txBody>
      </p:sp>
    </p:spTree>
    <p:extLst>
      <p:ext uri="{BB962C8B-B14F-4D97-AF65-F5344CB8AC3E}">
        <p14:creationId xmlns:p14="http://schemas.microsoft.com/office/powerpoint/2010/main" val="137991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AFDC1-97AD-48F6-BA2A-E9685984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559"/>
          </a:xfrm>
        </p:spPr>
        <p:txBody>
          <a:bodyPr/>
          <a:lstStyle/>
          <a:p>
            <a:r>
              <a:rPr lang="ru-RU" b="1" dirty="0"/>
              <a:t>УЗИ органов брюшной полости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12BE4D-1B09-43D5-A823-7BEF1158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9" y="1275907"/>
            <a:ext cx="11844670" cy="542260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ПЕЧЕНЬ: </a:t>
            </a:r>
            <a:r>
              <a:rPr lang="ru-RU" sz="2400" dirty="0"/>
              <a:t>правая доля - </a:t>
            </a:r>
            <a:r>
              <a:rPr lang="ru-RU" sz="2400" b="1" dirty="0">
                <a:solidFill>
                  <a:srgbClr val="FF0000"/>
                </a:solidFill>
              </a:rPr>
              <a:t>16,3 </a:t>
            </a:r>
            <a:r>
              <a:rPr lang="ru-RU" sz="2400" dirty="0"/>
              <a:t>см (N= до 15 см), левая доля – </a:t>
            </a:r>
            <a:r>
              <a:rPr lang="ru-RU" sz="2400" b="1" dirty="0">
                <a:solidFill>
                  <a:srgbClr val="FF0000"/>
                </a:solidFill>
              </a:rPr>
              <a:t>8,6</a:t>
            </a:r>
            <a:r>
              <a:rPr lang="ru-RU" sz="2400" dirty="0"/>
              <a:t> см (N = до 6 см), контуры четкие, ровные, </a:t>
            </a:r>
            <a:r>
              <a:rPr lang="ru-RU" sz="2400" b="1" dirty="0">
                <a:solidFill>
                  <a:srgbClr val="FF0000"/>
                </a:solidFill>
              </a:rPr>
              <a:t>структура диффузно однородная, повышенной </a:t>
            </a:r>
            <a:r>
              <a:rPr lang="ru-RU" sz="2400" b="1" dirty="0" err="1">
                <a:solidFill>
                  <a:srgbClr val="FF0000"/>
                </a:solidFill>
              </a:rPr>
              <a:t>эхогенности</a:t>
            </a:r>
            <a:r>
              <a:rPr lang="ru-RU" sz="2400" b="1" dirty="0">
                <a:solidFill>
                  <a:srgbClr val="FF0000"/>
                </a:solidFill>
              </a:rPr>
              <a:t>, крупнозернистая</a:t>
            </a:r>
            <a:r>
              <a:rPr lang="ru-RU" sz="2400" dirty="0"/>
              <a:t>.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Воротная вена не расширена 11 мм</a:t>
            </a:r>
            <a:r>
              <a:rPr lang="ru-RU" sz="2400" dirty="0"/>
              <a:t> (N до 12-13мм). </a:t>
            </a:r>
            <a:r>
              <a:rPr lang="ru-RU" sz="2400" b="1" dirty="0">
                <a:solidFill>
                  <a:srgbClr val="00B050"/>
                </a:solidFill>
              </a:rPr>
              <a:t>Печеночные вены не расширены.</a:t>
            </a:r>
            <a:endParaRPr lang="ru-RU" sz="2400" dirty="0"/>
          </a:p>
          <a:p>
            <a:r>
              <a:rPr lang="ru-RU" sz="2400" b="1" dirty="0">
                <a:solidFill>
                  <a:srgbClr val="00B050"/>
                </a:solidFill>
              </a:rPr>
              <a:t>Нижняя полая вена не расширена 20-21 мм</a:t>
            </a:r>
            <a:r>
              <a:rPr lang="ru-RU" sz="2400" dirty="0"/>
              <a:t> (N до 20-22мм).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Внутрипеченочные и желчные протоки не расширены</a:t>
            </a:r>
            <a:r>
              <a:rPr lang="ru-RU" sz="2400" dirty="0"/>
              <a:t>. Объемные образования не выявлены.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ЖЕЛЧНЫЙ ПУЗЫРЬ:</a:t>
            </a:r>
            <a:r>
              <a:rPr lang="ru-RU" sz="2400" dirty="0"/>
              <a:t> с перегибами, нормальных размеров, стенки утолщены до 6-7 мм (N= до 3мм), содержимое однородное. </a:t>
            </a:r>
            <a:r>
              <a:rPr lang="ru-RU" sz="2400" dirty="0" err="1"/>
              <a:t>Холедох</a:t>
            </a:r>
            <a:r>
              <a:rPr lang="ru-RU" sz="2400" dirty="0"/>
              <a:t> не расширен.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ПОДЖЕЛУДОЧНАЯ ЖЕЛЕЗА: </a:t>
            </a:r>
            <a:r>
              <a:rPr lang="ru-RU" sz="2400" dirty="0"/>
              <a:t>нормальных размеров, контуры четкие, ровные, структура диффузно однородная, повышенной </a:t>
            </a:r>
            <a:r>
              <a:rPr lang="ru-RU" sz="2400" dirty="0" err="1"/>
              <a:t>эхогенности</a:t>
            </a:r>
            <a:r>
              <a:rPr lang="ru-RU" sz="2400" dirty="0"/>
              <a:t>, </a:t>
            </a:r>
            <a:r>
              <a:rPr lang="ru-RU" sz="2400" dirty="0" err="1"/>
              <a:t>вирсунгов</a:t>
            </a:r>
            <a:r>
              <a:rPr lang="ru-RU" sz="2400" dirty="0"/>
              <a:t> проток не расширен.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СЕЛЕЗЕНКА:</a:t>
            </a:r>
            <a:r>
              <a:rPr lang="ru-RU" sz="2400" dirty="0"/>
              <a:t> Обычно расположена, </a:t>
            </a:r>
            <a:r>
              <a:rPr lang="ru-RU" sz="2400" b="1" dirty="0">
                <a:solidFill>
                  <a:srgbClr val="FF0000"/>
                </a:solidFill>
              </a:rPr>
              <a:t>размеры увеличены 133 х 64 мм </a:t>
            </a:r>
            <a:r>
              <a:rPr lang="ru-RU" sz="2400" dirty="0"/>
              <a:t>(</a:t>
            </a:r>
            <a:r>
              <a:rPr lang="en-US" sz="2400" dirty="0"/>
              <a:t>N</a:t>
            </a:r>
            <a:r>
              <a:rPr lang="ru-RU" sz="2400" dirty="0"/>
              <a:t>120 х 60мм),контуры ровные, структура однородная, селезеночная вена не расширена. </a:t>
            </a:r>
          </a:p>
          <a:p>
            <a:pPr marL="0" indent="0">
              <a:buNone/>
            </a:pPr>
            <a:r>
              <a:rPr lang="ru-RU" sz="2400" b="1" dirty="0"/>
              <a:t>ЗАКЛЮЧЕНИЕ: </a:t>
            </a:r>
            <a:r>
              <a:rPr lang="ru-RU" sz="2400" b="1" dirty="0">
                <a:solidFill>
                  <a:srgbClr val="FF0000"/>
                </a:solidFill>
              </a:rPr>
              <a:t>Умеренные диффузные изменения паренхимы печени</a:t>
            </a:r>
            <a:r>
              <a:rPr lang="ru-RU" sz="2400" dirty="0"/>
              <a:t>. УЗ признаки хронического холецистита. </a:t>
            </a:r>
            <a:r>
              <a:rPr lang="ru-RU" sz="2400" b="1" dirty="0">
                <a:solidFill>
                  <a:srgbClr val="FF0000"/>
                </a:solidFill>
              </a:rPr>
              <a:t>Умеренная спленомегалия.</a:t>
            </a:r>
          </a:p>
        </p:txBody>
      </p:sp>
    </p:spTree>
    <p:extLst>
      <p:ext uri="{BB962C8B-B14F-4D97-AF65-F5344CB8AC3E}">
        <p14:creationId xmlns:p14="http://schemas.microsoft.com/office/powerpoint/2010/main" val="122770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91022-156B-4E3F-A3F4-90E8BB7F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813" y="253060"/>
            <a:ext cx="5788373" cy="991734"/>
          </a:xfrm>
        </p:spPr>
        <p:txBody>
          <a:bodyPr>
            <a:normAutofit/>
          </a:bodyPr>
          <a:lstStyle/>
          <a:p>
            <a:r>
              <a:rPr lang="ru-RU" sz="4800" b="1" dirty="0"/>
              <a:t>Анамнез заболевания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4ECBA-BA0B-4D33-891F-99FDA9BD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169" y="4018556"/>
            <a:ext cx="1464717" cy="18162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1993 г.</a:t>
            </a:r>
          </a:p>
          <a:p>
            <a:pPr marL="0" indent="0" algn="ctr">
              <a:buNone/>
            </a:pPr>
            <a:r>
              <a:rPr lang="ru-RU" sz="1600" dirty="0"/>
              <a:t>Стенокардия напряжения и одышка при нагрузках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0C25B33-756F-476F-8DAB-04863C5AABA1}"/>
              </a:ext>
            </a:extLst>
          </p:cNvPr>
          <p:cNvCxnSpPr>
            <a:cxnSpLocks/>
          </p:cNvCxnSpPr>
          <p:nvPr/>
        </p:nvCxnSpPr>
        <p:spPr>
          <a:xfrm>
            <a:off x="890647" y="3714312"/>
            <a:ext cx="10507777" cy="27411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006C246-A088-4431-8462-A572C5A832EE}"/>
              </a:ext>
            </a:extLst>
          </p:cNvPr>
          <p:cNvCxnSpPr>
            <a:cxnSpLocks/>
          </p:cNvCxnSpPr>
          <p:nvPr/>
        </p:nvCxnSpPr>
        <p:spPr>
          <a:xfrm>
            <a:off x="890647" y="3459683"/>
            <a:ext cx="0" cy="51954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3B76DB7-CE7F-415C-8387-F8016EE49D3B}"/>
              </a:ext>
            </a:extLst>
          </p:cNvPr>
          <p:cNvCxnSpPr>
            <a:cxnSpLocks/>
          </p:cNvCxnSpPr>
          <p:nvPr/>
        </p:nvCxnSpPr>
        <p:spPr>
          <a:xfrm>
            <a:off x="2337992" y="3481364"/>
            <a:ext cx="0" cy="51954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0604D49-FB79-404D-95AA-BBA1F2E8B9D8}"/>
              </a:ext>
            </a:extLst>
          </p:cNvPr>
          <p:cNvCxnSpPr>
            <a:cxnSpLocks/>
          </p:cNvCxnSpPr>
          <p:nvPr/>
        </p:nvCxnSpPr>
        <p:spPr>
          <a:xfrm>
            <a:off x="3778844" y="3470972"/>
            <a:ext cx="0" cy="51954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A8D1F95-461B-4E69-A43F-8BF12BB36E36}"/>
              </a:ext>
            </a:extLst>
          </p:cNvPr>
          <p:cNvCxnSpPr>
            <a:cxnSpLocks/>
          </p:cNvCxnSpPr>
          <p:nvPr/>
        </p:nvCxnSpPr>
        <p:spPr>
          <a:xfrm>
            <a:off x="5274987" y="3464930"/>
            <a:ext cx="0" cy="51954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C323C5A-314B-426C-8636-66D9A3099538}"/>
              </a:ext>
            </a:extLst>
          </p:cNvPr>
          <p:cNvCxnSpPr>
            <a:cxnSpLocks/>
          </p:cNvCxnSpPr>
          <p:nvPr/>
        </p:nvCxnSpPr>
        <p:spPr>
          <a:xfrm>
            <a:off x="8275835" y="3472307"/>
            <a:ext cx="0" cy="51954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>
            <a:extLst>
              <a:ext uri="{FF2B5EF4-FFF2-40B4-BE49-F238E27FC236}">
                <a16:creationId xmlns:a16="http://schemas.microsoft.com/office/drawing/2014/main" id="{CAEF49A0-E537-441B-AD92-B8EEDC9E5C8B}"/>
              </a:ext>
            </a:extLst>
          </p:cNvPr>
          <p:cNvSpPr txBox="1">
            <a:spLocks/>
          </p:cNvSpPr>
          <p:nvPr/>
        </p:nvSpPr>
        <p:spPr>
          <a:xfrm>
            <a:off x="-1" y="4030530"/>
            <a:ext cx="1931965" cy="181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1990 г.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Дебют гипертонической болезни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774169D5-4967-4930-91F6-50F9CCD3F588}"/>
              </a:ext>
            </a:extLst>
          </p:cNvPr>
          <p:cNvSpPr txBox="1">
            <a:spLocks/>
          </p:cNvSpPr>
          <p:nvPr/>
        </p:nvSpPr>
        <p:spPr>
          <a:xfrm>
            <a:off x="3097217" y="4025720"/>
            <a:ext cx="1591389" cy="181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1994 г.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 нижне-задней локализации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2D7BD2AF-127D-4FD1-93C3-678606310DC7}"/>
              </a:ext>
            </a:extLst>
          </p:cNvPr>
          <p:cNvSpPr txBox="1">
            <a:spLocks/>
          </p:cNvSpPr>
          <p:nvPr/>
        </p:nvSpPr>
        <p:spPr>
          <a:xfrm>
            <a:off x="4507999" y="4009325"/>
            <a:ext cx="1700889" cy="2625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1995 г.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КАГ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Операция АКШ: ЗМЖВ и АТК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Возможный дебют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HCV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(АСТ 616 и АЛТ 380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/л)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7EE176BB-751A-4D52-94A7-A0DB0BAEA127}"/>
              </a:ext>
            </a:extLst>
          </p:cNvPr>
          <p:cNvSpPr txBox="1">
            <a:spLocks/>
          </p:cNvSpPr>
          <p:nvPr/>
        </p:nvSpPr>
        <p:spPr>
          <a:xfrm>
            <a:off x="7568033" y="4025720"/>
            <a:ext cx="1570945" cy="181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07-08.2017 г.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Одышка при нагрузках средней интенсивности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A5F30FD8-6303-48F3-AB31-D8FA048C4361}"/>
              </a:ext>
            </a:extLst>
          </p:cNvPr>
          <p:cNvSpPr txBox="1">
            <a:spLocks/>
          </p:cNvSpPr>
          <p:nvPr/>
        </p:nvSpPr>
        <p:spPr>
          <a:xfrm>
            <a:off x="8990186" y="4029903"/>
            <a:ext cx="1721922" cy="2625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09.2017 г.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Одышка при нагрузках низкой интенсивности и разговоре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Госпитализация в ГБ№4 г. Сочи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ХОБЛ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Гепатит С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4A83A563-3914-4773-BB5B-B1E1CA32B7C4}"/>
              </a:ext>
            </a:extLst>
          </p:cNvPr>
          <p:cNvSpPr txBox="1">
            <a:spLocks/>
          </p:cNvSpPr>
          <p:nvPr/>
        </p:nvSpPr>
        <p:spPr>
          <a:xfrm>
            <a:off x="10576873" y="4041195"/>
            <a:ext cx="1615127" cy="181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10.2017 г.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Госпитализация в НМИЦ кардиологии  МЗ РФ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ED75403-CE77-4FC9-ABE4-066CEFE2625F}"/>
              </a:ext>
            </a:extLst>
          </p:cNvPr>
          <p:cNvCxnSpPr>
            <a:cxnSpLocks/>
          </p:cNvCxnSpPr>
          <p:nvPr/>
        </p:nvCxnSpPr>
        <p:spPr>
          <a:xfrm>
            <a:off x="9783289" y="3470075"/>
            <a:ext cx="0" cy="51954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9E20220-A27F-43E9-BC6C-F103A37BDFD0}"/>
              </a:ext>
            </a:extLst>
          </p:cNvPr>
          <p:cNvCxnSpPr>
            <a:cxnSpLocks/>
          </p:cNvCxnSpPr>
          <p:nvPr/>
        </p:nvCxnSpPr>
        <p:spPr>
          <a:xfrm>
            <a:off x="11398424" y="3481950"/>
            <a:ext cx="0" cy="51954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ый треугольник 28">
            <a:extLst>
              <a:ext uri="{FF2B5EF4-FFF2-40B4-BE49-F238E27FC236}">
                <a16:creationId xmlns:a16="http://schemas.microsoft.com/office/drawing/2014/main" id="{F9890E2A-1F41-4367-99F5-6FBA6E936187}"/>
              </a:ext>
            </a:extLst>
          </p:cNvPr>
          <p:cNvSpPr/>
          <p:nvPr/>
        </p:nvSpPr>
        <p:spPr>
          <a:xfrm rot="10800000" flipV="1">
            <a:off x="8287145" y="2754482"/>
            <a:ext cx="1496131" cy="714783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120269C-D92D-498A-8061-5C6B72AC0E19}"/>
              </a:ext>
            </a:extLst>
          </p:cNvPr>
          <p:cNvSpPr/>
          <p:nvPr/>
        </p:nvSpPr>
        <p:spPr>
          <a:xfrm>
            <a:off x="9783297" y="2754483"/>
            <a:ext cx="1615127" cy="7076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Одышка</a:t>
            </a:r>
          </a:p>
        </p:txBody>
      </p:sp>
      <p:sp>
        <p:nvSpPr>
          <p:cNvPr id="32" name="Прямоугольный треугольник 31">
            <a:extLst>
              <a:ext uri="{FF2B5EF4-FFF2-40B4-BE49-F238E27FC236}">
                <a16:creationId xmlns:a16="http://schemas.microsoft.com/office/drawing/2014/main" id="{A43F25DA-427A-428B-80EB-0BF7577AA02E}"/>
              </a:ext>
            </a:extLst>
          </p:cNvPr>
          <p:cNvSpPr/>
          <p:nvPr/>
        </p:nvSpPr>
        <p:spPr>
          <a:xfrm flipH="1">
            <a:off x="2337991" y="2811933"/>
            <a:ext cx="1384367" cy="657332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207CE07-A2EE-445F-A259-A08CDDEA7716}"/>
              </a:ext>
            </a:extLst>
          </p:cNvPr>
          <p:cNvSpPr/>
          <p:nvPr/>
        </p:nvSpPr>
        <p:spPr>
          <a:xfrm>
            <a:off x="3722379" y="2811933"/>
            <a:ext cx="1563886" cy="657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Стенокардия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40F07-F76A-426D-BB05-DD4C0A35D7E5}"/>
              </a:ext>
            </a:extLst>
          </p:cNvPr>
          <p:cNvSpPr txBox="1"/>
          <p:nvPr/>
        </p:nvSpPr>
        <p:spPr>
          <a:xfrm>
            <a:off x="8639791" y="1217777"/>
            <a:ext cx="2368149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СДЛА – 120 мм </a:t>
            </a:r>
            <a:r>
              <a:rPr kumimoji="0" lang="ru-RU" sz="1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рт.ст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(?)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Rx: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амлодипин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мг/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силденафил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 мг/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ривароксабан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 мг/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сут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F59ABBF-D0B6-4580-98DD-502D9ABCA1D6}"/>
              </a:ext>
            </a:extLst>
          </p:cNvPr>
          <p:cNvCxnSpPr>
            <a:cxnSpLocks/>
            <a:endCxn id="29" idx="2"/>
          </p:cNvCxnSpPr>
          <p:nvPr/>
        </p:nvCxnSpPr>
        <p:spPr>
          <a:xfrm flipH="1">
            <a:off x="9783276" y="2552504"/>
            <a:ext cx="4" cy="91676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D95E736-554E-4909-A242-A91BAE3F5D78}"/>
              </a:ext>
            </a:extLst>
          </p:cNvPr>
          <p:cNvSpPr txBox="1"/>
          <p:nvPr/>
        </p:nvSpPr>
        <p:spPr>
          <a:xfrm>
            <a:off x="6095999" y="1563296"/>
            <a:ext cx="136986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Отсутствие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регулярной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терапии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контроля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E139B59-9B04-480F-9736-21CC7799E828}"/>
              </a:ext>
            </a:extLst>
          </p:cNvPr>
          <p:cNvCxnSpPr>
            <a:cxnSpLocks/>
          </p:cNvCxnSpPr>
          <p:nvPr/>
        </p:nvCxnSpPr>
        <p:spPr>
          <a:xfrm>
            <a:off x="6815922" y="3461018"/>
            <a:ext cx="0" cy="51954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бъект 2">
            <a:extLst>
              <a:ext uri="{FF2B5EF4-FFF2-40B4-BE49-F238E27FC236}">
                <a16:creationId xmlns:a16="http://schemas.microsoft.com/office/drawing/2014/main" id="{23F5F57A-877C-498F-AB1E-5A691E6E51D7}"/>
              </a:ext>
            </a:extLst>
          </p:cNvPr>
          <p:cNvSpPr txBox="1">
            <a:spLocks/>
          </p:cNvSpPr>
          <p:nvPr/>
        </p:nvSpPr>
        <p:spPr>
          <a:xfrm>
            <a:off x="6039561" y="4024580"/>
            <a:ext cx="1721921" cy="2502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 г.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Стенокардия напряжения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ВЭМ+                ТФН низкая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C323F71-2125-423B-B830-54A39B74AFAC}"/>
              </a:ext>
            </a:extLst>
          </p:cNvPr>
          <p:cNvSpPr/>
          <p:nvPr/>
        </p:nvSpPr>
        <p:spPr>
          <a:xfrm>
            <a:off x="6610553" y="2830029"/>
            <a:ext cx="381321" cy="6501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20" grpId="0"/>
      <p:bldP spid="21" grpId="0"/>
      <p:bldP spid="22" grpId="0"/>
      <p:bldP spid="23" grpId="0"/>
      <p:bldP spid="24" grpId="0"/>
      <p:bldP spid="29" grpId="0" animBg="1"/>
      <p:bldP spid="30" grpId="0" animBg="1"/>
      <p:bldP spid="32" grpId="0" animBg="1"/>
      <p:bldP spid="33" grpId="0" animBg="1"/>
      <p:bldP spid="4" grpId="0" animBg="1"/>
      <p:bldP spid="6" grpId="0" animBg="1"/>
      <p:bldP spid="34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2296A-FC8E-4BF4-BEAE-BFB981D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9" y="205634"/>
            <a:ext cx="11770241" cy="708763"/>
          </a:xfrm>
        </p:spPr>
        <p:txBody>
          <a:bodyPr>
            <a:normAutofit/>
          </a:bodyPr>
          <a:lstStyle/>
          <a:p>
            <a:r>
              <a:rPr lang="ru-RU" sz="4000" b="1" dirty="0"/>
              <a:t>Консультация </a:t>
            </a:r>
            <a:r>
              <a:rPr lang="ru-RU" sz="4000" b="1" dirty="0" err="1"/>
              <a:t>гепатолога</a:t>
            </a:r>
            <a:r>
              <a:rPr lang="ru-RU" sz="4000" b="1" dirty="0"/>
              <a:t>, д.м.н., проф. Никитина И.Г.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786719-7925-44D8-9982-B2929120B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9" y="1139868"/>
            <a:ext cx="11770241" cy="57181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u="sng" dirty="0"/>
              <a:t>Диагноз: </a:t>
            </a:r>
            <a:r>
              <a:rPr lang="ru-RU" sz="3200" dirty="0"/>
              <a:t>Цирроз печени в исходе хронического вирусного гепатита С (</a:t>
            </a:r>
            <a:r>
              <a:rPr lang="ru-RU" sz="3200" dirty="0" err="1"/>
              <a:t>anti-HCVtotal</a:t>
            </a:r>
            <a:r>
              <a:rPr lang="ru-RU" sz="3200" dirty="0"/>
              <a:t>"+"), ФК А по </a:t>
            </a:r>
            <a:r>
              <a:rPr lang="ru-RU" sz="3200" dirty="0" err="1"/>
              <a:t>Чайльд</a:t>
            </a:r>
            <a:r>
              <a:rPr lang="ru-RU" sz="3200" dirty="0"/>
              <a:t>-Пью, преимущественное преобладание печеночно-клеточной недостаточности без выраженной портальной гипертензии, умеренная клинико-лабораторная активность (АЛТ&gt; 2 норм), спленомегалия (возможно в рамках активности печеночного процесса).</a:t>
            </a:r>
          </a:p>
          <a:p>
            <a:r>
              <a:rPr lang="ru-RU" sz="3200" b="1" u="sng" dirty="0">
                <a:solidFill>
                  <a:srgbClr val="FF0000"/>
                </a:solidFill>
              </a:rPr>
              <a:t>Целесообразно дополнительное исследование с определением вирусной нагрузки и генотипа вируса. </a:t>
            </a:r>
          </a:p>
          <a:p>
            <a:r>
              <a:rPr lang="ru-RU" sz="3200" b="1" u="sng" dirty="0">
                <a:solidFill>
                  <a:srgbClr val="FF0000"/>
                </a:solidFill>
              </a:rPr>
              <a:t>Необходимость противовирусной терапии гепатита С DAA-аналогами.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17735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385422-1CB3-4A27-8C3C-67C714D77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202020"/>
            <a:ext cx="11823405" cy="65071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500" b="1" dirty="0"/>
              <a:t>Заключительный диагноз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3800" b="1" i="1" dirty="0"/>
              <a:t>Основное заболевание (конкурирующие нозологии): 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3800" dirty="0"/>
              <a:t>Хроническая обструктивная болезнь легких II ст. (С стадия), эмфизематозный тип, тяжелое течение, тяжелое обострение. ДН III ст. (гипоксическая форма). </a:t>
            </a:r>
          </a:p>
          <a:p>
            <a:pPr marL="742950" indent="-742950">
              <a:spcBef>
                <a:spcPts val="600"/>
              </a:spcBef>
              <a:buAutoNum type="arabicPeriod"/>
            </a:pPr>
            <a:r>
              <a:rPr lang="ru-RU" sz="3800" dirty="0"/>
              <a:t>Ишемическая болезнь сердца. Атеросклероз аорты и коронарных артерий (многососудистое поражение). Постинфарктный кардиосклероз: </a:t>
            </a:r>
            <a:r>
              <a:rPr lang="ru-RU" sz="3800" dirty="0" err="1"/>
              <a:t>неQ</a:t>
            </a:r>
            <a:r>
              <a:rPr lang="ru-RU" sz="3800" dirty="0"/>
              <a:t>-образующий инфаркт миокарда нижне-задней локализации от 1994 г. Операция аорто-коронарного шунтирования задней нисходящей ветви правой коронарной артерии и артерии тупого края </a:t>
            </a:r>
            <a:r>
              <a:rPr lang="ru-RU" sz="3800" dirty="0" err="1"/>
              <a:t>секвенциальным</a:t>
            </a:r>
            <a:r>
              <a:rPr lang="ru-RU" sz="3800" dirty="0"/>
              <a:t> </a:t>
            </a:r>
            <a:r>
              <a:rPr lang="ru-RU" sz="3800" dirty="0" err="1"/>
              <a:t>аутовенозным</a:t>
            </a:r>
            <a:r>
              <a:rPr lang="ru-RU" sz="3800" dirty="0"/>
              <a:t> шунтом от 09.1995 г. Окклюзия </a:t>
            </a:r>
            <a:r>
              <a:rPr lang="ru-RU" sz="3800" dirty="0" err="1"/>
              <a:t>бранши</a:t>
            </a:r>
            <a:r>
              <a:rPr lang="ru-RU" sz="3800" dirty="0"/>
              <a:t> </a:t>
            </a:r>
            <a:r>
              <a:rPr lang="ru-RU" sz="3800" dirty="0" err="1"/>
              <a:t>аутовенозного</a:t>
            </a:r>
            <a:r>
              <a:rPr lang="ru-RU" sz="3800" dirty="0"/>
              <a:t> шунта к задней нисходящей ветви правой коронарной артерии. Гипертоническая болезнь III ст., ст. АГ - 3, риск 4.</a:t>
            </a:r>
          </a:p>
          <a:p>
            <a:pPr marL="742950" indent="-74295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ru-RU" sz="3800" dirty="0"/>
              <a:t>Цирроз печени в исходе хронического вирусного гепатита С, ФК А по </a:t>
            </a:r>
            <a:r>
              <a:rPr lang="ru-RU" sz="3800" dirty="0" err="1"/>
              <a:t>Чайльд</a:t>
            </a:r>
            <a:r>
              <a:rPr lang="ru-RU" sz="3800" dirty="0"/>
              <a:t>-Пью, преимущественное преобладание печеночно-клеточной недостаточности без выраженной портальной гипертензии, умеренная клинико-лабораторная активность, спленомегалия. </a:t>
            </a:r>
          </a:p>
          <a:p>
            <a:pPr marL="0" indent="0">
              <a:spcBef>
                <a:spcPts val="600"/>
              </a:spcBef>
              <a:buNone/>
            </a:pPr>
            <a:endParaRPr lang="ru-RU" sz="3800" b="1" i="1" dirty="0"/>
          </a:p>
          <a:p>
            <a:pPr marL="0" indent="0">
              <a:spcBef>
                <a:spcPts val="600"/>
              </a:spcBef>
              <a:buNone/>
            </a:pPr>
            <a:r>
              <a:rPr lang="ru-RU" sz="3800" b="1" i="1" dirty="0"/>
              <a:t>Осложнения основного заболевания: </a:t>
            </a:r>
            <a:r>
              <a:rPr lang="ru-RU" sz="3800" dirty="0"/>
              <a:t>Легочная гипертензия, III ФК (ВОЗ). Легочное сердце. Хроническая сердечная недостаточность I ст. Нарушение проводимости сердца: полная блокада ПНПГ, желудочковая экстрасистолия.</a:t>
            </a:r>
          </a:p>
          <a:p>
            <a:pPr marL="0" indent="0">
              <a:buNone/>
            </a:pPr>
            <a:r>
              <a:rPr lang="ru-RU" sz="3800" b="1" i="1" dirty="0"/>
              <a:t>Сопутствующие заболевания: </a:t>
            </a:r>
            <a:r>
              <a:rPr lang="ru-RU" sz="3800" dirty="0"/>
              <a:t>Хронический гастрит вне обострения. Хронический холецистит вне обострения. Алиментарное ожирение I ст. Доброкачественная гиперплазия предстательной железы.</a:t>
            </a:r>
          </a:p>
        </p:txBody>
      </p:sp>
    </p:spTree>
    <p:extLst>
      <p:ext uri="{BB962C8B-B14F-4D97-AF65-F5344CB8AC3E}">
        <p14:creationId xmlns:p14="http://schemas.microsoft.com/office/powerpoint/2010/main" val="273762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22E0E-6650-4A22-8207-B0BB2DDB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91911"/>
            <a:ext cx="10629900" cy="880533"/>
          </a:xfrm>
        </p:spPr>
        <p:txBody>
          <a:bodyPr>
            <a:normAutofit/>
          </a:bodyPr>
          <a:lstStyle/>
          <a:p>
            <a:r>
              <a:rPr lang="ru-RU" sz="4800" b="1" dirty="0"/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9EE91-FB75-4431-A6B3-B84BDE4C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072444"/>
            <a:ext cx="11413067" cy="55936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1) Полный отказ от курения!!!</a:t>
            </a:r>
          </a:p>
          <a:p>
            <a:pPr marL="0" indent="0">
              <a:buNone/>
            </a:pPr>
            <a:r>
              <a:rPr lang="ru-RU" sz="2400" dirty="0"/>
              <a:t>2) Режим: дозировать нагрузки по самочувствию, избегать чрезмерных физических нагрузок! </a:t>
            </a:r>
          </a:p>
          <a:p>
            <a:pPr marL="0" indent="0">
              <a:buNone/>
            </a:pPr>
            <a:r>
              <a:rPr lang="ru-RU" sz="2400" dirty="0"/>
              <a:t>3) Диета: с ограничением потребления животных жиров, поваренной соли (</a:t>
            </a:r>
            <a:r>
              <a:rPr lang="en-US" sz="2400" dirty="0"/>
              <a:t>&lt;5</a:t>
            </a:r>
            <a:r>
              <a:rPr lang="ru-RU" sz="2400" dirty="0"/>
              <a:t> г/</a:t>
            </a:r>
            <a:r>
              <a:rPr lang="ru-RU" sz="2400" dirty="0" err="1"/>
              <a:t>сут</a:t>
            </a:r>
            <a:r>
              <a:rPr lang="ru-RU" sz="2400" dirty="0"/>
              <a:t>). Снижение массы тела на 5-10% в течение полугода.</a:t>
            </a:r>
          </a:p>
          <a:p>
            <a:pPr marL="0" indent="0">
              <a:buNone/>
            </a:pPr>
            <a:r>
              <a:rPr lang="ru-RU" sz="2400" dirty="0"/>
              <a:t>4) Постоянная </a:t>
            </a:r>
            <a:r>
              <a:rPr lang="ru-RU" sz="2400" dirty="0" err="1"/>
              <a:t>кислородотерапия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5) Прием препаратов:</a:t>
            </a:r>
          </a:p>
          <a:p>
            <a:r>
              <a:rPr lang="ru-RU" sz="2400" dirty="0"/>
              <a:t>1. </a:t>
            </a:r>
            <a:r>
              <a:rPr lang="ru-RU" sz="2400" dirty="0" err="1"/>
              <a:t>Клопидогрел</a:t>
            </a:r>
            <a:r>
              <a:rPr lang="ru-RU" sz="2400" dirty="0"/>
              <a:t> 75 мг/</a:t>
            </a:r>
            <a:r>
              <a:rPr lang="ru-RU" sz="2400" dirty="0" err="1"/>
              <a:t>сут</a:t>
            </a:r>
            <a:endParaRPr lang="ru-RU" sz="2400" dirty="0"/>
          </a:p>
          <a:p>
            <a:r>
              <a:rPr lang="ru-RU" sz="2400" dirty="0"/>
              <a:t>2. </a:t>
            </a:r>
            <a:r>
              <a:rPr lang="ru-RU" sz="2400" dirty="0" err="1"/>
              <a:t>Моксонидин</a:t>
            </a:r>
            <a:r>
              <a:rPr lang="ru-RU" sz="2400" dirty="0"/>
              <a:t> 400 мкг/</a:t>
            </a:r>
            <a:r>
              <a:rPr lang="ru-RU" sz="2400" dirty="0" err="1"/>
              <a:t>сут</a:t>
            </a:r>
            <a:r>
              <a:rPr lang="ru-RU" sz="2400" dirty="0"/>
              <a:t> </a:t>
            </a:r>
          </a:p>
          <a:p>
            <a:r>
              <a:rPr lang="ru-RU" sz="2400" dirty="0"/>
              <a:t>3. </a:t>
            </a:r>
            <a:r>
              <a:rPr lang="ru-RU" sz="2400" dirty="0" err="1"/>
              <a:t>Спиронолактон</a:t>
            </a:r>
            <a:r>
              <a:rPr lang="ru-RU" sz="2400" dirty="0"/>
              <a:t> 25 мг/</a:t>
            </a:r>
            <a:r>
              <a:rPr lang="ru-RU" sz="2400" dirty="0" err="1"/>
              <a:t>сут</a:t>
            </a:r>
            <a:endParaRPr lang="ru-RU" sz="2400" dirty="0"/>
          </a:p>
          <a:p>
            <a:r>
              <a:rPr lang="ru-RU" sz="2400" dirty="0"/>
              <a:t>4. </a:t>
            </a:r>
            <a:r>
              <a:rPr lang="ru-RU" sz="2400" dirty="0" err="1"/>
              <a:t>Олодатерол+тиотропия</a:t>
            </a:r>
            <a:r>
              <a:rPr lang="ru-RU" sz="2400" dirty="0"/>
              <a:t> бромид 2,5/2,5: 2 ингаляции/</a:t>
            </a:r>
            <a:r>
              <a:rPr lang="ru-RU" sz="2400" dirty="0" err="1"/>
              <a:t>сут</a:t>
            </a:r>
            <a:endParaRPr lang="ru-RU" sz="2400" dirty="0"/>
          </a:p>
          <a:p>
            <a:r>
              <a:rPr lang="ru-RU" sz="2400" dirty="0"/>
              <a:t>5. </a:t>
            </a:r>
            <a:r>
              <a:rPr lang="ru-RU" sz="2400" dirty="0" err="1"/>
              <a:t>Атровент</a:t>
            </a:r>
            <a:r>
              <a:rPr lang="ru-RU" sz="2400" dirty="0"/>
              <a:t> 3 </a:t>
            </a:r>
            <a:r>
              <a:rPr lang="ru-RU" sz="2400" dirty="0" err="1"/>
              <a:t>инг</a:t>
            </a:r>
            <a:r>
              <a:rPr lang="ru-RU" sz="2400" dirty="0"/>
              <a:t>/</a:t>
            </a:r>
            <a:r>
              <a:rPr lang="ru-RU" sz="2400" dirty="0" err="1"/>
              <a:t>сут</a:t>
            </a:r>
            <a:endParaRPr lang="ru-RU" sz="2400" dirty="0"/>
          </a:p>
          <a:p>
            <a:r>
              <a:rPr lang="ru-RU" sz="2400" dirty="0"/>
              <a:t>6. </a:t>
            </a:r>
            <a:r>
              <a:rPr lang="ru-RU" sz="2400" dirty="0" err="1"/>
              <a:t>Флуимуцил</a:t>
            </a:r>
            <a:r>
              <a:rPr lang="ru-RU" sz="2400" dirty="0"/>
              <a:t> 600 мг/</a:t>
            </a:r>
            <a:r>
              <a:rPr lang="ru-RU" sz="2400" dirty="0" err="1"/>
              <a:t>сут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6) Наблюдение кардиолога. Повторное обследование через 3 месяца после курса противовирусной терапии по поводу вирусного гепатита С и ХОБЛ. </a:t>
            </a:r>
          </a:p>
          <a:p>
            <a:pPr marL="0" indent="0">
              <a:buNone/>
            </a:pPr>
            <a:r>
              <a:rPr lang="ru-RU" sz="2400" dirty="0"/>
              <a:t>7) Наблюдение </a:t>
            </a:r>
            <a:r>
              <a:rPr lang="ru-RU" sz="2400" dirty="0" err="1"/>
              <a:t>гепатолога</a:t>
            </a:r>
            <a:r>
              <a:rPr lang="ru-RU" sz="2400" dirty="0"/>
              <a:t> и пульмонолога.</a:t>
            </a:r>
          </a:p>
        </p:txBody>
      </p:sp>
    </p:spTree>
    <p:extLst>
      <p:ext uri="{BB962C8B-B14F-4D97-AF65-F5344CB8AC3E}">
        <p14:creationId xmlns:p14="http://schemas.microsoft.com/office/powerpoint/2010/main" val="337968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2A3AE-4EBA-4773-81BD-573EFD80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Дифференциальный диагноз: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F737D-B66E-42F1-9A69-2FBAF0483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3" y="1825625"/>
            <a:ext cx="11908466" cy="4351338"/>
          </a:xfrm>
        </p:spPr>
        <p:txBody>
          <a:bodyPr/>
          <a:lstStyle/>
          <a:p>
            <a:r>
              <a:rPr lang="ru-RU" dirty="0"/>
              <a:t>Хроническая тромбоэмболическая легочная гипертензия (4 группа)</a:t>
            </a:r>
          </a:p>
          <a:p>
            <a:r>
              <a:rPr lang="ru-RU" dirty="0"/>
              <a:t>Легочная гипертензия вследствие патологии легких (3 группа)</a:t>
            </a:r>
          </a:p>
          <a:p>
            <a:r>
              <a:rPr lang="ru-RU" dirty="0"/>
              <a:t>Порто-легочная гипертензия</a:t>
            </a:r>
          </a:p>
          <a:p>
            <a:r>
              <a:rPr lang="ru-RU" dirty="0"/>
              <a:t>Легочная гипертензия вследствие патологии левых отделов сердца (2 группа)</a:t>
            </a:r>
          </a:p>
        </p:txBody>
      </p:sp>
    </p:spTree>
    <p:extLst>
      <p:ext uri="{BB962C8B-B14F-4D97-AF65-F5344CB8AC3E}">
        <p14:creationId xmlns:p14="http://schemas.microsoft.com/office/powerpoint/2010/main" val="221400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94F54-0B80-4084-A145-DBF64196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58"/>
            <a:ext cx="10515600" cy="80807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Электрокардиография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5B83E7-199A-4021-B223-7C16CA96B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52624"/>
            <a:ext cx="5599814" cy="5688417"/>
          </a:xfrm>
        </p:spPr>
        <p:txBody>
          <a:bodyPr>
            <a:normAutofit/>
          </a:bodyPr>
          <a:lstStyle/>
          <a:p>
            <a:r>
              <a:rPr lang="en-US" sz="2000" dirty="0"/>
              <a:t>RR – 880 </a:t>
            </a:r>
            <a:r>
              <a:rPr lang="en-US" sz="2000" dirty="0" err="1"/>
              <a:t>ms</a:t>
            </a:r>
            <a:endParaRPr lang="en-US" sz="2000" dirty="0"/>
          </a:p>
          <a:p>
            <a:r>
              <a:rPr lang="en-US" sz="2000" dirty="0"/>
              <a:t>PQ- 160-170 </a:t>
            </a:r>
            <a:r>
              <a:rPr lang="en-US" sz="2000" dirty="0" err="1"/>
              <a:t>ms</a:t>
            </a:r>
            <a:endParaRPr lang="en-US" sz="2000" dirty="0"/>
          </a:p>
          <a:p>
            <a:r>
              <a:rPr lang="en-US" sz="2000" dirty="0"/>
              <a:t>QRS – 130 </a:t>
            </a:r>
            <a:r>
              <a:rPr lang="en-US" sz="2000" dirty="0" err="1"/>
              <a:t>ms</a:t>
            </a:r>
            <a:endParaRPr lang="en-US" sz="2000" dirty="0"/>
          </a:p>
          <a:p>
            <a:r>
              <a:rPr lang="en-US" sz="2000" dirty="0"/>
              <a:t>QT/QTc – 410 </a:t>
            </a:r>
            <a:r>
              <a:rPr lang="en-US" sz="2000" dirty="0" err="1"/>
              <a:t>ms</a:t>
            </a:r>
            <a:r>
              <a:rPr lang="en-US" sz="2000" dirty="0"/>
              <a:t>/440 </a:t>
            </a:r>
            <a:r>
              <a:rPr lang="en-US" sz="2000" dirty="0" err="1"/>
              <a:t>ms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ru-RU" sz="2000" dirty="0"/>
              <a:t>ЭОС ≈ 90</a:t>
            </a:r>
            <a:r>
              <a:rPr lang="ru-RU" sz="2000" baseline="30000" dirty="0"/>
              <a:t>о</a:t>
            </a:r>
          </a:p>
          <a:p>
            <a:r>
              <a:rPr lang="en-US" sz="2000" dirty="0"/>
              <a:t>V1: QRS - </a:t>
            </a:r>
            <a:r>
              <a:rPr lang="en-US" sz="2000" dirty="0" err="1"/>
              <a:t>rsr</a:t>
            </a:r>
            <a:r>
              <a:rPr lang="en-US" sz="2000" dirty="0"/>
              <a:t>’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Заключение:</a:t>
            </a:r>
            <a:r>
              <a:rPr lang="ru-RU" dirty="0"/>
              <a:t> Ритм синусовый, регулярный с ЧСС 85 уд. в минуту. </a:t>
            </a:r>
            <a:r>
              <a:rPr lang="ru-RU" dirty="0">
                <a:solidFill>
                  <a:srgbClr val="FF0000"/>
                </a:solidFill>
              </a:rPr>
              <a:t>Отклонение электрической оси сердца вправо. Блокада правой ножки пучка Гиса.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C54B58-2026-42DA-AC30-55E3FB9D2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25" r="50000" b="14728"/>
          <a:stretch/>
        </p:blipFill>
        <p:spPr>
          <a:xfrm>
            <a:off x="300520" y="797442"/>
            <a:ext cx="5426895" cy="60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3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E8F5B-FC95-437B-955C-04D4FDCE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/>
          <a:lstStyle/>
          <a:p>
            <a:pPr algn="ctr"/>
            <a:r>
              <a:rPr lang="ru-RU" b="1" dirty="0"/>
              <a:t>Эхокардиография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6D59C-B878-4E55-AF69-4A585A668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3180"/>
            <a:ext cx="11127059" cy="55310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ЗАКЛЮЧЕНИЕ: </a:t>
            </a:r>
            <a:r>
              <a:rPr lang="ru-RU" dirty="0" err="1"/>
              <a:t>ЭхоКГ</a:t>
            </a:r>
            <a:r>
              <a:rPr lang="ru-RU" dirty="0"/>
              <a:t>- признаки умеренной артериальной легочной гипертензии (СДЛА=68-70 мм рт. ст.; </a:t>
            </a:r>
            <a:r>
              <a:rPr lang="ru-RU" dirty="0" err="1"/>
              <a:t>СрДЛА</a:t>
            </a:r>
            <a:r>
              <a:rPr lang="ru-RU" dirty="0"/>
              <a:t>=41-42 мм рт. ст.; ДЗЛА=13 мм рт. ст.). Ствол ЛА и его ветви расширены. Относительная недостаточность ЛК легкой степени (1+). Правые отделы сердца расширены (ПЖ-умеренно, ПП – несколько-умеренно). Относительная недостаточность ТК умеренной степени (2-3+). Признаки начальной гипертрофии миокарда ПЖ. Сократительная функция миокарда ПЖ удовлетворительная, начальные нарушения его диастолической функции. НПВ не расширена, ее реакция на фазы дыхания адекватная (ЦВД около 3 мм рт. ст.). Полость ЛЖ не расширена, стенки его несколько утолщены, локальная и общая сократительная функция миокарда ЛЖ не нарушена, имеются признаки начального нарушения его диастолической функции. ПМК передней створки МК 3 ст. с формированием </a:t>
            </a:r>
            <a:r>
              <a:rPr lang="ru-RU" dirty="0" err="1"/>
              <a:t>гемодинамически</a:t>
            </a:r>
            <a:r>
              <a:rPr lang="ru-RU" dirty="0"/>
              <a:t> незначимой (2+) </a:t>
            </a:r>
            <a:r>
              <a:rPr lang="ru-RU" dirty="0" err="1"/>
              <a:t>позднесистолической</a:t>
            </a:r>
            <a:r>
              <a:rPr lang="ru-RU" dirty="0"/>
              <a:t> митральной недостаточности. Полость ЛП умеренно расширена. Атеросклеротические изменения корня аорты, начальные дегенеративные изменения створок АК без признаков нарушения его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43645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ANUNNIKOV A A 65_926_179311\SID_ 236_20171017\188382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5634" t="13861" r="7971" b="2970"/>
          <a:stretch>
            <a:fillRect/>
          </a:stretch>
        </p:blipFill>
        <p:spPr bwMode="auto">
          <a:xfrm>
            <a:off x="6723602" y="71414"/>
            <a:ext cx="3872961" cy="4714908"/>
          </a:xfrm>
          <a:prstGeom prst="rect">
            <a:avLst/>
          </a:prstGeom>
          <a:noFill/>
        </p:spPr>
      </p:pic>
      <p:pic>
        <p:nvPicPr>
          <p:cNvPr id="1028" name="Picture 4" descr="D:\KANUNNIKOV A A 65_926_179311\SID_ 236_20171017\188381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l="4925" t="20926" r="4299" b="17970"/>
          <a:stretch>
            <a:fillRect/>
          </a:stretch>
        </p:blipFill>
        <p:spPr bwMode="auto">
          <a:xfrm>
            <a:off x="1595407" y="357166"/>
            <a:ext cx="5096295" cy="43582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24035" y="0"/>
            <a:ext cx="3795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Рентгенография ОГК  от 17.10.17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82667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Заключение: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Изменения соответствуют артериальной легочной гипертензии. Увеличение правых отделов сердца, левого предсердия. Расширена верхняя полая вена. Состояние после КШ.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Эмфизема легких, диффузный пневмосклероз. Фиброзные изменения справа в верхней и средней долях. Исключать ХТЛГ. Рекомендуется МСКТ.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АЛГ: К. Мура 27%, правая корневая ветвь ЛА 21мм (N&lt;16мм ), левая ЛА 33мм (N&lt;24мм)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КТИ 55% 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Nср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.&lt;50%),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правопредсердный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коэффициент 40 % (N&lt;35%)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19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81023-A83A-4C19-980C-DBC6D7A2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075"/>
          </a:xfrm>
        </p:spPr>
        <p:txBody>
          <a:bodyPr/>
          <a:lstStyle/>
          <a:p>
            <a:pPr algn="ctr"/>
            <a:r>
              <a:rPr lang="ru-RU" b="1" dirty="0"/>
              <a:t>Оценка ФВД 17.10.2017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EFE87F-3468-40A7-B81D-8E1FFB028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8399"/>
            <a:ext cx="10515600" cy="1198563"/>
          </a:xfrm>
        </p:spPr>
        <p:txBody>
          <a:bodyPr/>
          <a:lstStyle/>
          <a:p>
            <a:r>
              <a:rPr lang="ru-RU" dirty="0"/>
              <a:t>ОФВ1 – </a:t>
            </a:r>
            <a:r>
              <a:rPr lang="ru-RU" dirty="0">
                <a:solidFill>
                  <a:srgbClr val="FF0000"/>
                </a:solidFill>
              </a:rPr>
              <a:t>62,6%</a:t>
            </a:r>
          </a:p>
          <a:p>
            <a:r>
              <a:rPr lang="ru-RU" dirty="0"/>
              <a:t>ОФВ1/ФЖЕЛ – </a:t>
            </a:r>
            <a:r>
              <a:rPr lang="ru-RU" dirty="0">
                <a:solidFill>
                  <a:srgbClr val="FF0000"/>
                </a:solidFill>
              </a:rPr>
              <a:t>53%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96593-6195-4DCF-B53B-61A9E2943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977" y="1092200"/>
            <a:ext cx="6066046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7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1D967B-B6E8-4ED4-9CE0-037FF4A46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4500"/>
            <a:ext cx="10515600" cy="61463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Показатели газового состава артериальной крови 16.10.2017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рН 7,46 (</a:t>
            </a:r>
            <a:r>
              <a:rPr lang="en-US" sz="3200" b="1" dirty="0">
                <a:solidFill>
                  <a:srgbClr val="FF0000"/>
                </a:solidFill>
              </a:rPr>
              <a:t>N:7,35-7,45</a:t>
            </a:r>
            <a:r>
              <a:rPr lang="ru-RU" sz="3200" b="1" dirty="0">
                <a:solidFill>
                  <a:srgbClr val="FF0000"/>
                </a:solidFill>
              </a:rPr>
              <a:t>)</a:t>
            </a:r>
          </a:p>
          <a:p>
            <a:r>
              <a:rPr lang="ru-RU" sz="3200" dirty="0"/>
              <a:t>рСО</a:t>
            </a:r>
            <a:r>
              <a:rPr lang="ru-RU" sz="3200" baseline="-25000" dirty="0"/>
              <a:t>2</a:t>
            </a:r>
            <a:r>
              <a:rPr lang="ru-RU" sz="3200" dirty="0"/>
              <a:t> 30,9 мм </a:t>
            </a:r>
            <a:r>
              <a:rPr lang="ru-RU" sz="3200" dirty="0" err="1"/>
              <a:t>рт.ст</a:t>
            </a:r>
            <a:r>
              <a:rPr lang="ru-RU" sz="3200" dirty="0"/>
              <a:t>.</a:t>
            </a:r>
            <a:r>
              <a:rPr lang="en-US" sz="3200" dirty="0"/>
              <a:t> (N: 35-45)</a:t>
            </a:r>
            <a:endParaRPr lang="ru-RU" sz="3200" dirty="0"/>
          </a:p>
          <a:p>
            <a:r>
              <a:rPr lang="ru-RU" sz="3200" b="1" dirty="0">
                <a:solidFill>
                  <a:srgbClr val="FF0000"/>
                </a:solidFill>
              </a:rPr>
              <a:t>рО</a:t>
            </a:r>
            <a:r>
              <a:rPr lang="ru-RU" sz="3200" b="1" baseline="-25000" dirty="0">
                <a:solidFill>
                  <a:srgbClr val="FF0000"/>
                </a:solidFill>
              </a:rPr>
              <a:t>2</a:t>
            </a:r>
            <a:r>
              <a:rPr lang="ru-RU" sz="3200" b="1" dirty="0">
                <a:solidFill>
                  <a:srgbClr val="FF0000"/>
                </a:solidFill>
              </a:rPr>
              <a:t> 58 мм </a:t>
            </a:r>
            <a:r>
              <a:rPr lang="ru-RU" sz="3200" b="1" dirty="0" err="1">
                <a:solidFill>
                  <a:srgbClr val="FF0000"/>
                </a:solidFill>
              </a:rPr>
              <a:t>рт.ст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> (N: 80-100)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dirty="0" err="1"/>
              <a:t>BEefc</a:t>
            </a:r>
            <a:r>
              <a:rPr lang="ru-RU" sz="3200" dirty="0"/>
              <a:t> -2 </a:t>
            </a:r>
            <a:r>
              <a:rPr lang="ru-RU" sz="3200" dirty="0" err="1"/>
              <a:t>ммоль</a:t>
            </a:r>
            <a:r>
              <a:rPr lang="ru-RU" sz="3200" dirty="0"/>
              <a:t>/л</a:t>
            </a:r>
            <a:r>
              <a:rPr lang="en-US" sz="3200" dirty="0"/>
              <a:t> (0±2)</a:t>
            </a:r>
            <a:endParaRPr lang="ru-RU" sz="3200" dirty="0"/>
          </a:p>
          <a:p>
            <a:r>
              <a:rPr lang="ru-RU" sz="3200" dirty="0"/>
              <a:t>НСО</a:t>
            </a:r>
            <a:r>
              <a:rPr lang="ru-RU" sz="3200" baseline="-25000" dirty="0"/>
              <a:t>3</a:t>
            </a:r>
            <a:r>
              <a:rPr lang="ru-RU" sz="3200" dirty="0"/>
              <a:t> 22 </a:t>
            </a:r>
            <a:r>
              <a:rPr lang="ru-RU" sz="3200" dirty="0" err="1"/>
              <a:t>ммоль</a:t>
            </a:r>
            <a:r>
              <a:rPr lang="ru-RU" sz="3200" dirty="0"/>
              <a:t>/л</a:t>
            </a:r>
            <a:r>
              <a:rPr lang="en-US" sz="3200" dirty="0"/>
              <a:t> (N: 22-25)</a:t>
            </a:r>
            <a:endParaRPr lang="ru-RU" sz="3200" dirty="0"/>
          </a:p>
          <a:p>
            <a:r>
              <a:rPr lang="ru-RU" sz="3200" dirty="0"/>
              <a:t>ТСО</a:t>
            </a:r>
            <a:r>
              <a:rPr lang="ru-RU" sz="3200" baseline="-25000" dirty="0"/>
              <a:t>2</a:t>
            </a:r>
            <a:r>
              <a:rPr lang="ru-RU" sz="3200" dirty="0"/>
              <a:t> 23 </a:t>
            </a:r>
            <a:r>
              <a:rPr lang="ru-RU" sz="3200" dirty="0" err="1"/>
              <a:t>ммоль</a:t>
            </a:r>
            <a:r>
              <a:rPr lang="ru-RU" sz="3200" dirty="0"/>
              <a:t>/л</a:t>
            </a:r>
            <a:r>
              <a:rPr lang="en-US" sz="3200" dirty="0"/>
              <a:t> (N: 22,7-28,6)</a:t>
            </a:r>
            <a:endParaRPr lang="ru-RU" sz="3200" dirty="0"/>
          </a:p>
          <a:p>
            <a:r>
              <a:rPr lang="ru-RU" sz="3200" b="1" dirty="0">
                <a:solidFill>
                  <a:srgbClr val="FF0000"/>
                </a:solidFill>
              </a:rPr>
              <a:t>sO</a:t>
            </a:r>
            <a:r>
              <a:rPr lang="ru-RU" sz="3200" b="1" baseline="-25000" dirty="0">
                <a:solidFill>
                  <a:srgbClr val="FF0000"/>
                </a:solidFill>
              </a:rPr>
              <a:t>2</a:t>
            </a:r>
            <a:r>
              <a:rPr lang="ru-RU" sz="3200" b="1" dirty="0">
                <a:solidFill>
                  <a:srgbClr val="FF0000"/>
                </a:solidFill>
              </a:rPr>
              <a:t> 92%</a:t>
            </a:r>
            <a:r>
              <a:rPr lang="en-US" sz="3200" b="1" dirty="0">
                <a:solidFill>
                  <a:srgbClr val="FF0000"/>
                </a:solidFill>
              </a:rPr>
              <a:t> (95-99%)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2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84CD2-E39C-41BC-8874-219CB03D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МСКТ </a:t>
            </a:r>
            <a:r>
              <a:rPr lang="ru-RU" sz="4800" b="1" dirty="0" err="1"/>
              <a:t>ангиопульмонография</a:t>
            </a:r>
            <a:r>
              <a:rPr lang="ru-RU" sz="4800" b="1" dirty="0"/>
              <a:t> 09.2017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5C4C1-D60A-49E6-8EE1-4C4810BC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3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Заключение:* </a:t>
            </a:r>
          </a:p>
          <a:p>
            <a:pPr marL="0" indent="0" algn="just">
              <a:buNone/>
            </a:pPr>
            <a:r>
              <a:rPr lang="ru-RU" dirty="0"/>
              <a:t>ТЭЛА и ее ветвей до уровня </a:t>
            </a:r>
            <a:r>
              <a:rPr lang="ru-RU" dirty="0" err="1"/>
              <a:t>субсегментарных</a:t>
            </a:r>
            <a:r>
              <a:rPr lang="ru-RU" dirty="0"/>
              <a:t> не выявлено. Обеднение сосудистого рисунка периферических отделов всех долей легких. Умеренное расширение ствола ЛА (до 3 см). Диффузный и очаговый пневмосклероз. </a:t>
            </a:r>
            <a:r>
              <a:rPr lang="ru-RU" dirty="0" err="1"/>
              <a:t>Поствоспалительные</a:t>
            </a:r>
            <a:r>
              <a:rPr lang="ru-RU" dirty="0"/>
              <a:t> изменения легких. Буллы в паренхиме легких. Признаки хронического бронхита.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000" dirty="0"/>
              <a:t>*Томограммы консультированы зав. кабинетом КТ отдела томографии, к.м.н. </a:t>
            </a:r>
            <a:r>
              <a:rPr lang="ru-RU" sz="2000" dirty="0" err="1"/>
              <a:t>Федотенковым</a:t>
            </a:r>
            <a:r>
              <a:rPr lang="ru-RU" sz="2000" dirty="0"/>
              <a:t> И.С.</a:t>
            </a:r>
          </a:p>
        </p:txBody>
      </p:sp>
    </p:spTree>
    <p:extLst>
      <p:ext uri="{BB962C8B-B14F-4D97-AF65-F5344CB8AC3E}">
        <p14:creationId xmlns:p14="http://schemas.microsoft.com/office/powerpoint/2010/main" val="1785581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2998</Words>
  <Application>Microsoft Office PowerPoint</Application>
  <PresentationFormat>Широкоэкранный</PresentationFormat>
  <Paragraphs>274</Paragraphs>
  <Slides>22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Тема Office</vt:lpstr>
      <vt:lpstr>Легкий дым</vt:lpstr>
      <vt:lpstr>Жалобы при поступлении:</vt:lpstr>
      <vt:lpstr>Анамнез заболевания</vt:lpstr>
      <vt:lpstr>Дифференциальный диагноз:</vt:lpstr>
      <vt:lpstr>Электрокардиография</vt:lpstr>
      <vt:lpstr>Эхокардиография</vt:lpstr>
      <vt:lpstr>Презентация PowerPoint</vt:lpstr>
      <vt:lpstr>Оценка ФВД 17.10.2017</vt:lpstr>
      <vt:lpstr>Презентация PowerPoint</vt:lpstr>
      <vt:lpstr>МСКТ ангиопульмонография 09.2017</vt:lpstr>
      <vt:lpstr>Сцинтиграфия легких 18.10.2017</vt:lpstr>
      <vt:lpstr>Коронарошунтография</vt:lpstr>
      <vt:lpstr>Коронарное шунтирование</vt:lpstr>
      <vt:lpstr>ЧКВ</vt:lpstr>
      <vt:lpstr>Ротационная атерэктомия</vt:lpstr>
      <vt:lpstr>СТРЕСС_ЭХОКГ на тредмиле.   Заключение: </vt:lpstr>
      <vt:lpstr>Катетеризация правых отделов сердца 23.11.2017*</vt:lpstr>
      <vt:lpstr>Лабораторное обследование</vt:lpstr>
      <vt:lpstr>Презентация PowerPoint</vt:lpstr>
      <vt:lpstr>УЗИ органов брюшной полости</vt:lpstr>
      <vt:lpstr>Консультация гепатолога, д.м.н., проф. Никитина И.Г.</vt:lpstr>
      <vt:lpstr>Презентация PowerPoint</vt:lpstr>
      <vt:lpstr>Рекомендации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ФГБУ НМИЦ кардиологии Минздрава России Институт клинической кардиологии им. А.Л. Мясникова Второе кардиологическое отделение</dc:title>
  <dc:creator>Дмитрий Даренский</dc:creator>
  <cp:lastModifiedBy>Дмитрий Даренский</cp:lastModifiedBy>
  <cp:revision>2</cp:revision>
  <dcterms:created xsi:type="dcterms:W3CDTF">2017-12-03T21:29:55Z</dcterms:created>
  <dcterms:modified xsi:type="dcterms:W3CDTF">2017-12-03T21:51:53Z</dcterms:modified>
</cp:coreProperties>
</file>