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0" r:id="rId3"/>
    <p:sldId id="263" r:id="rId4"/>
    <p:sldId id="270" r:id="rId5"/>
    <p:sldId id="267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3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8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3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701F2-087D-4879-B8EB-B6A72E2704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171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0" y="677863"/>
            <a:ext cx="8013700" cy="492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5000" y="1617663"/>
            <a:ext cx="3930650" cy="2622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18050" y="1617663"/>
            <a:ext cx="3930650" cy="2622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05164-FED4-481F-91CD-27A51B7D5C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58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4A582-906D-4425-B6D9-FE487F8854D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9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1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4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91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4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3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53E7-7E30-4A33-91C6-3A39BC979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C040D-7F0D-4C53-8676-46D48E4854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509120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Механизм развития ГИТ связан с образованием </a:t>
            </a:r>
            <a:r>
              <a:rPr lang="en-US" sz="2000" b="1" dirty="0"/>
              <a:t>IgG</a:t>
            </a:r>
            <a:r>
              <a:rPr lang="ru-RU" sz="2000" b="1" dirty="0"/>
              <a:t> антител к связанному с гепарином 4-тромбоцитарному </a:t>
            </a:r>
            <a:r>
              <a:rPr lang="ru-RU" sz="2000" b="1" dirty="0" smtClean="0"/>
              <a:t>фактору </a:t>
            </a:r>
            <a:r>
              <a:rPr lang="ru-RU" sz="2000" dirty="0" smtClean="0">
                <a:sym typeface="Symbol"/>
              </a:rPr>
              <a:t></a:t>
            </a:r>
            <a:r>
              <a:rPr lang="ru-RU" sz="20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активация тромбоцитов  </a:t>
            </a:r>
            <a:r>
              <a:rPr lang="ru-RU" sz="2000" dirty="0" smtClean="0">
                <a:sym typeface="Symbol"/>
              </a:rPr>
              <a:t></a:t>
            </a:r>
            <a:r>
              <a:rPr lang="ru-RU" sz="2000" dirty="0" smtClean="0"/>
              <a:t>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образование </a:t>
            </a:r>
            <a:r>
              <a:rPr lang="ru-RU" sz="2000" dirty="0" err="1"/>
              <a:t>прокоагулянтных</a:t>
            </a:r>
            <a:r>
              <a:rPr lang="ru-RU" sz="2000" dirty="0"/>
              <a:t> микрочастиц </a:t>
            </a:r>
            <a:r>
              <a:rPr lang="ru-RU" sz="2000" dirty="0" smtClean="0">
                <a:sym typeface="Symbol"/>
              </a:rPr>
              <a:t></a:t>
            </a:r>
            <a:r>
              <a:rPr lang="ru-RU" sz="20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повышает </a:t>
            </a:r>
            <a:r>
              <a:rPr lang="ru-RU" sz="2000" dirty="0"/>
              <a:t>риск возникновения артериальных и венозных тромбозов.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40324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ГИТ </a:t>
            </a:r>
            <a:r>
              <a:rPr lang="en-US" sz="2400" b="1" dirty="0">
                <a:solidFill>
                  <a:srgbClr val="C00000"/>
                </a:solidFill>
              </a:rPr>
              <a:t>I</a:t>
            </a:r>
            <a:r>
              <a:rPr lang="ru-RU" sz="2400" b="1" dirty="0">
                <a:solidFill>
                  <a:srgbClr val="C00000"/>
                </a:solidFill>
              </a:rPr>
              <a:t> типа </a:t>
            </a:r>
            <a:r>
              <a:rPr lang="ru-RU" dirty="0" smtClean="0"/>
              <a:t>-  </a:t>
            </a:r>
            <a:r>
              <a:rPr lang="ru-RU" dirty="0"/>
              <a:t>бессимптомное умеренное </a:t>
            </a:r>
            <a:r>
              <a:rPr lang="ru-RU" dirty="0" smtClean="0">
                <a:sym typeface="Symbol"/>
              </a:rPr>
              <a:t></a:t>
            </a:r>
            <a:r>
              <a:rPr lang="ru-RU" dirty="0" smtClean="0"/>
              <a:t>тромбоцитов </a:t>
            </a:r>
            <a:r>
              <a:rPr lang="ru-RU" dirty="0"/>
              <a:t>(</a:t>
            </a:r>
            <a:r>
              <a:rPr lang="ru-RU" u="sng" dirty="0"/>
              <a:t>не ниже 100 </a:t>
            </a:r>
            <a:r>
              <a:rPr lang="ru-RU" u="sng" dirty="0" err="1"/>
              <a:t>тыс</a:t>
            </a:r>
            <a:r>
              <a:rPr lang="ru-RU" u="sng" dirty="0"/>
              <a:t>/</a:t>
            </a:r>
            <a:r>
              <a:rPr lang="ru-RU" u="sng" dirty="0" err="1"/>
              <a:t>мкл</a:t>
            </a:r>
            <a:r>
              <a:rPr lang="ru-RU" dirty="0"/>
              <a:t>) </a:t>
            </a:r>
            <a:r>
              <a:rPr lang="ru-RU" dirty="0" smtClean="0"/>
              <a:t> </a:t>
            </a:r>
            <a:r>
              <a:rPr lang="ru-RU" dirty="0"/>
              <a:t>за счет прямого взаимодействия молекулы гепарина с поверхностью </a:t>
            </a:r>
            <a:r>
              <a:rPr lang="ru-RU" dirty="0" smtClean="0"/>
              <a:t>тромбоцита, без </a:t>
            </a:r>
            <a:r>
              <a:rPr lang="ru-RU" dirty="0"/>
              <a:t>специфического иммунного ответа, </a:t>
            </a:r>
            <a:r>
              <a:rPr lang="ru-RU" dirty="0" smtClean="0"/>
              <a:t> </a:t>
            </a:r>
            <a:r>
              <a:rPr lang="ru-RU" dirty="0"/>
              <a:t>развивается </a:t>
            </a:r>
            <a:r>
              <a:rPr lang="ru-RU" u="sng" dirty="0" smtClean="0"/>
              <a:t>на </a:t>
            </a:r>
            <a:r>
              <a:rPr lang="ru-RU" u="sng" dirty="0"/>
              <a:t>1-3 </a:t>
            </a:r>
            <a:r>
              <a:rPr lang="ru-RU" u="sng" dirty="0" smtClean="0"/>
              <a:t>сутки </a:t>
            </a:r>
            <a:r>
              <a:rPr lang="ru-RU" dirty="0" smtClean="0"/>
              <a:t>лечения гепарином. </a:t>
            </a:r>
            <a:r>
              <a:rPr lang="ru-RU" dirty="0"/>
              <a:t>При отмене гепарина </a:t>
            </a:r>
            <a:r>
              <a:rPr lang="ru-RU" dirty="0" smtClean="0"/>
              <a:t>быстрое восстановление </a:t>
            </a:r>
            <a:r>
              <a:rPr lang="ru-RU" dirty="0"/>
              <a:t>числа тромбоцитов.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548680"/>
            <a:ext cx="3888432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ГИТ </a:t>
            </a:r>
            <a:r>
              <a:rPr lang="en-US" sz="2400" b="1" dirty="0" smtClean="0">
                <a:solidFill>
                  <a:srgbClr val="C00000"/>
                </a:solidFill>
              </a:rPr>
              <a:t>II</a:t>
            </a:r>
            <a:r>
              <a:rPr lang="ru-RU" sz="2400" b="1" dirty="0" smtClean="0">
                <a:solidFill>
                  <a:srgbClr val="C00000"/>
                </a:solidFill>
              </a:rPr>
              <a:t> типа </a:t>
            </a:r>
            <a:r>
              <a:rPr lang="ru-RU" dirty="0" smtClean="0"/>
              <a:t>– опосредованная аутоиммунной реакцией тяжелая тромбоцитопения, осложняющаяся венозными и артериальными тромбозами </a:t>
            </a:r>
            <a:r>
              <a:rPr lang="ru-RU" dirty="0" smtClean="0">
                <a:solidFill>
                  <a:srgbClr val="C00000"/>
                </a:solidFill>
              </a:rPr>
              <a:t>(</a:t>
            </a:r>
            <a:r>
              <a:rPr lang="ru-RU" dirty="0" err="1" smtClean="0">
                <a:solidFill>
                  <a:srgbClr val="C00000"/>
                </a:solidFill>
              </a:rPr>
              <a:t>иммунно</a:t>
            </a:r>
            <a:r>
              <a:rPr lang="ru-RU" dirty="0" smtClean="0">
                <a:solidFill>
                  <a:srgbClr val="C00000"/>
                </a:solidFill>
              </a:rPr>
              <a:t>-опосредованная тромбоцитопения)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Частота 1-5%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7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Диагноз ГИТ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20956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Клиника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Снижение количества тромбоцитов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Тромбозы(ВТЭО-17-55%, артериальные- 3-10%)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Некрозы кожи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Анафилактические реакции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426261"/>
            <a:ext cx="396044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Лабораторная диагностика</a:t>
            </a:r>
          </a:p>
          <a:p>
            <a:pPr algn="ctr"/>
            <a:endParaRPr lang="ru-RU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/>
              <a:t>Функциональные тесты</a:t>
            </a:r>
            <a:r>
              <a:rPr lang="en-US" dirty="0" smtClean="0"/>
              <a:t> (</a:t>
            </a:r>
            <a:r>
              <a:rPr lang="ru-RU" dirty="0" smtClean="0"/>
              <a:t>оценка функции тромбоцитов донора после добавления сыворотки пациента в присутствии гепарина, </a:t>
            </a:r>
            <a:r>
              <a:rPr lang="en-US" dirty="0" smtClean="0"/>
              <a:t>SRA</a:t>
            </a:r>
            <a:r>
              <a:rPr lang="ru-RU" dirty="0" smtClean="0"/>
              <a:t> –высвобождения серотонина тромбоцитами донора, </a:t>
            </a:r>
            <a:r>
              <a:rPr lang="ru-RU" dirty="0" err="1" smtClean="0"/>
              <a:t>проактивировнными</a:t>
            </a:r>
            <a:r>
              <a:rPr lang="ru-RU" dirty="0" smtClean="0"/>
              <a:t> плазмой пациента в присутствии гепарина)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/>
              <a:t>Обнаружение антител </a:t>
            </a:r>
            <a:r>
              <a:rPr lang="ru-RU" dirty="0" smtClean="0"/>
              <a:t>(</a:t>
            </a:r>
            <a:r>
              <a:rPr lang="ru-RU" dirty="0" err="1" smtClean="0"/>
              <a:t>аутоанатитела</a:t>
            </a:r>
            <a:r>
              <a:rPr lang="ru-RU" dirty="0" smtClean="0"/>
              <a:t> к комплексу гепарин-</a:t>
            </a:r>
            <a:r>
              <a:rPr lang="en-US" dirty="0" smtClean="0"/>
              <a:t>PF4)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051720" y="896526"/>
            <a:ext cx="1512168" cy="372234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07737" y="896730"/>
            <a:ext cx="1431776" cy="37203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7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21610"/>
              </p:ext>
            </p:extLst>
          </p:nvPr>
        </p:nvGraphicFramePr>
        <p:xfrm>
          <a:off x="251520" y="980728"/>
          <a:ext cx="8784976" cy="450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376264"/>
                <a:gridCol w="2196244"/>
                <a:gridCol w="219624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ru-RU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балла</a:t>
                      </a:r>
                      <a:endParaRPr lang="ru-RU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ru-RU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балл</a:t>
                      </a:r>
                      <a:endParaRPr lang="ru-RU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ru-RU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 баллов</a:t>
                      </a:r>
                      <a:endParaRPr lang="ru-RU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ru-RU" dirty="0" smtClean="0"/>
                        <a:t>ромбоцитопения</a:t>
                      </a:r>
                    </a:p>
                    <a:p>
                      <a:pPr>
                        <a:lnSpc>
                          <a:spcPct val="75000"/>
                        </a:lnSpc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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более, чем на 50% или на 20-100 х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/л)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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на30- 50% или на 10-19 х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/л)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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менее, чем на 30% или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10 х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/л)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smtClean="0"/>
                        <a:t>«</a:t>
                      </a:r>
                      <a:r>
                        <a:rPr lang="ru-RU" sz="2400" b="1" dirty="0" err="1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ru-RU" dirty="0" err="1" smtClean="0"/>
                        <a:t>айминг</a:t>
                      </a:r>
                      <a:r>
                        <a:rPr lang="ru-RU" dirty="0" smtClean="0"/>
                        <a:t>» снижения количества</a:t>
                      </a:r>
                      <a:r>
                        <a:rPr lang="ru-RU" baseline="0" dirty="0" smtClean="0"/>
                        <a:t> тромбоцитов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5-10 дней от начала лечения, или &lt;24 ч (гепарин назначался в предыдущие 30 дней)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&gt;10 дней; или время неизвестно; или &lt;24 ч (гепарин в предыдущие 31-100 дней)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первые 4 суток лечения (гепарин ранее не использовался)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ru-RU" dirty="0" smtClean="0"/>
                        <a:t>ромбозы (некрозы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кложи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подтвержденный новый тромбоз, некроз кожи или острая системная реакция после в/в  гепарина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Нарастание или рецидивы тромбозов, эритемы на  коже в месте  инъекций, не верифицированный тромбоз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err="1" smtClean="0"/>
                        <a:t>не</a:t>
                      </a:r>
                      <a:r>
                        <a:rPr lang="ru-RU" sz="2400" b="1" dirty="0" err="1" smtClean="0">
                          <a:solidFill>
                            <a:srgbClr val="C00000"/>
                          </a:solidFill>
                        </a:rPr>
                        <a:t>Т</a:t>
                      </a:r>
                      <a:r>
                        <a:rPr lang="ru-RU" baseline="0" dirty="0" smtClean="0"/>
                        <a:t> других причин тромбоцитопении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smtClean="0"/>
                        <a:t>Других причин нет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smtClean="0"/>
                        <a:t>Предполагаемая другая</a:t>
                      </a:r>
                      <a:r>
                        <a:rPr lang="ru-RU" baseline="0" dirty="0" smtClean="0"/>
                        <a:t> причина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dirty="0" smtClean="0"/>
                        <a:t>Подтверждённая другая причина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1663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Клиническая </a:t>
            </a:r>
            <a:r>
              <a:rPr lang="ru-RU" sz="3200" b="1" dirty="0"/>
              <a:t>вероятность </a:t>
            </a:r>
            <a:r>
              <a:rPr lang="ru-RU" sz="3200" b="1" dirty="0" smtClean="0"/>
              <a:t>ГИТ: </a:t>
            </a:r>
            <a:r>
              <a:rPr lang="ru-RU" sz="3200" b="1" dirty="0" smtClean="0">
                <a:solidFill>
                  <a:srgbClr val="C00000"/>
                </a:solidFill>
              </a:rPr>
              <a:t>шкала </a:t>
            </a:r>
            <a:r>
              <a:rPr lang="ru-RU" sz="3200" b="1" dirty="0">
                <a:solidFill>
                  <a:srgbClr val="C00000"/>
                </a:solidFill>
              </a:rPr>
              <a:t>4</a:t>
            </a:r>
            <a:r>
              <a:rPr lang="en-US" sz="3200" b="1" dirty="0" smtClean="0">
                <a:solidFill>
                  <a:srgbClr val="C00000"/>
                </a:solidFill>
              </a:rPr>
              <a:t>T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63748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0-3 балла – низкая (&lt;1%) вероятность ГИТ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4-5 баллов – средняя </a:t>
            </a:r>
            <a:r>
              <a:rPr lang="ru-RU" dirty="0" smtClean="0"/>
              <a:t>(10-14</a:t>
            </a:r>
            <a:r>
              <a:rPr lang="ru-RU" dirty="0"/>
              <a:t>%) вероятность ГИТ, </a:t>
            </a:r>
            <a:endParaRPr lang="ru-RU" dirty="0" smtClean="0"/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≥</a:t>
            </a:r>
            <a:r>
              <a:rPr lang="ru-RU" dirty="0">
                <a:solidFill>
                  <a:srgbClr val="C00000"/>
                </a:solidFill>
              </a:rPr>
              <a:t>6 баллов – высокая (&gt;50%) вероятность ГИТ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12776"/>
            <a:ext cx="8784976" cy="35394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Рекомендации </a:t>
            </a:r>
            <a:r>
              <a:rPr lang="ru-RU" sz="2800" b="1" dirty="0">
                <a:solidFill>
                  <a:srgbClr val="C00000"/>
                </a:solidFill>
              </a:rPr>
              <a:t>Американской Ассоциации </a:t>
            </a:r>
            <a:r>
              <a:rPr lang="ru-RU" sz="2800" b="1" dirty="0" smtClean="0">
                <a:solidFill>
                  <a:srgbClr val="C00000"/>
                </a:solidFill>
              </a:rPr>
              <a:t>Гематологов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/>
              <a:t>                            </a:t>
            </a:r>
          </a:p>
          <a:p>
            <a:pPr algn="ctr"/>
            <a:r>
              <a:rPr lang="ru-RU" sz="2400" b="1" dirty="0" smtClean="0"/>
              <a:t>Диагноз ГИТ подтвержден, если:</a:t>
            </a:r>
          </a:p>
          <a:p>
            <a:pPr algn="ctr"/>
            <a:endParaRPr lang="ru-RU" sz="2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 smtClean="0"/>
              <a:t>Имеется высокая клиническая вероятность </a:t>
            </a:r>
            <a:r>
              <a:rPr lang="ru-RU" sz="2400" b="1" dirty="0"/>
              <a:t>ГИТ </a:t>
            </a:r>
            <a:endParaRPr lang="ru-RU" sz="2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 smtClean="0"/>
              <a:t>Имеется повышение </a:t>
            </a:r>
            <a:r>
              <a:rPr lang="ru-RU" sz="2400" b="1" dirty="0"/>
              <a:t>титра </a:t>
            </a:r>
            <a:r>
              <a:rPr lang="ru-RU" sz="2400" b="1" dirty="0" err="1"/>
              <a:t>аутоантител</a:t>
            </a:r>
            <a:r>
              <a:rPr lang="ru-RU" sz="2400" b="1" dirty="0"/>
              <a:t> к комплексу </a:t>
            </a:r>
            <a:r>
              <a:rPr lang="ru-RU" sz="2400" b="1" dirty="0" smtClean="0"/>
              <a:t>гепарин-ТФ4</a:t>
            </a:r>
            <a:endParaRPr lang="ru-RU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4130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14" y="149731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Как  часто </a:t>
            </a:r>
            <a:r>
              <a:rPr lang="ru-RU" sz="3200" b="1" dirty="0" err="1" smtClean="0"/>
              <a:t>мониторировать</a:t>
            </a:r>
            <a:r>
              <a:rPr lang="ru-RU" sz="3200" b="1" dirty="0" smtClean="0"/>
              <a:t> количество тромбоцитов, рекомендации </a:t>
            </a:r>
            <a:r>
              <a:rPr lang="en-US" sz="3200" b="1" dirty="0" smtClean="0"/>
              <a:t>ACCP</a:t>
            </a:r>
            <a:r>
              <a:rPr lang="ru-RU" sz="3200" b="1" dirty="0" smtClean="0"/>
              <a:t>, 2008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87849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/>
              <a:t>Исходный уровень тромбоцитов должен быть определен у всех пациентов перед началом лечения гепарином</a:t>
            </a:r>
          </a:p>
          <a:p>
            <a:pPr marL="457200" indent="-457200">
              <a:buAutoNum type="arabicPeriod"/>
            </a:pPr>
            <a:endParaRPr lang="ru-RU" sz="2000" dirty="0" smtClean="0"/>
          </a:p>
          <a:p>
            <a:r>
              <a:rPr lang="ru-RU" sz="2400" b="1" dirty="0" smtClean="0"/>
              <a:t>2. Частота </a:t>
            </a:r>
            <a:r>
              <a:rPr lang="ru-RU" sz="2400" b="1" dirty="0" err="1" smtClean="0"/>
              <a:t>мониторирования</a:t>
            </a:r>
            <a:r>
              <a:rPr lang="ru-RU" sz="2400" b="1" dirty="0" smtClean="0"/>
              <a:t> числа тромбоцитов зависит от вероятности  развития ГИТ: </a:t>
            </a:r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u="sng" dirty="0" smtClean="0"/>
              <a:t>риск  ГИТ более 1% </a:t>
            </a:r>
            <a:r>
              <a:rPr lang="ru-RU" sz="2000" dirty="0" smtClean="0"/>
              <a:t>(получающие НФГ после кардиохирургического вмешательства или ортопедической операции) </a:t>
            </a:r>
            <a:r>
              <a:rPr lang="ru-RU" sz="2000" u="sng" dirty="0" smtClean="0"/>
              <a:t>1 раз в 2-3 дня с 4 по 14 день </a:t>
            </a:r>
            <a:r>
              <a:rPr lang="ru-RU" sz="2000" u="sng" dirty="0" err="1" smtClean="0"/>
              <a:t>гепаринотерапии</a:t>
            </a:r>
            <a:endParaRPr lang="ru-RU" sz="2000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u="sng" dirty="0" smtClean="0"/>
              <a:t>риск  ГИТ менее 1% </a:t>
            </a:r>
            <a:r>
              <a:rPr lang="ru-RU" sz="2000" dirty="0" smtClean="0"/>
              <a:t>(терапевтические пациенты получающие НФГ ) </a:t>
            </a:r>
            <a:r>
              <a:rPr lang="ru-RU" sz="2000" u="sng" dirty="0" smtClean="0"/>
              <a:t>можно не </a:t>
            </a:r>
            <a:r>
              <a:rPr lang="ru-RU" sz="2000" u="sng" dirty="0" err="1" smtClean="0"/>
              <a:t>мониторировать</a:t>
            </a:r>
            <a:endParaRPr lang="ru-RU" sz="2000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263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4325"/>
            <a:ext cx="9144000" cy="43973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Что делать при возникновении ГИТ?</a:t>
            </a: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8712968" cy="5733256"/>
          </a:xfrm>
        </p:spPr>
        <p:txBody>
          <a:bodyPr>
            <a:noAutofit/>
          </a:bodyPr>
          <a:lstStyle/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Прекратить терапию </a:t>
            </a:r>
            <a:r>
              <a:rPr lang="ru-RU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гепарином, исключить все контакты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Не использовать АВК (опасность снижения протеина С), риск венозной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гангрены, можно после восстановлении количества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тромбоцитов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150/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мкл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Альтернативные антикоагулянты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не дающие перекрёстных реакций с АТ, вызвавшими ГИТ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2000" dirty="0" err="1" smtClean="0"/>
              <a:t>аргатробан</a:t>
            </a:r>
            <a:r>
              <a:rPr lang="ru-RU" sz="2000" dirty="0" smtClean="0"/>
              <a:t>, </a:t>
            </a:r>
            <a:r>
              <a:rPr lang="ru-RU" sz="2000" dirty="0" err="1" smtClean="0"/>
              <a:t>данапароид</a:t>
            </a:r>
            <a:r>
              <a:rPr lang="ru-RU" sz="2000" dirty="0" smtClean="0"/>
              <a:t>,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лепирудин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гирудин</a:t>
            </a:r>
            <a:r>
              <a:rPr lang="ru-RU" sz="2000" dirty="0" smtClean="0"/>
              <a:t> (нет в РФ), </a:t>
            </a:r>
            <a:r>
              <a:rPr lang="ru-RU" sz="2000" dirty="0" err="1" smtClean="0"/>
              <a:t>бивалирудин</a:t>
            </a:r>
            <a:r>
              <a:rPr lang="ru-RU" sz="2000" dirty="0" smtClean="0"/>
              <a:t>, </a:t>
            </a:r>
            <a:r>
              <a:rPr lang="ru-RU" sz="2000" dirty="0" err="1" smtClean="0"/>
              <a:t>фондапаринукс</a:t>
            </a:r>
            <a:endParaRPr lang="ru-RU" sz="2000" dirty="0" smtClean="0"/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/>
              <a:t>Длительность лечения альтернативными антикоагулянтами до восстановления количества тромбоцитов (контроль Д-</a:t>
            </a:r>
            <a:r>
              <a:rPr lang="ru-RU" sz="2000" dirty="0" err="1" smtClean="0"/>
              <a:t>Димера</a:t>
            </a:r>
            <a:r>
              <a:rPr lang="ru-RU" sz="2000" dirty="0" smtClean="0"/>
              <a:t>, числа тромбоцитов и фибриногена, наличие АТ)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/>
              <a:t>без тромбозов≥ 4-х недель 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/>
              <a:t>при тромбозах до 3-х мес. 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ППАКГ(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рива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-,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апи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-,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даби</a:t>
            </a:r>
            <a:r>
              <a:rPr lang="ru-RU" sz="2000" smtClean="0">
                <a:latin typeface="Calibri" panose="020F0502020204030204" pitchFamily="34" charset="0"/>
                <a:cs typeface="Calibri" panose="020F0502020204030204" pitchFamily="34" charset="0"/>
              </a:rPr>
              <a:t>) появляется опыт(не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имуногенны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быстрое начало, можно принимать долго, не снижают протеина С)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Бивалирудин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если ОКС, необходимость КАГ или ЧКВ у больных с ГИТ</a:t>
            </a: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Плазмаферез</a:t>
            </a:r>
            <a:endParaRPr lang="ru-R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Переливание </a:t>
            </a:r>
            <a:r>
              <a:rPr lang="ru-RU" sz="2000" dirty="0" err="1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тромбомассы</a:t>
            </a:r>
            <a:r>
              <a:rPr lang="ru-RU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не показано(может усугубить </a:t>
            </a:r>
            <a:r>
              <a:rPr lang="ru-RU" sz="2000" dirty="0" err="1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аутоимунную</a:t>
            </a:r>
            <a:r>
              <a:rPr lang="ru-RU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реакцию)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можно только при кровотечении, но кровотечения 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крайне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редки</a:t>
            </a:r>
            <a:endParaRPr lang="ru-RU" sz="2000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75000"/>
              </a:lnSpc>
              <a:buFont typeface="Wingdings" panose="05000000000000000000" pitchFamily="2" charset="2"/>
              <a:buChar char="§"/>
            </a:pP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41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581</Words>
  <Application>Microsoft Office PowerPoint</Application>
  <PresentationFormat>Экран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делать при возникновении ГИТ?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Лизок</dc:creator>
  <cp:lastModifiedBy>User_2</cp:lastModifiedBy>
  <cp:revision>22</cp:revision>
  <dcterms:created xsi:type="dcterms:W3CDTF">2017-12-19T18:13:02Z</dcterms:created>
  <dcterms:modified xsi:type="dcterms:W3CDTF">2017-12-20T08:44:47Z</dcterms:modified>
</cp:coreProperties>
</file>