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2"/>
  </p:notesMasterIdLst>
  <p:sldIdLst>
    <p:sldId id="256" r:id="rId2"/>
    <p:sldId id="257" r:id="rId3"/>
    <p:sldId id="258" r:id="rId4"/>
    <p:sldId id="277" r:id="rId5"/>
    <p:sldId id="259" r:id="rId6"/>
    <p:sldId id="269" r:id="rId7"/>
    <p:sldId id="270" r:id="rId8"/>
    <p:sldId id="260" r:id="rId9"/>
    <p:sldId id="283" r:id="rId10"/>
    <p:sldId id="262" r:id="rId11"/>
    <p:sldId id="263" r:id="rId12"/>
    <p:sldId id="265" r:id="rId13"/>
    <p:sldId id="266" r:id="rId14"/>
    <p:sldId id="284" r:id="rId15"/>
    <p:sldId id="272" r:id="rId16"/>
    <p:sldId id="267" r:id="rId17"/>
    <p:sldId id="268" r:id="rId18"/>
    <p:sldId id="285" r:id="rId19"/>
    <p:sldId id="275" r:id="rId20"/>
    <p:sldId id="278" r:id="rId21"/>
    <p:sldId id="279" r:id="rId22"/>
    <p:sldId id="280" r:id="rId23"/>
    <p:sldId id="281" r:id="rId24"/>
    <p:sldId id="287" r:id="rId25"/>
    <p:sldId id="288" r:id="rId26"/>
    <p:sldId id="291" r:id="rId27"/>
    <p:sldId id="289" r:id="rId28"/>
    <p:sldId id="292" r:id="rId29"/>
    <p:sldId id="293" r:id="rId30"/>
    <p:sldId id="282" r:id="rId3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434" autoAdjust="0"/>
  </p:normalViewPr>
  <p:slideViewPr>
    <p:cSldViewPr>
      <p:cViewPr>
        <p:scale>
          <a:sx n="86" d="100"/>
          <a:sy n="86" d="100"/>
        </p:scale>
        <p:origin x="-600" y="-3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E930D3-A9E4-401C-8FD2-D3F4088AFFD9}" type="datetimeFigureOut">
              <a:rPr lang="ru-RU" smtClean="0"/>
              <a:pPr/>
              <a:t>20.12.2017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76E763-CF82-410A-8ADA-F9E2B4FAC33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0872695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76E763-CF82-410A-8ADA-F9E2B4FAC335}" type="slidenum">
              <a:rPr lang="ru-RU" smtClean="0"/>
              <a:pPr/>
              <a:t>23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8862099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20.12.2017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20.12.2017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20.12.2017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20.12.2017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20.12.2017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20.12.2017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20.12.2017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188640"/>
            <a:ext cx="7772400" cy="1470025"/>
          </a:xfrm>
        </p:spPr>
        <p:txBody>
          <a:bodyPr/>
          <a:lstStyle/>
          <a:p>
            <a:r>
              <a:rPr lang="ru-RU" dirty="0" smtClean="0"/>
              <a:t>КЛИНИЧЕСКИЙ РАЗБОР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15616" y="1988840"/>
            <a:ext cx="7488832" cy="3672408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Гепарин-индуцированная тромбоцитопения в раннем послеоперационном периоде после кардиохирургических вмешательств</a:t>
            </a:r>
          </a:p>
          <a:p>
            <a:endParaRPr lang="ru-RU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r>
              <a:rPr lang="ru-RU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2 клинических случая</a:t>
            </a:r>
          </a:p>
          <a:p>
            <a:endParaRPr lang="ru-RU" dirty="0" smtClean="0">
              <a:solidFill>
                <a:srgbClr val="FF0000"/>
              </a:solidFill>
            </a:endParaRPr>
          </a:p>
          <a:p>
            <a:endParaRPr lang="ru-RU" dirty="0">
              <a:solidFill>
                <a:srgbClr val="FF0000"/>
              </a:solidFill>
            </a:endParaRPr>
          </a:p>
          <a:p>
            <a:r>
              <a:rPr lang="ru-RU" dirty="0" smtClean="0">
                <a:solidFill>
                  <a:srgbClr val="FF0000"/>
                </a:solidFill>
              </a:rPr>
              <a:t>Отдел сердечно-сосудистой хирургии</a:t>
            </a:r>
            <a:endParaRPr lang="ru-RU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669995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143000"/>
          </a:xfrm>
        </p:spPr>
        <p:txBody>
          <a:bodyPr>
            <a:normAutofit/>
          </a:bodyPr>
          <a:lstStyle/>
          <a:p>
            <a:r>
              <a:rPr lang="ru-RU" sz="3200" b="1" dirty="0"/>
              <a:t>Пациентка К., 67 лет</a:t>
            </a:r>
            <a:br>
              <a:rPr lang="ru-RU" sz="3200" b="1" dirty="0"/>
            </a:br>
            <a:r>
              <a:rPr lang="ru-RU" sz="3200" b="1" dirty="0" err="1" smtClean="0"/>
              <a:t>постгоспитальный</a:t>
            </a:r>
            <a:r>
              <a:rPr lang="ru-RU" sz="3200" b="1" dirty="0" smtClean="0"/>
              <a:t> </a:t>
            </a:r>
            <a:r>
              <a:rPr lang="ru-RU" sz="3200" b="1" dirty="0"/>
              <a:t>период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sz="2400" dirty="0" smtClean="0"/>
              <a:t>С 41 </a:t>
            </a:r>
            <a:r>
              <a:rPr lang="ru-RU" sz="2400" dirty="0" err="1" smtClean="0"/>
              <a:t>сут</a:t>
            </a:r>
            <a:r>
              <a:rPr lang="ru-RU" sz="2400" dirty="0" smtClean="0"/>
              <a:t> по 90 </a:t>
            </a:r>
            <a:r>
              <a:rPr lang="ru-RU" sz="2400" dirty="0" err="1" smtClean="0"/>
              <a:t>сут</a:t>
            </a:r>
            <a:r>
              <a:rPr lang="ru-RU" sz="2400" dirty="0" smtClean="0"/>
              <a:t> после операции - наблюдение в гематологическом отделении, </a:t>
            </a:r>
            <a:r>
              <a:rPr lang="ru-RU" sz="2400" dirty="0" err="1" smtClean="0"/>
              <a:t>фондапаринукс</a:t>
            </a:r>
            <a:r>
              <a:rPr lang="ru-RU" sz="2400" dirty="0" smtClean="0"/>
              <a:t> 2.5мг</a:t>
            </a:r>
            <a:r>
              <a:rPr lang="en-US" sz="2400" dirty="0" smtClean="0"/>
              <a:t>/</a:t>
            </a:r>
            <a:r>
              <a:rPr lang="ru-RU" sz="2400" dirty="0" err="1" smtClean="0"/>
              <a:t>сут</a:t>
            </a:r>
            <a:endParaRPr lang="ru-RU" sz="2400" dirty="0" smtClean="0"/>
          </a:p>
          <a:p>
            <a:pPr marL="0" indent="0">
              <a:buNone/>
            </a:pPr>
            <a:endParaRPr lang="ru-RU" sz="2400" dirty="0" smtClean="0"/>
          </a:p>
          <a:p>
            <a:r>
              <a:rPr lang="ru-RU" sz="2400" dirty="0" smtClean="0"/>
              <a:t>При выписке </a:t>
            </a:r>
            <a:r>
              <a:rPr lang="ru-RU" sz="2400" dirty="0" smtClean="0"/>
              <a:t>тр=86 х10*9/л, </a:t>
            </a:r>
            <a:r>
              <a:rPr lang="ru-RU" sz="2400" dirty="0" err="1" smtClean="0"/>
              <a:t>фондапаринукс</a:t>
            </a:r>
            <a:r>
              <a:rPr lang="ru-RU" sz="2400" dirty="0" smtClean="0"/>
              <a:t> 2.5мг</a:t>
            </a:r>
            <a:r>
              <a:rPr lang="en-US" sz="2400" dirty="0" smtClean="0"/>
              <a:t>/</a:t>
            </a:r>
            <a:r>
              <a:rPr lang="ru-RU" sz="2400" dirty="0" err="1" smtClean="0"/>
              <a:t>сут</a:t>
            </a:r>
            <a:r>
              <a:rPr lang="ru-RU" sz="2400" dirty="0" smtClean="0"/>
              <a:t> продолжен</a:t>
            </a:r>
          </a:p>
          <a:p>
            <a:pPr marL="0" indent="0">
              <a:buNone/>
            </a:pPr>
            <a:endParaRPr lang="ru-RU" sz="2400" dirty="0" smtClean="0"/>
          </a:p>
          <a:p>
            <a:r>
              <a:rPr lang="ru-RU" sz="2400" dirty="0" smtClean="0"/>
              <a:t>В ближайший месяц – колебание </a:t>
            </a:r>
            <a:r>
              <a:rPr lang="ru-RU" sz="2400" dirty="0" err="1" smtClean="0"/>
              <a:t>тр</a:t>
            </a:r>
            <a:r>
              <a:rPr lang="ru-RU" sz="2400" dirty="0" smtClean="0"/>
              <a:t> от 46 до </a:t>
            </a:r>
            <a:r>
              <a:rPr lang="ru-RU" sz="2400" dirty="0" smtClean="0"/>
              <a:t>200 х10*9/л, </a:t>
            </a:r>
            <a:r>
              <a:rPr lang="ru-RU" sz="2400" dirty="0" err="1" smtClean="0"/>
              <a:t>фондапаринукс</a:t>
            </a:r>
            <a:r>
              <a:rPr lang="ru-RU" sz="2400" dirty="0" smtClean="0"/>
              <a:t> 2.5мг</a:t>
            </a:r>
            <a:r>
              <a:rPr lang="en-US" sz="2400" dirty="0" smtClean="0"/>
              <a:t>/</a:t>
            </a:r>
            <a:r>
              <a:rPr lang="ru-RU" sz="2400" dirty="0" err="1" smtClean="0"/>
              <a:t>сут</a:t>
            </a:r>
            <a:r>
              <a:rPr lang="ru-RU" sz="2400" dirty="0" smtClean="0"/>
              <a:t> продолжен</a:t>
            </a:r>
          </a:p>
          <a:p>
            <a:pPr marL="0" indent="0">
              <a:buNone/>
            </a:pPr>
            <a:endParaRPr lang="ru-RU" sz="2400" dirty="0" smtClean="0"/>
          </a:p>
          <a:p>
            <a:r>
              <a:rPr lang="ru-RU" sz="2400" dirty="0" smtClean="0"/>
              <a:t>Окончательная нормализация уровня тромбоцитов  </a:t>
            </a:r>
            <a:endParaRPr lang="ru-RU" sz="2400" dirty="0" smtClean="0"/>
          </a:p>
          <a:p>
            <a:pPr>
              <a:buNone/>
            </a:pPr>
            <a:r>
              <a:rPr lang="ru-RU" sz="2400" dirty="0" smtClean="0"/>
              <a:t> </a:t>
            </a:r>
            <a:r>
              <a:rPr lang="ru-RU" sz="2400" dirty="0" smtClean="0"/>
              <a:t>   </a:t>
            </a:r>
            <a:r>
              <a:rPr lang="ru-RU" sz="2400" dirty="0" err="1" smtClean="0"/>
              <a:t>~</a:t>
            </a:r>
            <a:r>
              <a:rPr lang="ru-RU" sz="2400" dirty="0" err="1" smtClean="0"/>
              <a:t>на</a:t>
            </a:r>
            <a:r>
              <a:rPr lang="ru-RU" sz="2400" dirty="0" smtClean="0"/>
              <a:t> 120е сутки</a:t>
            </a:r>
            <a:r>
              <a:rPr lang="en-US" sz="2400" dirty="0" smtClean="0"/>
              <a:t>;</a:t>
            </a:r>
            <a:r>
              <a:rPr lang="ru-RU" sz="2400" dirty="0" smtClean="0"/>
              <a:t> отмена </a:t>
            </a:r>
            <a:r>
              <a:rPr lang="ru-RU" sz="2400" dirty="0" err="1" smtClean="0"/>
              <a:t>фондапаринукса</a:t>
            </a:r>
            <a:r>
              <a:rPr lang="ru-RU" sz="2400" dirty="0" smtClean="0"/>
              <a:t>, возобновление приема аспирина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xmlns="" val="989700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 fontScale="90000"/>
          </a:bodyPr>
          <a:lstStyle/>
          <a:p>
            <a:r>
              <a:rPr lang="ru-RU" sz="3200" b="1" dirty="0"/>
              <a:t>Пациентка К., 67 лет</a:t>
            </a:r>
            <a:br>
              <a:rPr lang="ru-RU" sz="3200" b="1" dirty="0"/>
            </a:br>
            <a:r>
              <a:rPr lang="ru-RU" sz="3200" b="1" dirty="0" smtClean="0"/>
              <a:t>1 год после КШ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525963"/>
          </a:xfrm>
        </p:spPr>
        <p:txBody>
          <a:bodyPr>
            <a:normAutofit/>
          </a:bodyPr>
          <a:lstStyle/>
          <a:p>
            <a:r>
              <a:rPr lang="ru-RU" sz="2400" dirty="0" smtClean="0"/>
              <a:t>Нет тромбозов</a:t>
            </a:r>
          </a:p>
          <a:p>
            <a:r>
              <a:rPr lang="ru-RU" sz="2400" dirty="0" smtClean="0"/>
              <a:t>Нет ТЭЛА</a:t>
            </a:r>
          </a:p>
          <a:p>
            <a:r>
              <a:rPr lang="ru-RU" sz="2400" dirty="0" smtClean="0"/>
              <a:t>Возобновление стенокардии (500м ходьбы в среднем темпе)</a:t>
            </a:r>
          </a:p>
          <a:p>
            <a:r>
              <a:rPr lang="ru-RU" sz="2400" dirty="0" smtClean="0"/>
              <a:t>Ишемия подтверждена данными суточного </a:t>
            </a:r>
            <a:r>
              <a:rPr lang="ru-RU" sz="2400" dirty="0" err="1" smtClean="0"/>
              <a:t>мониторирования</a:t>
            </a:r>
            <a:r>
              <a:rPr lang="ru-RU" sz="2400" dirty="0" smtClean="0"/>
              <a:t>: депрессия </a:t>
            </a:r>
            <a:r>
              <a:rPr lang="en-US" sz="2400" dirty="0" smtClean="0"/>
              <a:t>ST </a:t>
            </a:r>
            <a:r>
              <a:rPr lang="ru-RU" sz="2400" dirty="0" smtClean="0"/>
              <a:t>до </a:t>
            </a:r>
            <a:r>
              <a:rPr lang="en-US" sz="2400" dirty="0" smtClean="0"/>
              <a:t>0,2 </a:t>
            </a:r>
            <a:r>
              <a:rPr lang="en-US" sz="2400" dirty="0" err="1" smtClean="0"/>
              <a:t>mB</a:t>
            </a:r>
            <a:r>
              <a:rPr lang="en-US" sz="2400" dirty="0" smtClean="0"/>
              <a:t> </a:t>
            </a:r>
            <a:r>
              <a:rPr lang="ru-RU" sz="2400" dirty="0" smtClean="0"/>
              <a:t>при ЧСС</a:t>
            </a:r>
            <a:r>
              <a:rPr lang="en-US" sz="2400" dirty="0" smtClean="0"/>
              <a:t>&gt;</a:t>
            </a:r>
            <a:r>
              <a:rPr lang="ru-RU" sz="2400" dirty="0" smtClean="0"/>
              <a:t>98 уд/мин</a:t>
            </a:r>
            <a:r>
              <a:rPr lang="ru-RU" sz="2400" dirty="0"/>
              <a:t>. </a:t>
            </a:r>
            <a:r>
              <a:rPr lang="ru-RU" sz="2400" dirty="0" smtClean="0"/>
              <a:t>  (</a:t>
            </a:r>
            <a:r>
              <a:rPr lang="ru-RU" sz="2400" dirty="0"/>
              <a:t>тромбоз шунтов</a:t>
            </a:r>
            <a:r>
              <a:rPr lang="en-US" sz="2400" dirty="0"/>
              <a:t>?)</a:t>
            </a:r>
            <a:endParaRPr lang="ru-RU" sz="2400" dirty="0" smtClean="0"/>
          </a:p>
          <a:p>
            <a:r>
              <a:rPr lang="ru-RU" sz="2400" dirty="0"/>
              <a:t>К</a:t>
            </a:r>
            <a:r>
              <a:rPr lang="ru-RU" sz="2400" dirty="0" smtClean="0"/>
              <a:t>ожные проявления в зоне </a:t>
            </a:r>
            <a:r>
              <a:rPr lang="ru-RU" sz="2400" dirty="0" err="1" smtClean="0"/>
              <a:t>послефлебэктомических</a:t>
            </a:r>
            <a:r>
              <a:rPr lang="ru-RU" sz="2400" dirty="0" smtClean="0"/>
              <a:t> рубцов (</a:t>
            </a:r>
            <a:r>
              <a:rPr lang="ru-RU" sz="2400" dirty="0" err="1" smtClean="0"/>
              <a:t>микротромбозы</a:t>
            </a:r>
            <a:r>
              <a:rPr lang="en-US" sz="2400" dirty="0" smtClean="0"/>
              <a:t>?</a:t>
            </a:r>
            <a:r>
              <a:rPr lang="ru-RU" sz="2400" dirty="0" smtClean="0"/>
              <a:t> дерматит</a:t>
            </a:r>
            <a:r>
              <a:rPr lang="en-US" sz="2400" dirty="0" smtClean="0"/>
              <a:t>?</a:t>
            </a:r>
            <a:r>
              <a:rPr lang="ru-RU" sz="2400" dirty="0" smtClean="0"/>
              <a:t> гематомы</a:t>
            </a:r>
            <a:r>
              <a:rPr lang="en-US" sz="2400" dirty="0" smtClean="0"/>
              <a:t>?</a:t>
            </a:r>
            <a:r>
              <a:rPr lang="ru-RU" sz="2400" dirty="0" smtClean="0"/>
              <a:t> трофические нарушения на фоне венозной недостаточности</a:t>
            </a:r>
            <a:r>
              <a:rPr lang="en-US" sz="2400" dirty="0"/>
              <a:t>?</a:t>
            </a:r>
            <a:r>
              <a:rPr lang="ru-RU" sz="2400" dirty="0" smtClean="0"/>
              <a:t>)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xmlns="" val="3270154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404664"/>
            <a:ext cx="8075240" cy="706090"/>
          </a:xfrm>
        </p:spPr>
        <p:txBody>
          <a:bodyPr>
            <a:noAutofit/>
          </a:bodyPr>
          <a:lstStyle/>
          <a:p>
            <a:r>
              <a:rPr lang="ru-RU" sz="3200" b="1" dirty="0" smtClean="0"/>
              <a:t>Пациентка Ч., 77 лет</a:t>
            </a:r>
            <a:br>
              <a:rPr lang="ru-RU" sz="3200" b="1" dirty="0" smtClean="0"/>
            </a:br>
            <a:r>
              <a:rPr lang="ru-RU" sz="3200" b="1" dirty="0" smtClean="0"/>
              <a:t>Дооперационные клинические данные</a:t>
            </a:r>
            <a:br>
              <a:rPr lang="ru-RU" sz="3200" b="1" dirty="0" smtClean="0"/>
            </a:br>
            <a:endParaRPr lang="ru-RU" sz="32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sz="1700" b="1" i="1" dirty="0" smtClean="0"/>
              <a:t>Диагноз</a:t>
            </a:r>
          </a:p>
          <a:p>
            <a:pPr>
              <a:buNone/>
            </a:pPr>
            <a:r>
              <a:rPr lang="ru-RU" sz="1700" b="1" i="1" dirty="0" smtClean="0"/>
              <a:t>Приобретенный порок сердца: стеноз устья аорты тяжелой степени</a:t>
            </a:r>
          </a:p>
          <a:p>
            <a:pPr>
              <a:buNone/>
            </a:pPr>
            <a:r>
              <a:rPr lang="ru-RU" sz="1700" b="1" i="1" dirty="0" smtClean="0"/>
              <a:t>дегенеративной природы. </a:t>
            </a:r>
            <a:r>
              <a:rPr lang="ru-RU" sz="1700" b="1" i="1" dirty="0" err="1" smtClean="0"/>
              <a:t>Кальциноз</a:t>
            </a:r>
            <a:r>
              <a:rPr lang="ru-RU" sz="1700" b="1" i="1" dirty="0" smtClean="0"/>
              <a:t> кольца и створок аортального клапана.</a:t>
            </a:r>
          </a:p>
          <a:p>
            <a:pPr>
              <a:buNone/>
            </a:pPr>
            <a:r>
              <a:rPr lang="ru-RU" sz="1700" b="1" i="1" dirty="0" smtClean="0"/>
              <a:t>Атеросклероз коронарных артерий (незначимый стеноз ПНА).</a:t>
            </a:r>
          </a:p>
          <a:p>
            <a:pPr>
              <a:buNone/>
            </a:pPr>
            <a:r>
              <a:rPr lang="ru-RU" sz="1700" b="1" i="1" dirty="0" smtClean="0"/>
              <a:t>Пароксизмальная форма фибрилляции предсердий. НК</a:t>
            </a:r>
            <a:r>
              <a:rPr lang="en-US" sz="1700" b="1" i="1" dirty="0" smtClean="0"/>
              <a:t> I</a:t>
            </a:r>
            <a:r>
              <a:rPr lang="en-US" sz="1700" b="1" i="1" dirty="0" smtClean="0"/>
              <a:t>I</a:t>
            </a:r>
            <a:r>
              <a:rPr lang="ru-RU" sz="1700" b="1" i="1" dirty="0" smtClean="0"/>
              <a:t>а ф.к. (</a:t>
            </a:r>
            <a:r>
              <a:rPr lang="en-US" sz="1700" b="1" i="1" dirty="0" smtClean="0"/>
              <a:t>NYHA)</a:t>
            </a:r>
            <a:r>
              <a:rPr lang="ru-RU" sz="1700" b="1" i="1" dirty="0" smtClean="0"/>
              <a:t>. </a:t>
            </a:r>
          </a:p>
          <a:p>
            <a:pPr>
              <a:buNone/>
            </a:pPr>
            <a:endParaRPr lang="ru-RU" sz="1700" b="1" i="1" dirty="0" smtClean="0"/>
          </a:p>
          <a:p>
            <a:r>
              <a:rPr lang="ru-RU" sz="2000" dirty="0" smtClean="0"/>
              <a:t>Поступила 27февраля 2017</a:t>
            </a:r>
            <a:endParaRPr lang="ru-RU" sz="2000" dirty="0" smtClean="0"/>
          </a:p>
          <a:p>
            <a:r>
              <a:rPr lang="ru-RU" sz="2000" dirty="0" smtClean="0"/>
              <a:t>Анамнез: </a:t>
            </a:r>
            <a:r>
              <a:rPr lang="ru-RU" sz="2000" dirty="0" smtClean="0"/>
              <a:t> </a:t>
            </a:r>
            <a:r>
              <a:rPr lang="ru-RU" sz="2000" dirty="0" smtClean="0"/>
              <a:t>Одышка в течение года. Стеноз устья аорты тяжелой степени </a:t>
            </a:r>
            <a:r>
              <a:rPr lang="ru-RU" sz="2000" dirty="0" smtClean="0"/>
              <a:t>диагностирован  5 месяцев  назад.  </a:t>
            </a:r>
            <a:r>
              <a:rPr lang="ru-RU" sz="2000" dirty="0" smtClean="0"/>
              <a:t>Рентгенологические признаки ВЗЛ в течение </a:t>
            </a:r>
            <a:r>
              <a:rPr lang="ru-RU" sz="2000" dirty="0" smtClean="0"/>
              <a:t> 5 месяцев. Пароксизмальная </a:t>
            </a:r>
            <a:r>
              <a:rPr lang="ru-RU" sz="2000" dirty="0" smtClean="0"/>
              <a:t>форма фибрилляции предсердий в течение 7 </a:t>
            </a:r>
            <a:r>
              <a:rPr lang="ru-RU" sz="2000" dirty="0" smtClean="0"/>
              <a:t>месяцев.</a:t>
            </a:r>
            <a:endParaRPr lang="ru-RU" sz="2000" dirty="0" smtClean="0"/>
          </a:p>
          <a:p>
            <a:pPr marL="0" indent="0"/>
            <a:r>
              <a:rPr lang="ru-RU" sz="2000" dirty="0" smtClean="0"/>
              <a:t>     100 дней, </a:t>
            </a:r>
            <a:r>
              <a:rPr lang="ru-RU" sz="2000" dirty="0" smtClean="0"/>
              <a:t>предшествующих </a:t>
            </a:r>
            <a:r>
              <a:rPr lang="ru-RU" sz="2000" dirty="0" smtClean="0"/>
              <a:t>госпитализации: данных о применении гепарина нет</a:t>
            </a:r>
          </a:p>
          <a:p>
            <a:pPr marL="0" indent="0"/>
            <a:r>
              <a:rPr lang="ru-RU" sz="2000" dirty="0" smtClean="0"/>
              <a:t>     Уровень тромбоцитов до госпитализации 250 </a:t>
            </a:r>
            <a:r>
              <a:rPr lang="ru-RU" sz="2000" dirty="0" smtClean="0"/>
              <a:t>х10*9/л</a:t>
            </a:r>
            <a:endParaRPr lang="ru-RU" sz="2000" dirty="0" smtClean="0"/>
          </a:p>
          <a:p>
            <a:pPr marL="0" indent="0"/>
            <a:r>
              <a:rPr lang="ru-RU" sz="2000" dirty="0" smtClean="0"/>
              <a:t>     Данные от октября 2016: </a:t>
            </a:r>
            <a:r>
              <a:rPr lang="ru-RU" sz="2000" dirty="0" err="1" smtClean="0"/>
              <a:t>Д-димер</a:t>
            </a:r>
            <a:r>
              <a:rPr lang="ru-RU" sz="2000" dirty="0" smtClean="0"/>
              <a:t> 0,1 </a:t>
            </a:r>
            <a:r>
              <a:rPr lang="ru-RU" sz="2000" dirty="0" err="1" smtClean="0"/>
              <a:t>нг</a:t>
            </a:r>
            <a:r>
              <a:rPr lang="ru-RU" sz="2000" dirty="0" smtClean="0"/>
              <a:t>/мл, УЗДС вен </a:t>
            </a:r>
            <a:r>
              <a:rPr lang="ru-RU" sz="2000" dirty="0" err="1" smtClean="0"/>
              <a:t>н</a:t>
            </a:r>
            <a:r>
              <a:rPr lang="ru-RU" sz="2000" dirty="0" smtClean="0"/>
              <a:t>/к- тромбозов нет.</a:t>
            </a:r>
          </a:p>
        </p:txBody>
      </p:sp>
    </p:spTree>
    <p:extLst>
      <p:ext uri="{BB962C8B-B14F-4D97-AF65-F5344CB8AC3E}">
        <p14:creationId xmlns:p14="http://schemas.microsoft.com/office/powerpoint/2010/main" xmlns="" val="1932171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36104"/>
          </a:xfrm>
        </p:spPr>
        <p:txBody>
          <a:bodyPr>
            <a:normAutofit fontScale="90000"/>
          </a:bodyPr>
          <a:lstStyle/>
          <a:p>
            <a:r>
              <a:rPr lang="ru-RU" sz="3200" b="1" dirty="0" smtClean="0"/>
              <a:t>Пациентка Ч., 77 лет</a:t>
            </a:r>
            <a:br>
              <a:rPr lang="ru-RU" sz="3200" b="1" dirty="0" smtClean="0"/>
            </a:br>
            <a:r>
              <a:rPr lang="ru-RU" sz="3200" b="1" dirty="0" smtClean="0"/>
              <a:t>Дооперационные клинические данные</a:t>
            </a:r>
            <a:endParaRPr lang="ru-RU" sz="32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525963"/>
          </a:xfrm>
        </p:spPr>
        <p:txBody>
          <a:bodyPr>
            <a:normAutofit fontScale="85000" lnSpcReduction="10000"/>
          </a:bodyPr>
          <a:lstStyle/>
          <a:p>
            <a:r>
              <a:rPr lang="ru-RU" sz="2000" dirty="0" smtClean="0"/>
              <a:t>Рост:167 см, Вес: 84 кг, ИМТ:30. </a:t>
            </a:r>
          </a:p>
          <a:p>
            <a:endParaRPr lang="ru-RU" sz="2000" dirty="0" smtClean="0"/>
          </a:p>
          <a:p>
            <a:r>
              <a:rPr lang="ru-RU" sz="2000" dirty="0" err="1" smtClean="0"/>
              <a:t>Физикальное</a:t>
            </a:r>
            <a:r>
              <a:rPr lang="ru-RU" sz="2000" dirty="0" smtClean="0"/>
              <a:t> обследование -  без особенностей</a:t>
            </a:r>
          </a:p>
          <a:p>
            <a:pPr marL="0" indent="0">
              <a:buNone/>
            </a:pPr>
            <a:endParaRPr lang="ru-RU" sz="2000" dirty="0" smtClean="0"/>
          </a:p>
          <a:p>
            <a:pPr>
              <a:buNone/>
            </a:pPr>
            <a:endParaRPr lang="ru-RU" sz="2000" dirty="0" smtClean="0"/>
          </a:p>
          <a:p>
            <a:r>
              <a:rPr lang="ru-RU" sz="2000" dirty="0" smtClean="0"/>
              <a:t>ЭКГ: </a:t>
            </a:r>
            <a:r>
              <a:rPr lang="ru-RU" sz="2000" dirty="0" err="1" smtClean="0"/>
              <a:t>синусовый</a:t>
            </a:r>
            <a:r>
              <a:rPr lang="ru-RU" sz="2000" dirty="0" smtClean="0"/>
              <a:t> ритм, БПВЛНПГ</a:t>
            </a:r>
          </a:p>
          <a:p>
            <a:pPr>
              <a:buNone/>
            </a:pPr>
            <a:endParaRPr lang="ru-RU" sz="2000" dirty="0" smtClean="0"/>
          </a:p>
          <a:p>
            <a:r>
              <a:rPr lang="ru-RU" sz="2000" dirty="0" smtClean="0"/>
              <a:t>ЭХОКГ: нормальные камеры сердца и сократимость, концентрическая гипертрофия миокарда ЛЖ 1,3см, Аортальный клапан: мГДсАК-103 мм </a:t>
            </a:r>
            <a:r>
              <a:rPr lang="ru-RU" sz="2000" dirty="0" err="1" smtClean="0"/>
              <a:t>рт.ст</a:t>
            </a:r>
            <a:r>
              <a:rPr lang="ru-RU" sz="2000" dirty="0" smtClean="0"/>
              <a:t>., срГДсАК-68 мм </a:t>
            </a:r>
            <a:r>
              <a:rPr lang="ru-RU" sz="2000" dirty="0" err="1" smtClean="0"/>
              <a:t>рт.ст</a:t>
            </a:r>
            <a:r>
              <a:rPr lang="ru-RU" sz="2000" dirty="0" smtClean="0"/>
              <a:t>., </a:t>
            </a:r>
            <a:r>
              <a:rPr lang="en-US" sz="2000" dirty="0" smtClean="0"/>
              <a:t>V</a:t>
            </a:r>
            <a:r>
              <a:rPr lang="ru-RU" sz="2000" dirty="0" smtClean="0"/>
              <a:t>макс- </a:t>
            </a:r>
            <a:r>
              <a:rPr lang="ru-RU" sz="2000" dirty="0" smtClean="0"/>
              <a:t>5,0 </a:t>
            </a:r>
            <a:r>
              <a:rPr lang="ru-RU" sz="2000" dirty="0" smtClean="0"/>
              <a:t>м/с, СДЛА-55 мм </a:t>
            </a:r>
            <a:r>
              <a:rPr lang="ru-RU" sz="2000" dirty="0" err="1" smtClean="0"/>
              <a:t>рт.ст</a:t>
            </a:r>
            <a:r>
              <a:rPr lang="ru-RU" sz="2000" dirty="0" smtClean="0"/>
              <a:t>.</a:t>
            </a:r>
          </a:p>
          <a:p>
            <a:pPr>
              <a:buNone/>
            </a:pPr>
            <a:endParaRPr lang="ru-RU" sz="2000" dirty="0" smtClean="0"/>
          </a:p>
          <a:p>
            <a:r>
              <a:rPr lang="ru-RU" sz="2000" dirty="0" smtClean="0"/>
              <a:t>Рентгенография ОГК: ВЗЛ 1 степени</a:t>
            </a:r>
          </a:p>
          <a:p>
            <a:pPr>
              <a:buNone/>
            </a:pPr>
            <a:endParaRPr lang="ru-RU" sz="2000" dirty="0" smtClean="0"/>
          </a:p>
          <a:p>
            <a:r>
              <a:rPr lang="ru-RU" sz="2000" dirty="0" smtClean="0"/>
              <a:t>УЗДС вен </a:t>
            </a:r>
            <a:r>
              <a:rPr lang="ru-RU" sz="2000" dirty="0" err="1" smtClean="0"/>
              <a:t>н</a:t>
            </a:r>
            <a:r>
              <a:rPr lang="ru-RU" sz="2000" dirty="0" smtClean="0"/>
              <a:t>/</a:t>
            </a:r>
            <a:r>
              <a:rPr lang="ru-RU" sz="2000" dirty="0" err="1" smtClean="0"/>
              <a:t>к:-признаков</a:t>
            </a:r>
            <a:r>
              <a:rPr lang="ru-RU" sz="2000" dirty="0" smtClean="0"/>
              <a:t> тромбоза нет</a:t>
            </a:r>
          </a:p>
          <a:p>
            <a:pPr>
              <a:buNone/>
            </a:pPr>
            <a:endParaRPr lang="ru-RU" sz="2000" dirty="0" smtClean="0"/>
          </a:p>
          <a:p>
            <a:r>
              <a:rPr lang="ru-RU" sz="2000" dirty="0" smtClean="0"/>
              <a:t>КАГ ( за 5 месяцев до госпитализации): ПНА-40%.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xmlns="" val="1897600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0"/>
            <a:ext cx="8157592" cy="980728"/>
          </a:xfrm>
        </p:spPr>
        <p:txBody>
          <a:bodyPr>
            <a:normAutofit fontScale="90000"/>
          </a:bodyPr>
          <a:lstStyle/>
          <a:p>
            <a:r>
              <a:rPr lang="ru-RU" sz="3200" b="1" dirty="0" smtClean="0"/>
              <a:t>Пациентка Ч., 77 лет</a:t>
            </a:r>
            <a:br>
              <a:rPr lang="ru-RU" sz="3200" b="1" dirty="0" smtClean="0"/>
            </a:br>
            <a:r>
              <a:rPr lang="ru-RU" sz="3200" b="1" dirty="0" smtClean="0"/>
              <a:t>Дооперационные клинические данные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1340768"/>
            <a:ext cx="8229600" cy="4525963"/>
          </a:xfrm>
        </p:spPr>
        <p:txBody>
          <a:bodyPr>
            <a:normAutofit/>
          </a:bodyPr>
          <a:lstStyle/>
          <a:p>
            <a:r>
              <a:rPr lang="ru-RU" sz="2400" dirty="0" smtClean="0"/>
              <a:t>ОАК: </a:t>
            </a:r>
            <a:r>
              <a:rPr lang="ru-RU" sz="2400" dirty="0" err="1" smtClean="0"/>
              <a:t>Нв</a:t>
            </a:r>
            <a:r>
              <a:rPr lang="ru-RU" sz="2400" dirty="0" smtClean="0"/>
              <a:t>, </a:t>
            </a:r>
            <a:r>
              <a:rPr lang="ru-RU" sz="2400" dirty="0" err="1" smtClean="0"/>
              <a:t>лейк</a:t>
            </a:r>
            <a:r>
              <a:rPr lang="ru-RU" sz="2400" dirty="0" smtClean="0"/>
              <a:t>- норма, тромбоциты 256 10*9/л, за два дня до операции 220 10*9/л.</a:t>
            </a:r>
          </a:p>
          <a:p>
            <a:pPr>
              <a:buNone/>
            </a:pPr>
            <a:endParaRPr lang="ru-RU" sz="2400" dirty="0" smtClean="0"/>
          </a:p>
          <a:p>
            <a:r>
              <a:rPr lang="ru-RU" sz="2400" dirty="0" smtClean="0"/>
              <a:t>МНО 1,03</a:t>
            </a:r>
          </a:p>
          <a:p>
            <a:pPr>
              <a:buNone/>
            </a:pPr>
            <a:endParaRPr lang="ru-RU" sz="2400" dirty="0" smtClean="0"/>
          </a:p>
          <a:p>
            <a:r>
              <a:rPr lang="ru-RU" sz="2400" dirty="0" err="1" smtClean="0"/>
              <a:t>Протромбиновое</a:t>
            </a:r>
            <a:r>
              <a:rPr lang="ru-RU" sz="2400" dirty="0" smtClean="0"/>
              <a:t> время: 12,6с</a:t>
            </a:r>
          </a:p>
          <a:p>
            <a:pPr>
              <a:buNone/>
            </a:pPr>
            <a:endParaRPr lang="ru-RU" sz="2400" dirty="0" smtClean="0"/>
          </a:p>
          <a:p>
            <a:r>
              <a:rPr lang="ru-RU" sz="2400" dirty="0" smtClean="0"/>
              <a:t>Д-димер-0,3 мкг/мл</a:t>
            </a:r>
          </a:p>
          <a:p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116632"/>
            <a:ext cx="8229600" cy="1008112"/>
          </a:xfrm>
        </p:spPr>
        <p:txBody>
          <a:bodyPr>
            <a:normAutofit fontScale="90000"/>
          </a:bodyPr>
          <a:lstStyle/>
          <a:p>
            <a:r>
              <a:rPr lang="ru-RU" sz="3200" b="1" dirty="0" smtClean="0"/>
              <a:t>Пациентка Ч., 77 лет</a:t>
            </a:r>
            <a:br>
              <a:rPr lang="ru-RU" sz="3200" b="1" dirty="0" smtClean="0"/>
            </a:br>
            <a:r>
              <a:rPr lang="ru-RU" sz="3200" b="1" dirty="0" smtClean="0"/>
              <a:t>Дооперационная терапия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sz="2400" dirty="0" smtClean="0"/>
          </a:p>
          <a:p>
            <a:endParaRPr lang="ru-RU" sz="2400" dirty="0" smtClean="0"/>
          </a:p>
          <a:p>
            <a:r>
              <a:rPr lang="ru-RU" sz="2000" dirty="0" smtClean="0"/>
              <a:t>Лечение до поступления: </a:t>
            </a:r>
            <a:r>
              <a:rPr lang="ru-RU" sz="2000" dirty="0" err="1" smtClean="0"/>
              <a:t>дабигатран</a:t>
            </a:r>
            <a:r>
              <a:rPr lang="ru-RU" sz="2000" dirty="0" smtClean="0"/>
              <a:t> 110 мг 2 раза, </a:t>
            </a:r>
            <a:r>
              <a:rPr lang="ru-RU" sz="2000" dirty="0" err="1" smtClean="0"/>
              <a:t>торасемид</a:t>
            </a:r>
            <a:r>
              <a:rPr lang="ru-RU" sz="2000" dirty="0" smtClean="0"/>
              <a:t> 5мг, </a:t>
            </a:r>
            <a:r>
              <a:rPr lang="ru-RU" sz="2000" dirty="0" err="1" smtClean="0"/>
              <a:t>спиронолактон</a:t>
            </a:r>
            <a:r>
              <a:rPr lang="ru-RU" sz="2000" dirty="0" smtClean="0"/>
              <a:t> 25 мг, </a:t>
            </a:r>
            <a:r>
              <a:rPr lang="ru-RU" sz="2000" dirty="0" err="1" smtClean="0"/>
              <a:t>бисопролол</a:t>
            </a:r>
            <a:r>
              <a:rPr lang="ru-RU" sz="2000" dirty="0" smtClean="0"/>
              <a:t> 2,5 мг</a:t>
            </a:r>
          </a:p>
          <a:p>
            <a:endParaRPr lang="ru-RU" sz="2000" dirty="0" smtClean="0"/>
          </a:p>
          <a:p>
            <a:r>
              <a:rPr lang="ru-RU" sz="2000" dirty="0" smtClean="0"/>
              <a:t>Терапия в отделении: отмена </a:t>
            </a:r>
            <a:r>
              <a:rPr lang="ru-RU" sz="2000" dirty="0" err="1" smtClean="0"/>
              <a:t>дабигатрана</a:t>
            </a:r>
            <a:r>
              <a:rPr lang="ru-RU" sz="2000" dirty="0" smtClean="0"/>
              <a:t>, начата терапия </a:t>
            </a:r>
            <a:r>
              <a:rPr lang="ru-RU" sz="2000" dirty="0" err="1" smtClean="0"/>
              <a:t>эноксапарином</a:t>
            </a:r>
            <a:r>
              <a:rPr lang="ru-RU" sz="2000" dirty="0" smtClean="0"/>
              <a:t> натрия в лечебной дозе, </a:t>
            </a:r>
            <a:r>
              <a:rPr lang="ru-RU" sz="2000" dirty="0" err="1" smtClean="0"/>
              <a:t>бисопролол</a:t>
            </a:r>
            <a:r>
              <a:rPr lang="ru-RU" sz="2000" dirty="0" smtClean="0"/>
              <a:t>, фуросемид , </a:t>
            </a:r>
            <a:r>
              <a:rPr lang="ru-RU" sz="2000" dirty="0" err="1" smtClean="0"/>
              <a:t>спиронолактон</a:t>
            </a:r>
            <a:r>
              <a:rPr lang="ru-RU" sz="2000" dirty="0" smtClean="0"/>
              <a:t> 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980728"/>
          </a:xfrm>
        </p:spPr>
        <p:txBody>
          <a:bodyPr>
            <a:normAutofit fontScale="90000"/>
          </a:bodyPr>
          <a:lstStyle/>
          <a:p>
            <a:r>
              <a:rPr lang="ru-RU" sz="3200" b="1" dirty="0" smtClean="0"/>
              <a:t>Пациентка Ч., 77 лет</a:t>
            </a:r>
            <a:br>
              <a:rPr lang="ru-RU" sz="3200" b="1" dirty="0" smtClean="0"/>
            </a:br>
            <a:r>
              <a:rPr lang="ru-RU" sz="3200" b="1" dirty="0" smtClean="0"/>
              <a:t>Хирургическое лечение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1556792"/>
            <a:ext cx="8229600" cy="4525963"/>
          </a:xfrm>
        </p:spPr>
        <p:txBody>
          <a:bodyPr/>
          <a:lstStyle/>
          <a:p>
            <a:endParaRPr lang="ru-RU" sz="2400" dirty="0" smtClean="0"/>
          </a:p>
          <a:p>
            <a:r>
              <a:rPr lang="ru-RU" sz="2000" dirty="0" smtClean="0"/>
              <a:t>9.03.17. </a:t>
            </a:r>
            <a:r>
              <a:rPr lang="ru-RU" sz="2000" dirty="0" err="1" smtClean="0"/>
              <a:t>трансфеморальное</a:t>
            </a:r>
            <a:r>
              <a:rPr lang="ru-RU" sz="2000" dirty="0" smtClean="0"/>
              <a:t> протезирование аортального клапана биологическим протезом </a:t>
            </a:r>
            <a:r>
              <a:rPr lang="en-US" sz="2000" dirty="0" err="1" smtClean="0"/>
              <a:t>CoreValve</a:t>
            </a:r>
            <a:r>
              <a:rPr lang="en-US" sz="2000" dirty="0" smtClean="0"/>
              <a:t> 29mm.</a:t>
            </a:r>
            <a:endParaRPr lang="ru-RU" sz="2000" dirty="0" smtClean="0"/>
          </a:p>
          <a:p>
            <a:pPr>
              <a:buNone/>
            </a:pPr>
            <a:endParaRPr lang="en-US" sz="2000" dirty="0" smtClean="0"/>
          </a:p>
          <a:p>
            <a:r>
              <a:rPr lang="ru-RU" sz="2000" dirty="0" smtClean="0"/>
              <a:t>Доступ: </a:t>
            </a:r>
            <a:r>
              <a:rPr lang="ru-RU" sz="2000" dirty="0" smtClean="0"/>
              <a:t>обе бедренные артерии и </a:t>
            </a:r>
            <a:r>
              <a:rPr lang="ru-RU" sz="2000" dirty="0" smtClean="0"/>
              <a:t>правая бедренная вена</a:t>
            </a:r>
            <a:endParaRPr lang="ru-RU" sz="2000" dirty="0" smtClean="0"/>
          </a:p>
          <a:p>
            <a:pPr>
              <a:buNone/>
            </a:pPr>
            <a:endParaRPr lang="ru-RU" sz="2000" dirty="0" smtClean="0"/>
          </a:p>
          <a:p>
            <a:r>
              <a:rPr lang="ru-RU" sz="2000" dirty="0" smtClean="0"/>
              <a:t>НФГ суммарно 7,5тыс ЕД в/в для достижения уровня </a:t>
            </a:r>
            <a:r>
              <a:rPr lang="ru-RU" sz="2000" dirty="0" smtClean="0"/>
              <a:t>АСТ</a:t>
            </a:r>
            <a:r>
              <a:rPr lang="en-US" sz="2000" dirty="0" smtClean="0"/>
              <a:t>&gt;280c</a:t>
            </a:r>
            <a:endParaRPr lang="ru-RU" sz="2000" dirty="0" smtClean="0"/>
          </a:p>
          <a:p>
            <a:pPr>
              <a:buNone/>
            </a:pP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xmlns="" val="3296843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147248" cy="864096"/>
          </a:xfrm>
        </p:spPr>
        <p:txBody>
          <a:bodyPr>
            <a:noAutofit/>
          </a:bodyPr>
          <a:lstStyle/>
          <a:p>
            <a:r>
              <a:rPr lang="ru-RU" sz="2400" b="1" dirty="0" smtClean="0"/>
              <a:t>Пациентка Ч., 77 лет</a:t>
            </a:r>
            <a:br>
              <a:rPr lang="ru-RU" sz="2400" b="1" dirty="0" smtClean="0"/>
            </a:br>
            <a:r>
              <a:rPr lang="ru-RU" sz="2400" b="1" dirty="0" smtClean="0"/>
              <a:t>Послеоперационный период</a:t>
            </a:r>
            <a:endParaRPr lang="ru-RU" sz="24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124744"/>
            <a:ext cx="8229600" cy="4525963"/>
          </a:xfrm>
        </p:spPr>
        <p:txBody>
          <a:bodyPr>
            <a:normAutofit/>
          </a:bodyPr>
          <a:lstStyle/>
          <a:p>
            <a:r>
              <a:rPr lang="ru-RU" sz="2000" dirty="0" smtClean="0"/>
              <a:t>Медикаменты: </a:t>
            </a:r>
          </a:p>
          <a:p>
            <a:pPr marL="0" indent="0">
              <a:buNone/>
            </a:pPr>
            <a:r>
              <a:rPr lang="ru-RU" sz="2000" dirty="0" smtClean="0"/>
              <a:t> - аспирин 100мг с 1-х суток,  </a:t>
            </a:r>
            <a:r>
              <a:rPr lang="ru-RU" sz="2000" dirty="0" err="1" smtClean="0"/>
              <a:t>эноксапарин</a:t>
            </a:r>
            <a:r>
              <a:rPr lang="ru-RU" sz="2000" dirty="0" smtClean="0"/>
              <a:t> натрия 40мг  </a:t>
            </a:r>
            <a:r>
              <a:rPr lang="ru-RU" sz="2000" dirty="0" err="1" smtClean="0"/>
              <a:t>х</a:t>
            </a:r>
            <a:r>
              <a:rPr lang="ru-RU" sz="2000" dirty="0" smtClean="0"/>
              <a:t> 2 раза (профилактика венозных тромбоэмболических осложнений), раннее насыщение </a:t>
            </a:r>
            <a:r>
              <a:rPr lang="ru-RU" sz="2000" dirty="0" err="1" smtClean="0"/>
              <a:t>варфарином</a:t>
            </a:r>
            <a:r>
              <a:rPr lang="ru-RU" sz="2000" dirty="0" smtClean="0"/>
              <a:t> 5 мг/</a:t>
            </a:r>
            <a:r>
              <a:rPr lang="ru-RU" sz="2000" dirty="0" err="1" smtClean="0"/>
              <a:t>сут</a:t>
            </a:r>
            <a:r>
              <a:rPr lang="ru-RU" sz="2000" dirty="0" smtClean="0"/>
              <a:t> </a:t>
            </a:r>
            <a:r>
              <a:rPr lang="ru-RU" sz="2000" dirty="0" smtClean="0"/>
              <a:t> (с 3х суток)</a:t>
            </a:r>
            <a:endParaRPr lang="ru-RU" sz="2000" dirty="0" smtClean="0"/>
          </a:p>
          <a:p>
            <a:pPr>
              <a:buFontTx/>
              <a:buChar char="-"/>
            </a:pPr>
            <a:r>
              <a:rPr lang="ru-RU" sz="2000" dirty="0" smtClean="0"/>
              <a:t>антибиотики, противогрибковые,</a:t>
            </a:r>
          </a:p>
          <a:p>
            <a:pPr>
              <a:buFontTx/>
              <a:buChar char="-"/>
            </a:pPr>
            <a:r>
              <a:rPr lang="ru-RU" sz="2000" dirty="0" err="1" smtClean="0"/>
              <a:t>β-блокатор,</a:t>
            </a:r>
            <a:endParaRPr lang="ru-RU" sz="2000" dirty="0" smtClean="0"/>
          </a:p>
          <a:p>
            <a:pPr>
              <a:buFontTx/>
              <a:buChar char="-"/>
            </a:pPr>
            <a:r>
              <a:rPr lang="ru-RU" sz="2000" dirty="0" smtClean="0"/>
              <a:t>обезболивание по показаниям</a:t>
            </a:r>
          </a:p>
          <a:p>
            <a:pPr>
              <a:buNone/>
            </a:pPr>
            <a:endParaRPr lang="ru-RU" sz="2000" dirty="0" smtClean="0"/>
          </a:p>
          <a:p>
            <a:r>
              <a:rPr lang="ru-RU" sz="2000" dirty="0" smtClean="0"/>
              <a:t>Активизация в стандартные сроки</a:t>
            </a:r>
          </a:p>
          <a:p>
            <a:r>
              <a:rPr lang="ru-RU" sz="2000" dirty="0" smtClean="0"/>
              <a:t>С 6-х суток появление </a:t>
            </a:r>
            <a:r>
              <a:rPr lang="ru-RU" sz="2000" dirty="0" err="1" smtClean="0"/>
              <a:t>общемозговой</a:t>
            </a:r>
            <a:r>
              <a:rPr lang="ru-RU" sz="2000" dirty="0" smtClean="0"/>
              <a:t> симптоматики (головная боль, дезориентация в пространстве )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xmlns="" val="3644012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0"/>
            <a:ext cx="8013576" cy="692696"/>
          </a:xfrm>
        </p:spPr>
        <p:txBody>
          <a:bodyPr>
            <a:normAutofit fontScale="90000"/>
          </a:bodyPr>
          <a:lstStyle/>
          <a:p>
            <a:r>
              <a:rPr lang="ru-RU" sz="2800" b="1" dirty="0" smtClean="0"/>
              <a:t>Пациентка Ч., 77 лет</a:t>
            </a:r>
            <a:br>
              <a:rPr lang="ru-RU" sz="2800" b="1" dirty="0" smtClean="0"/>
            </a:br>
            <a:r>
              <a:rPr lang="ru-RU" sz="2800" b="1" dirty="0" smtClean="0"/>
              <a:t>Послеоперационный период</a:t>
            </a:r>
            <a:endParaRPr lang="ru-RU" sz="28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10201055"/>
              </p:ext>
            </p:extLst>
          </p:nvPr>
        </p:nvGraphicFramePr>
        <p:xfrm>
          <a:off x="2" y="692697"/>
          <a:ext cx="9144000" cy="63229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400"/>
                <a:gridCol w="914400"/>
                <a:gridCol w="914400"/>
                <a:gridCol w="914400"/>
                <a:gridCol w="914400"/>
                <a:gridCol w="914400"/>
                <a:gridCol w="914400"/>
                <a:gridCol w="914400"/>
                <a:gridCol w="914400"/>
                <a:gridCol w="914400"/>
              </a:tblGrid>
              <a:tr h="369973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сутки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7-10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18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29</a:t>
                      </a:r>
                      <a:endParaRPr lang="ru-RU" dirty="0"/>
                    </a:p>
                  </a:txBody>
                  <a:tcPr/>
                </a:tc>
              </a:tr>
              <a:tr h="588362">
                <a:tc>
                  <a:txBody>
                    <a:bodyPr/>
                    <a:lstStyle/>
                    <a:p>
                      <a:r>
                        <a:rPr lang="ru-RU" sz="1200" dirty="0" err="1" smtClean="0"/>
                        <a:t>Тр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190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104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37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64-175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197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258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372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305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290</a:t>
                      </a:r>
                      <a:endParaRPr lang="ru-RU" dirty="0"/>
                    </a:p>
                  </a:txBody>
                  <a:tcPr/>
                </a:tc>
              </a:tr>
              <a:tr h="3237268">
                <a:tc>
                  <a:txBody>
                    <a:bodyPr/>
                    <a:lstStyle/>
                    <a:p>
                      <a:r>
                        <a:rPr lang="ru-RU" sz="1200" dirty="0" err="1" smtClean="0"/>
                        <a:t>Исслед</a:t>
                      </a:r>
                      <a:r>
                        <a:rPr lang="ru-RU" sz="1200" dirty="0" smtClean="0"/>
                        <a:t>.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sz="1200" dirty="0" err="1" smtClean="0"/>
                        <a:t>Обще-клинич</a:t>
                      </a:r>
                      <a:r>
                        <a:rPr lang="ru-RU" sz="1200" dirty="0" smtClean="0"/>
                        <a:t>. </a:t>
                      </a:r>
                      <a:r>
                        <a:rPr lang="ru-RU" sz="1200" dirty="0" err="1" smtClean="0"/>
                        <a:t>обслед</a:t>
                      </a:r>
                      <a:r>
                        <a:rPr lang="ru-RU" sz="1200" dirty="0" smtClean="0"/>
                        <a:t>. 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sz="1200" dirty="0" smtClean="0"/>
                        <a:t> ОАК, 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sz="1200" dirty="0" smtClean="0"/>
                        <a:t>ЭКГ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endParaRPr lang="ru-RU" sz="1200" dirty="0" smtClean="0"/>
                    </a:p>
                    <a:p>
                      <a:pPr>
                        <a:buFont typeface="Arial" pitchFamily="34" charset="0"/>
                        <a:buNone/>
                      </a:pPr>
                      <a:endParaRPr lang="ru-RU" sz="1200" dirty="0" smtClean="0"/>
                    </a:p>
                    <a:p>
                      <a:pPr>
                        <a:buFont typeface="Arial" pitchFamily="34" charset="0"/>
                        <a:buNone/>
                      </a:pPr>
                      <a:r>
                        <a:rPr lang="ru-RU" sz="1200" dirty="0" smtClean="0"/>
                        <a:t>норма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ru-RU" sz="1200" dirty="0" err="1" smtClean="0"/>
                        <a:t>Обще-клинич</a:t>
                      </a:r>
                      <a:r>
                        <a:rPr lang="ru-RU" sz="1200" dirty="0" smtClean="0"/>
                        <a:t>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ru-RU" sz="1200" dirty="0" err="1" smtClean="0"/>
                        <a:t>обслед-е</a:t>
                      </a:r>
                      <a:r>
                        <a:rPr lang="ru-RU" sz="1200" dirty="0" smtClean="0"/>
                        <a:t> </a:t>
                      </a:r>
                      <a:r>
                        <a:rPr lang="ru-RU" sz="1200" dirty="0" smtClean="0"/>
                        <a:t>норме, </a:t>
                      </a:r>
                      <a:endParaRPr lang="ru-RU" sz="120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ru-RU" sz="1200" dirty="0" smtClean="0"/>
                        <a:t>ОАК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ru-RU" sz="1200" dirty="0" smtClean="0"/>
                        <a:t>ЭКГ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endParaRPr lang="ru-RU" sz="120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ru-RU" sz="1200" dirty="0" smtClean="0"/>
                        <a:t>норма</a:t>
                      </a:r>
                      <a:endParaRPr lang="ru-RU" sz="1200" dirty="0" smtClean="0"/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sz="1200" dirty="0" err="1" smtClean="0"/>
                        <a:t>Общемозг</a:t>
                      </a:r>
                      <a:r>
                        <a:rPr lang="ru-RU" sz="1200" baseline="0" dirty="0" smtClean="0"/>
                        <a:t> </a:t>
                      </a:r>
                      <a:r>
                        <a:rPr lang="ru-RU" sz="1200" baseline="0" dirty="0" err="1" smtClean="0"/>
                        <a:t>симпт-ка</a:t>
                      </a:r>
                      <a:endParaRPr lang="ru-RU" sz="1200" baseline="0" dirty="0" smtClean="0"/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sz="1200" baseline="0" dirty="0" smtClean="0"/>
                        <a:t>осмотр </a:t>
                      </a:r>
                      <a:r>
                        <a:rPr lang="ru-RU" sz="1200" baseline="0" dirty="0" err="1" smtClean="0"/>
                        <a:t>неролога</a:t>
                      </a:r>
                      <a:endParaRPr lang="ru-RU" sz="1200" baseline="0" dirty="0" smtClean="0"/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sz="1200" baseline="0" dirty="0" smtClean="0"/>
                        <a:t>МСКТ </a:t>
                      </a:r>
                      <a:r>
                        <a:rPr lang="ru-RU" sz="1200" baseline="0" dirty="0" smtClean="0"/>
                        <a:t>головного </a:t>
                      </a:r>
                      <a:r>
                        <a:rPr lang="ru-RU" sz="1200" baseline="0" dirty="0" smtClean="0"/>
                        <a:t>мозга (НМК нет)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sz="1200" baseline="0" dirty="0" smtClean="0"/>
                        <a:t>Эхо:</a:t>
                      </a:r>
                    </a:p>
                    <a:p>
                      <a:pPr>
                        <a:buFont typeface="Arial" pitchFamily="34" charset="0"/>
                        <a:buNone/>
                      </a:pPr>
                      <a:r>
                        <a:rPr lang="ru-RU" sz="1200" baseline="0" dirty="0" smtClean="0"/>
                        <a:t>Функция протеза </a:t>
                      </a:r>
                      <a:r>
                        <a:rPr lang="ru-RU" sz="1200" baseline="0" dirty="0" smtClean="0"/>
                        <a:t>не </a:t>
                      </a:r>
                      <a:r>
                        <a:rPr lang="ru-RU" sz="1200" baseline="0" dirty="0" smtClean="0"/>
                        <a:t>нарушена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sz="1200" baseline="0" dirty="0" err="1" smtClean="0"/>
                        <a:t>ГИТ-а</a:t>
                      </a:r>
                      <a:r>
                        <a:rPr lang="en-US" sz="1200" baseline="0" dirty="0" smtClean="0"/>
                        <a:t>/</a:t>
                      </a:r>
                      <a:r>
                        <a:rPr lang="ru-RU" sz="1200" baseline="0" dirty="0" smtClean="0"/>
                        <a:t>т</a:t>
                      </a:r>
                    </a:p>
                    <a:p>
                      <a:pPr>
                        <a:buFont typeface="Arial" pitchFamily="34" charset="0"/>
                        <a:buNone/>
                      </a:pPr>
                      <a:r>
                        <a:rPr lang="ru-RU" sz="1200" baseline="0" dirty="0" smtClean="0"/>
                        <a:t>8.4ед</a:t>
                      </a:r>
                      <a:r>
                        <a:rPr lang="en-US" sz="1200" baseline="0" dirty="0" smtClean="0"/>
                        <a:t>/</a:t>
                      </a:r>
                      <a:r>
                        <a:rPr lang="ru-RU" sz="1200" baseline="0" dirty="0" smtClean="0"/>
                        <a:t>мл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sz="1200" dirty="0" err="1" smtClean="0"/>
                        <a:t>Общемозг</a:t>
                      </a:r>
                      <a:r>
                        <a:rPr lang="ru-RU" sz="1200" dirty="0" smtClean="0"/>
                        <a:t> </a:t>
                      </a:r>
                      <a:r>
                        <a:rPr lang="ru-RU" sz="1200" dirty="0" err="1" smtClean="0"/>
                        <a:t>симпт-ка</a:t>
                      </a:r>
                      <a:endParaRPr lang="ru-RU" sz="1200" dirty="0" smtClean="0"/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sz="1200" baseline="0" dirty="0" smtClean="0"/>
                        <a:t> </a:t>
                      </a:r>
                      <a:r>
                        <a:rPr lang="ru-RU" sz="1200" baseline="0" dirty="0" smtClean="0"/>
                        <a:t>Д-димер 40 мкг/мл; </a:t>
                      </a:r>
                      <a:endParaRPr lang="ru-RU" sz="1200" baseline="0" dirty="0" smtClean="0"/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sz="1200" baseline="0" dirty="0" smtClean="0"/>
                        <a:t>УЗДС </a:t>
                      </a:r>
                      <a:r>
                        <a:rPr lang="ru-RU" sz="1200" baseline="0" dirty="0" smtClean="0"/>
                        <a:t>– тромбоз яремной и </a:t>
                      </a:r>
                      <a:r>
                        <a:rPr lang="ru-RU" sz="1200" baseline="0" dirty="0" err="1" smtClean="0"/>
                        <a:t>безымянн</a:t>
                      </a:r>
                      <a:r>
                        <a:rPr lang="ru-RU" sz="1200" baseline="0" dirty="0" smtClean="0"/>
                        <a:t> вен 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sz="1200" baseline="0" dirty="0" smtClean="0"/>
                        <a:t>ОБВ, БПВ </a:t>
                      </a:r>
                      <a:r>
                        <a:rPr lang="ru-RU" sz="1200" baseline="0" dirty="0" smtClean="0"/>
                        <a:t>справа (места пункций</a:t>
                      </a:r>
                      <a:r>
                        <a:rPr lang="ru-RU" sz="1200" baseline="0" dirty="0" smtClean="0"/>
                        <a:t>)</a:t>
                      </a:r>
                    </a:p>
                    <a:p>
                      <a:pPr>
                        <a:buFont typeface="Arial" pitchFamily="34" charset="0"/>
                        <a:buNone/>
                      </a:pP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sz="1200" dirty="0" smtClean="0"/>
                        <a:t>УЗДС:</a:t>
                      </a:r>
                      <a:r>
                        <a:rPr lang="ru-RU" sz="1200" baseline="0" dirty="0" smtClean="0"/>
                        <a:t> </a:t>
                      </a:r>
                      <a:r>
                        <a:rPr lang="ru-RU" sz="1200" baseline="0" dirty="0" err="1" smtClean="0"/>
                        <a:t>БПВ-тромб</a:t>
                      </a:r>
                      <a:r>
                        <a:rPr lang="ru-RU" sz="1200" baseline="0" dirty="0" smtClean="0"/>
                        <a:t>, </a:t>
                      </a:r>
                      <a:r>
                        <a:rPr lang="ru-RU" sz="1200" baseline="0" dirty="0" err="1" smtClean="0"/>
                        <a:t>ОБВ-полная</a:t>
                      </a:r>
                      <a:r>
                        <a:rPr lang="ru-RU" sz="1200" baseline="0" dirty="0" smtClean="0"/>
                        <a:t> </a:t>
                      </a:r>
                      <a:r>
                        <a:rPr lang="ru-RU" sz="1200" baseline="0" dirty="0" err="1" smtClean="0"/>
                        <a:t>реканализ</a:t>
                      </a:r>
                      <a:endParaRPr lang="ru-RU" sz="1200" baseline="0" dirty="0" smtClean="0"/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sz="1200" baseline="0" dirty="0" smtClean="0"/>
                        <a:t>Нарос тромбоз в яремной вене </a:t>
                      </a:r>
                      <a:r>
                        <a:rPr lang="ru-RU" sz="1200" baseline="0" dirty="0" smtClean="0"/>
                        <a:t>в </a:t>
                      </a:r>
                      <a:r>
                        <a:rPr lang="ru-RU" sz="1200" baseline="0" dirty="0" err="1" smtClean="0"/>
                        <a:t>краниальн</a:t>
                      </a:r>
                      <a:r>
                        <a:rPr lang="ru-RU" sz="1200" baseline="0" dirty="0" smtClean="0"/>
                        <a:t> </a:t>
                      </a:r>
                      <a:r>
                        <a:rPr lang="ru-RU" sz="1200" baseline="0" dirty="0" err="1" smtClean="0"/>
                        <a:t>направл</a:t>
                      </a:r>
                      <a:r>
                        <a:rPr lang="ru-RU" sz="1200" baseline="0" dirty="0" smtClean="0"/>
                        <a:t>.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sz="1200" baseline="0" dirty="0" smtClean="0"/>
                        <a:t> </a:t>
                      </a:r>
                      <a:r>
                        <a:rPr lang="ru-RU" sz="1200" baseline="0" dirty="0" err="1" smtClean="0"/>
                        <a:t>Призн</a:t>
                      </a:r>
                      <a:r>
                        <a:rPr lang="ru-RU" sz="1200" baseline="0" dirty="0" smtClean="0"/>
                        <a:t>.</a:t>
                      </a:r>
                    </a:p>
                    <a:p>
                      <a:pPr>
                        <a:buFont typeface="Arial" pitchFamily="34" charset="0"/>
                        <a:buNone/>
                      </a:pPr>
                      <a:r>
                        <a:rPr lang="ru-RU" sz="1200" baseline="0" dirty="0" smtClean="0"/>
                        <a:t>отека </a:t>
                      </a:r>
                      <a:r>
                        <a:rPr lang="ru-RU" sz="1200" baseline="0" dirty="0" smtClean="0"/>
                        <a:t>мозга </a:t>
                      </a:r>
                      <a:r>
                        <a:rPr lang="ru-RU" sz="1200" baseline="0" dirty="0" smtClean="0"/>
                        <a:t>нет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sz="1200" dirty="0" smtClean="0"/>
                        <a:t>УЗДС:</a:t>
                      </a:r>
                      <a:r>
                        <a:rPr lang="ru-RU" sz="1200" baseline="0" dirty="0" smtClean="0"/>
                        <a:t> </a:t>
                      </a:r>
                      <a:r>
                        <a:rPr lang="ru-RU" sz="1200" baseline="0" dirty="0" err="1" smtClean="0"/>
                        <a:t>распростр</a:t>
                      </a:r>
                      <a:r>
                        <a:rPr lang="ru-RU" sz="1200" baseline="0" dirty="0" smtClean="0"/>
                        <a:t>. </a:t>
                      </a:r>
                      <a:r>
                        <a:rPr lang="ru-RU" sz="1200" baseline="0" dirty="0" smtClean="0"/>
                        <a:t>тромбоза яремной вены до угла нижней челюсти. </a:t>
                      </a:r>
                      <a:endParaRPr lang="ru-RU" sz="1200" baseline="0" dirty="0" smtClean="0"/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sz="1200" baseline="0" dirty="0" err="1" smtClean="0"/>
                        <a:t>Призн</a:t>
                      </a:r>
                      <a:r>
                        <a:rPr lang="ru-RU" sz="1200" baseline="0" dirty="0" smtClean="0"/>
                        <a:t>. </a:t>
                      </a:r>
                      <a:r>
                        <a:rPr lang="ru-RU" sz="1200" baseline="0" dirty="0" smtClean="0"/>
                        <a:t>отека мозга нет</a:t>
                      </a:r>
                      <a:r>
                        <a:rPr lang="ru-RU" sz="1200" baseline="0" dirty="0" smtClean="0"/>
                        <a:t>.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sz="1200" baseline="0" dirty="0" err="1" smtClean="0"/>
                        <a:t>Бедр</a:t>
                      </a:r>
                      <a:r>
                        <a:rPr lang="ru-RU" sz="1200" baseline="0" dirty="0" smtClean="0"/>
                        <a:t>.</a:t>
                      </a:r>
                    </a:p>
                    <a:p>
                      <a:r>
                        <a:rPr lang="ru-RU" sz="1200" baseline="0" dirty="0" smtClean="0"/>
                        <a:t>вены- без динамики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sz="1200" dirty="0" err="1" smtClean="0"/>
                        <a:t>УЗДС-полная</a:t>
                      </a:r>
                      <a:r>
                        <a:rPr lang="ru-RU" sz="1200" baseline="0" dirty="0" smtClean="0"/>
                        <a:t> </a:t>
                      </a:r>
                      <a:r>
                        <a:rPr lang="ru-RU" sz="1200" baseline="0" dirty="0" err="1" smtClean="0"/>
                        <a:t>реканализ</a:t>
                      </a:r>
                      <a:r>
                        <a:rPr lang="ru-RU" sz="1200" baseline="0" dirty="0" smtClean="0"/>
                        <a:t> ПБ-сегмента, </a:t>
                      </a:r>
                      <a:r>
                        <a:rPr lang="ru-RU" sz="1200" baseline="0" dirty="0" smtClean="0"/>
                        <a:t>яремная </a:t>
                      </a:r>
                      <a:r>
                        <a:rPr lang="ru-RU" sz="1200" baseline="0" dirty="0" err="1" smtClean="0"/>
                        <a:t>вена-без</a:t>
                      </a:r>
                      <a:r>
                        <a:rPr lang="ru-RU" sz="1200" baseline="0" dirty="0" smtClean="0"/>
                        <a:t> </a:t>
                      </a:r>
                      <a:r>
                        <a:rPr lang="ru-RU" sz="1200" baseline="0" dirty="0" err="1" smtClean="0"/>
                        <a:t>отр.динам</a:t>
                      </a:r>
                      <a:r>
                        <a:rPr lang="ru-RU" sz="1200" baseline="0" dirty="0" smtClean="0"/>
                        <a:t>;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sz="1200" baseline="0" dirty="0" smtClean="0"/>
                        <a:t>Легкая </a:t>
                      </a:r>
                      <a:r>
                        <a:rPr lang="ru-RU" sz="1200" baseline="0" dirty="0" err="1" smtClean="0"/>
                        <a:t>церебр</a:t>
                      </a:r>
                      <a:r>
                        <a:rPr lang="ru-RU" sz="1200" baseline="0" dirty="0" smtClean="0"/>
                        <a:t>. </a:t>
                      </a:r>
                      <a:r>
                        <a:rPr lang="ru-RU" sz="1200" baseline="0" dirty="0" err="1" smtClean="0"/>
                        <a:t>симпт-ка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sz="1200" dirty="0" err="1" smtClean="0"/>
                        <a:t>УЗДС-частич</a:t>
                      </a:r>
                      <a:r>
                        <a:rPr lang="ru-RU" sz="1200" dirty="0" smtClean="0"/>
                        <a:t> </a:t>
                      </a:r>
                      <a:r>
                        <a:rPr lang="ru-RU" sz="1200" dirty="0" err="1" smtClean="0"/>
                        <a:t>реканализяремно</a:t>
                      </a:r>
                      <a:r>
                        <a:rPr lang="ru-RU" sz="1200" baseline="0" dirty="0" err="1" smtClean="0"/>
                        <a:t>й</a:t>
                      </a:r>
                      <a:r>
                        <a:rPr lang="ru-RU" sz="1200" baseline="0" dirty="0" smtClean="0"/>
                        <a:t> </a:t>
                      </a:r>
                      <a:r>
                        <a:rPr lang="ru-RU" sz="1200" baseline="0" dirty="0" smtClean="0"/>
                        <a:t>вены, полная </a:t>
                      </a:r>
                      <a:r>
                        <a:rPr lang="ru-RU" sz="1200" baseline="0" dirty="0" err="1" smtClean="0"/>
                        <a:t>реканализ</a:t>
                      </a:r>
                      <a:r>
                        <a:rPr lang="ru-RU" sz="1200" baseline="0" dirty="0" smtClean="0"/>
                        <a:t> </a:t>
                      </a:r>
                      <a:r>
                        <a:rPr lang="ru-RU" sz="1200" baseline="0" dirty="0" err="1" smtClean="0"/>
                        <a:t>безымянн</a:t>
                      </a:r>
                      <a:r>
                        <a:rPr lang="ru-RU" sz="1200" baseline="0" dirty="0" smtClean="0"/>
                        <a:t> вены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sz="1200" dirty="0" err="1" smtClean="0"/>
                        <a:t>Уменьш</a:t>
                      </a:r>
                      <a:r>
                        <a:rPr lang="ru-RU" sz="1200" baseline="0" dirty="0" smtClean="0"/>
                        <a:t> </a:t>
                      </a:r>
                      <a:r>
                        <a:rPr lang="ru-RU" sz="1200" baseline="0" dirty="0" err="1" smtClean="0"/>
                        <a:t>церебр</a:t>
                      </a:r>
                      <a:r>
                        <a:rPr lang="ru-RU" sz="1200" baseline="0" dirty="0" smtClean="0"/>
                        <a:t> </a:t>
                      </a:r>
                      <a:r>
                        <a:rPr lang="ru-RU" sz="1200" baseline="0" dirty="0" err="1" smtClean="0"/>
                        <a:t>симпт-ки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sz="1200" dirty="0" err="1" smtClean="0"/>
                        <a:t>УЗДС-полная</a:t>
                      </a:r>
                      <a:r>
                        <a:rPr lang="ru-RU" sz="1200" baseline="0" dirty="0" smtClean="0"/>
                        <a:t> </a:t>
                      </a:r>
                      <a:r>
                        <a:rPr lang="ru-RU" sz="1200" baseline="0" dirty="0" err="1" smtClean="0"/>
                        <a:t>реканализ</a:t>
                      </a:r>
                      <a:endParaRPr lang="ru-RU" sz="1200" dirty="0"/>
                    </a:p>
                  </a:txBody>
                  <a:tcPr/>
                </a:tc>
              </a:tr>
              <a:tr h="2127347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Лечение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Аспирин 100 </a:t>
                      </a:r>
                      <a:r>
                        <a:rPr lang="ru-RU" sz="1200" dirty="0" err="1" smtClean="0"/>
                        <a:t>мг</a:t>
                      </a:r>
                      <a:r>
                        <a:rPr lang="ru-RU" sz="1200" dirty="0" err="1" smtClean="0"/>
                        <a:t>+</a:t>
                      </a:r>
                      <a:endParaRPr lang="ru-RU" sz="1200" dirty="0" smtClean="0"/>
                    </a:p>
                    <a:p>
                      <a:r>
                        <a:rPr lang="ru-RU" sz="1200" dirty="0" err="1" smtClean="0"/>
                        <a:t>клексан</a:t>
                      </a:r>
                      <a:r>
                        <a:rPr lang="ru-RU" sz="1200" baseline="0" dirty="0" smtClean="0"/>
                        <a:t> </a:t>
                      </a:r>
                      <a:r>
                        <a:rPr lang="ru-RU" sz="1200" baseline="0" dirty="0" smtClean="0"/>
                        <a:t>80 мг/</a:t>
                      </a:r>
                      <a:r>
                        <a:rPr lang="ru-RU" sz="1200" baseline="0" dirty="0" err="1" smtClean="0"/>
                        <a:t>сут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Аспирин 100 мг + </a:t>
                      </a:r>
                      <a:r>
                        <a:rPr lang="ru-RU" sz="1200" dirty="0" err="1" smtClean="0"/>
                        <a:t>клексан</a:t>
                      </a:r>
                      <a:r>
                        <a:rPr lang="ru-RU" sz="1200" dirty="0" smtClean="0"/>
                        <a:t> 80 мг/</a:t>
                      </a:r>
                      <a:r>
                        <a:rPr lang="ru-RU" sz="1200" dirty="0" err="1" smtClean="0"/>
                        <a:t>сут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Отмена</a:t>
                      </a:r>
                      <a:r>
                        <a:rPr lang="ru-RU" sz="1200" baseline="0" dirty="0" smtClean="0"/>
                        <a:t> </a:t>
                      </a:r>
                      <a:r>
                        <a:rPr lang="ru-RU" sz="1200" baseline="0" dirty="0" err="1" smtClean="0"/>
                        <a:t>клексана</a:t>
                      </a:r>
                      <a:r>
                        <a:rPr lang="ru-RU" sz="1200" baseline="0" dirty="0" smtClean="0"/>
                        <a:t>, аспирина, </a:t>
                      </a:r>
                      <a:r>
                        <a:rPr lang="ru-RU" sz="1200" baseline="0" dirty="0" err="1" smtClean="0"/>
                        <a:t>варфарина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err="1" smtClean="0"/>
                        <a:t>Фонда-паринукс</a:t>
                      </a:r>
                      <a:r>
                        <a:rPr lang="ru-RU" sz="1200" dirty="0" smtClean="0"/>
                        <a:t> </a:t>
                      </a:r>
                    </a:p>
                    <a:p>
                      <a:r>
                        <a:rPr lang="ru-RU" sz="1200" dirty="0" smtClean="0"/>
                        <a:t>5,0 </a:t>
                      </a:r>
                      <a:r>
                        <a:rPr lang="ru-RU" sz="1200" dirty="0" smtClean="0"/>
                        <a:t>мг/</a:t>
                      </a:r>
                      <a:r>
                        <a:rPr lang="ru-RU" sz="1200" dirty="0" err="1" smtClean="0"/>
                        <a:t>сут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err="1" smtClean="0"/>
                        <a:t>Фонда-паринукс</a:t>
                      </a:r>
                      <a:r>
                        <a:rPr lang="ru-RU" sz="1200" baseline="0" dirty="0" smtClean="0"/>
                        <a:t> </a:t>
                      </a:r>
                      <a:r>
                        <a:rPr lang="ru-RU" sz="1200" baseline="0" dirty="0" smtClean="0"/>
                        <a:t>7,5 мг/</a:t>
                      </a:r>
                      <a:r>
                        <a:rPr lang="ru-RU" sz="1200" baseline="0" dirty="0" err="1" smtClean="0"/>
                        <a:t>сут</a:t>
                      </a:r>
                      <a:r>
                        <a:rPr lang="ru-RU" sz="1200" baseline="0" dirty="0" smtClean="0"/>
                        <a:t> +аспирин 100 мг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err="1" smtClean="0"/>
                        <a:t>Фонда-паринукс</a:t>
                      </a:r>
                      <a:r>
                        <a:rPr lang="ru-RU" sz="1200" baseline="0" dirty="0" smtClean="0"/>
                        <a:t> 7,5мг/</a:t>
                      </a:r>
                      <a:r>
                        <a:rPr lang="ru-RU" sz="1200" baseline="0" dirty="0" err="1" smtClean="0"/>
                        <a:t>сут</a:t>
                      </a:r>
                      <a:endParaRPr lang="ru-RU" sz="1200" baseline="0" dirty="0" smtClean="0"/>
                    </a:p>
                    <a:p>
                      <a:r>
                        <a:rPr lang="ru-RU" sz="1200" baseline="0" dirty="0" smtClean="0"/>
                        <a:t>+аспирин 100мг</a:t>
                      </a:r>
                    </a:p>
                    <a:p>
                      <a:r>
                        <a:rPr lang="ru-RU" sz="1200" baseline="0" dirty="0" smtClean="0"/>
                        <a:t>+</a:t>
                      </a:r>
                      <a:r>
                        <a:rPr lang="ru-RU" sz="1200" baseline="0" dirty="0" err="1" smtClean="0"/>
                        <a:t>рива-роксабан</a:t>
                      </a:r>
                      <a:r>
                        <a:rPr lang="ru-RU" sz="1200" baseline="0" dirty="0" smtClean="0"/>
                        <a:t> </a:t>
                      </a:r>
                      <a:r>
                        <a:rPr lang="ru-RU" sz="1200" baseline="0" dirty="0" smtClean="0"/>
                        <a:t>30 мг/</a:t>
                      </a:r>
                      <a:r>
                        <a:rPr lang="ru-RU" sz="1200" baseline="0" dirty="0" err="1" smtClean="0"/>
                        <a:t>сут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err="1" smtClean="0"/>
                        <a:t>Отм</a:t>
                      </a:r>
                      <a:r>
                        <a:rPr lang="ru-RU" sz="1200" dirty="0" smtClean="0"/>
                        <a:t>. </a:t>
                      </a:r>
                      <a:r>
                        <a:rPr lang="ru-RU" sz="1200" dirty="0" err="1" smtClean="0"/>
                        <a:t>Фонда-паринукса</a:t>
                      </a:r>
                      <a:r>
                        <a:rPr lang="ru-RU" sz="1200" dirty="0" smtClean="0"/>
                        <a:t>,</a:t>
                      </a:r>
                      <a:r>
                        <a:rPr lang="ru-RU" sz="1200" baseline="0" dirty="0" smtClean="0"/>
                        <a:t> </a:t>
                      </a:r>
                      <a:r>
                        <a:rPr lang="ru-RU" sz="1200" baseline="0" dirty="0" err="1" smtClean="0"/>
                        <a:t>продолж</a:t>
                      </a:r>
                      <a:r>
                        <a:rPr lang="ru-RU" sz="1200" baseline="0" dirty="0" smtClean="0"/>
                        <a:t>. </a:t>
                      </a:r>
                      <a:r>
                        <a:rPr lang="ru-RU" sz="1200" baseline="0" dirty="0" err="1" smtClean="0"/>
                        <a:t>Рива-роксабан</a:t>
                      </a:r>
                      <a:r>
                        <a:rPr lang="ru-RU" sz="1200" baseline="0" dirty="0" smtClean="0"/>
                        <a:t> 30г/</a:t>
                      </a:r>
                      <a:r>
                        <a:rPr lang="ru-RU" sz="1200" baseline="0" dirty="0" err="1" smtClean="0"/>
                        <a:t>сут</a:t>
                      </a:r>
                      <a:endParaRPr lang="ru-RU" sz="1200" baseline="0" dirty="0" smtClean="0"/>
                    </a:p>
                    <a:p>
                      <a:r>
                        <a:rPr lang="ru-RU" sz="1200" baseline="0" dirty="0" smtClean="0"/>
                        <a:t>+аспирин </a:t>
                      </a:r>
                      <a:r>
                        <a:rPr lang="ru-RU" sz="1200" baseline="0" dirty="0" smtClean="0"/>
                        <a:t>100 мг, +</a:t>
                      </a:r>
                      <a:r>
                        <a:rPr lang="ru-RU" sz="1200" baseline="0" dirty="0" err="1" smtClean="0"/>
                        <a:t>диакарб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err="1" smtClean="0"/>
                        <a:t>Рива-роксабан</a:t>
                      </a:r>
                      <a:r>
                        <a:rPr lang="ru-RU" sz="1200" baseline="0" dirty="0" smtClean="0"/>
                        <a:t> </a:t>
                      </a:r>
                      <a:r>
                        <a:rPr lang="ru-RU" sz="1200" baseline="0" dirty="0" smtClean="0"/>
                        <a:t>30 мг/</a:t>
                      </a:r>
                      <a:r>
                        <a:rPr lang="ru-RU" sz="1200" baseline="0" dirty="0" err="1" smtClean="0"/>
                        <a:t>сут</a:t>
                      </a:r>
                      <a:r>
                        <a:rPr lang="ru-RU" sz="1200" baseline="0" dirty="0" smtClean="0"/>
                        <a:t> +аспирин 100 мг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err="1" smtClean="0"/>
                        <a:t>Рива-роксабан</a:t>
                      </a:r>
                      <a:r>
                        <a:rPr lang="ru-RU" sz="1200" baseline="0" dirty="0" smtClean="0"/>
                        <a:t> </a:t>
                      </a:r>
                      <a:r>
                        <a:rPr lang="ru-RU" sz="1200" baseline="0" dirty="0" smtClean="0"/>
                        <a:t>30 мг/</a:t>
                      </a:r>
                      <a:r>
                        <a:rPr lang="ru-RU" sz="1200" baseline="0" dirty="0" err="1" smtClean="0"/>
                        <a:t>сут</a:t>
                      </a:r>
                      <a:r>
                        <a:rPr lang="ru-RU" sz="1200" baseline="0" dirty="0" smtClean="0"/>
                        <a:t> +аспирин 100 мг</a:t>
                      </a:r>
                      <a:endParaRPr lang="ru-RU" sz="1200" dirty="0" smtClean="0"/>
                    </a:p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/>
              <a:t>Пациентка Ч., 77 лет</a:t>
            </a:r>
            <a:br>
              <a:rPr lang="ru-RU" sz="3200" b="1" dirty="0" smtClean="0"/>
            </a:br>
            <a:r>
              <a:rPr lang="ru-RU" sz="3200" b="1" dirty="0" err="1" smtClean="0"/>
              <a:t>Постгоспитальный</a:t>
            </a:r>
            <a:r>
              <a:rPr lang="ru-RU" sz="3200" b="1" dirty="0" smtClean="0"/>
              <a:t> период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Нет тромбозов</a:t>
            </a:r>
          </a:p>
          <a:p>
            <a:r>
              <a:rPr lang="ru-RU" dirty="0" smtClean="0"/>
              <a:t>Нет ТЭЛА, ОНМК</a:t>
            </a:r>
          </a:p>
          <a:p>
            <a:r>
              <a:rPr lang="ru-RU" dirty="0" smtClean="0"/>
              <a:t>Уровень тромбоцитов в норме</a:t>
            </a:r>
          </a:p>
          <a:p>
            <a:r>
              <a:rPr lang="ru-RU" dirty="0" smtClean="0"/>
              <a:t>Функция протеза не нарушена</a:t>
            </a:r>
          </a:p>
          <a:p>
            <a:r>
              <a:rPr lang="ru-RU" dirty="0" smtClean="0"/>
              <a:t>Принимает </a:t>
            </a:r>
            <a:r>
              <a:rPr lang="ru-RU" dirty="0" err="1" smtClean="0"/>
              <a:t>ксарелто</a:t>
            </a:r>
            <a:r>
              <a:rPr lang="ru-RU" dirty="0" smtClean="0"/>
              <a:t> 20 мг/</a:t>
            </a:r>
            <a:r>
              <a:rPr lang="ru-RU" dirty="0" err="1" smtClean="0"/>
              <a:t>сут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96752"/>
          </a:xfrm>
        </p:spPr>
        <p:txBody>
          <a:bodyPr>
            <a:normAutofit fontScale="90000"/>
          </a:bodyPr>
          <a:lstStyle/>
          <a:p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600" b="1" dirty="0" smtClean="0"/>
              <a:t>Пациентка </a:t>
            </a:r>
            <a:r>
              <a:rPr lang="ru-RU" sz="3600" b="1" dirty="0"/>
              <a:t>К., 67 </a:t>
            </a:r>
            <a:r>
              <a:rPr lang="ru-RU" sz="3600" b="1" dirty="0" smtClean="0"/>
              <a:t>лет</a:t>
            </a:r>
            <a:br>
              <a:rPr lang="ru-RU" sz="3600" b="1" dirty="0" smtClean="0"/>
            </a:br>
            <a:r>
              <a:rPr lang="ru-RU" sz="3600" b="1" dirty="0" smtClean="0"/>
              <a:t>Дооперационные клинические данные 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4768865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ru-RU" sz="1900" b="1" i="1" dirty="0" smtClean="0"/>
          </a:p>
          <a:p>
            <a:pPr marL="0" indent="0">
              <a:buNone/>
            </a:pPr>
            <a:r>
              <a:rPr lang="ru-RU" sz="1900" b="1" i="1" dirty="0" smtClean="0"/>
              <a:t>Диагноз </a:t>
            </a:r>
          </a:p>
          <a:p>
            <a:pPr marL="0" indent="0">
              <a:buNone/>
            </a:pPr>
            <a:r>
              <a:rPr lang="ru-RU" sz="1900" b="1" i="1" dirty="0" smtClean="0"/>
              <a:t>ИБС: стенокардия покоя и напряжения. Атеросклероз аорты и коронарных артерий (</a:t>
            </a:r>
            <a:r>
              <a:rPr lang="ru-RU" sz="1900" b="1" i="1" dirty="0" err="1" smtClean="0"/>
              <a:t>многососудистое</a:t>
            </a:r>
            <a:r>
              <a:rPr lang="ru-RU" sz="1900" b="1" i="1" dirty="0" smtClean="0"/>
              <a:t> поражение). Артериальная гипертония 3ст. </a:t>
            </a:r>
          </a:p>
          <a:p>
            <a:pPr marL="0" indent="0">
              <a:buNone/>
            </a:pPr>
            <a:endParaRPr lang="ru-RU" sz="2400" dirty="0" smtClean="0"/>
          </a:p>
          <a:p>
            <a:pPr marL="0" indent="0">
              <a:buNone/>
            </a:pPr>
            <a:r>
              <a:rPr lang="ru-RU" sz="2400" dirty="0" smtClean="0"/>
              <a:t>Поступила </a:t>
            </a:r>
            <a:r>
              <a:rPr lang="ru-RU" sz="2400" dirty="0" smtClean="0"/>
              <a:t>16 октября 2016г</a:t>
            </a:r>
          </a:p>
          <a:p>
            <a:pPr marL="0" indent="0">
              <a:buNone/>
            </a:pPr>
            <a:r>
              <a:rPr lang="ru-RU" sz="2400" dirty="0" smtClean="0"/>
              <a:t>Анамнез: стенокардия напряжения  - в течение 10 лет, 1год назад – эпизод нестабильности, с этого времени - стенокардия покоя. </a:t>
            </a:r>
          </a:p>
          <a:p>
            <a:pPr marL="0" indent="0">
              <a:buNone/>
            </a:pPr>
            <a:endParaRPr lang="ru-RU" sz="2400" dirty="0" smtClean="0"/>
          </a:p>
          <a:p>
            <a:pPr marL="0" indent="0">
              <a:buNone/>
            </a:pPr>
            <a:r>
              <a:rPr lang="ru-RU" sz="2400" dirty="0" smtClean="0"/>
              <a:t>100 дней, предшествующие госпитализации: периодов нестабильности и данных о применении гепарина нет</a:t>
            </a:r>
          </a:p>
          <a:p>
            <a:pPr marL="0" indent="0">
              <a:buNone/>
            </a:pPr>
            <a:endParaRPr lang="ru-RU" sz="2400" dirty="0" smtClean="0"/>
          </a:p>
          <a:p>
            <a:pPr marL="0" indent="0">
              <a:buNone/>
            </a:pPr>
            <a:r>
              <a:rPr lang="ru-RU" sz="2400" dirty="0" smtClean="0"/>
              <a:t>Уровень тромбоцитов до госпитализации - неизвестен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470094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/>
              <a:t>Гепарин-индуцированная тромбоцитопения</a:t>
            </a:r>
            <a:endParaRPr lang="ru-RU" sz="3200" b="1" dirty="0"/>
          </a:p>
        </p:txBody>
      </p:sp>
      <p:sp>
        <p:nvSpPr>
          <p:cNvPr id="6" name="Объект 5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757610" cy="452596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dirty="0" smtClean="0"/>
              <a:t>I </a:t>
            </a:r>
            <a:r>
              <a:rPr lang="ru-RU" b="1" dirty="0" smtClean="0"/>
              <a:t>типа</a:t>
            </a:r>
          </a:p>
          <a:p>
            <a:r>
              <a:rPr lang="ru-RU" sz="2000" dirty="0" smtClean="0"/>
              <a:t>Механизм </a:t>
            </a:r>
            <a:r>
              <a:rPr lang="ru-RU" sz="2000" dirty="0" smtClean="0"/>
              <a:t>– </a:t>
            </a:r>
            <a:r>
              <a:rPr lang="ru-RU" sz="2000" dirty="0" err="1" smtClean="0"/>
              <a:t>неиммунный</a:t>
            </a:r>
            <a:endParaRPr lang="ru-RU" sz="2000" dirty="0" smtClean="0"/>
          </a:p>
          <a:p>
            <a:pPr>
              <a:buNone/>
            </a:pPr>
            <a:endParaRPr lang="ru-RU" sz="2000" dirty="0" smtClean="0"/>
          </a:p>
          <a:p>
            <a:r>
              <a:rPr lang="ru-RU" sz="2000" dirty="0" smtClean="0"/>
              <a:t>Количество </a:t>
            </a:r>
            <a:r>
              <a:rPr lang="ru-RU" sz="2000" dirty="0" err="1" smtClean="0"/>
              <a:t>Тр</a:t>
            </a:r>
            <a:r>
              <a:rPr lang="ru-RU" sz="2000" dirty="0" smtClean="0"/>
              <a:t> ≥100 </a:t>
            </a:r>
            <a:r>
              <a:rPr lang="ru-RU" sz="2000" dirty="0" err="1" smtClean="0"/>
              <a:t>x</a:t>
            </a:r>
            <a:r>
              <a:rPr lang="ru-RU" sz="2000" dirty="0" smtClean="0"/>
              <a:t> 10</a:t>
            </a:r>
            <a:r>
              <a:rPr lang="ru-RU" sz="2000" baseline="30000" dirty="0" smtClean="0"/>
              <a:t>9</a:t>
            </a:r>
            <a:r>
              <a:rPr lang="ru-RU" sz="2000" dirty="0" smtClean="0"/>
              <a:t>/л / ≥50% от исходного </a:t>
            </a:r>
            <a:r>
              <a:rPr lang="ru-RU" sz="2000" dirty="0" smtClean="0"/>
              <a:t>уровня</a:t>
            </a:r>
          </a:p>
          <a:p>
            <a:pPr>
              <a:buNone/>
            </a:pPr>
            <a:endParaRPr lang="ru-RU" sz="2000" dirty="0" smtClean="0"/>
          </a:p>
          <a:p>
            <a:r>
              <a:rPr lang="ru-RU" sz="2000" dirty="0" smtClean="0"/>
              <a:t>Манифестация- в течение первых 4 </a:t>
            </a:r>
            <a:r>
              <a:rPr lang="ru-RU" sz="2000" dirty="0" smtClean="0"/>
              <a:t>дней</a:t>
            </a:r>
          </a:p>
          <a:p>
            <a:pPr>
              <a:buNone/>
            </a:pPr>
            <a:endParaRPr lang="ru-RU" sz="2000" dirty="0" smtClean="0"/>
          </a:p>
          <a:p>
            <a:r>
              <a:rPr lang="ru-RU" sz="2000" dirty="0" err="1" smtClean="0"/>
              <a:t>Тромбозы-редко</a:t>
            </a:r>
            <a:endParaRPr lang="ru-RU" sz="2000" dirty="0" smtClean="0"/>
          </a:p>
          <a:p>
            <a:endParaRPr lang="ru-RU" sz="2000" dirty="0" smtClean="0"/>
          </a:p>
          <a:p>
            <a:r>
              <a:rPr lang="ru-RU" sz="2000" dirty="0" smtClean="0"/>
              <a:t>Лечение - отмена гепарина</a:t>
            </a:r>
            <a:endParaRPr lang="ru-RU" sz="2000" dirty="0"/>
          </a:p>
        </p:txBody>
      </p:sp>
      <p:sp>
        <p:nvSpPr>
          <p:cNvPr id="7" name="Объект 6"/>
          <p:cNvSpPr>
            <a:spLocks noGrp="1"/>
          </p:cNvSpPr>
          <p:nvPr>
            <p:ph sz="half" idx="2"/>
          </p:nvPr>
        </p:nvSpPr>
        <p:spPr>
          <a:xfrm>
            <a:off x="4929190" y="1571612"/>
            <a:ext cx="4038600" cy="452596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dirty="0" smtClean="0"/>
              <a:t>II</a:t>
            </a:r>
            <a:r>
              <a:rPr lang="ru-RU" b="1" dirty="0" smtClean="0"/>
              <a:t>типа</a:t>
            </a:r>
          </a:p>
          <a:p>
            <a:pPr marL="0" indent="0"/>
            <a:r>
              <a:rPr lang="ru-RU" sz="2000" dirty="0" smtClean="0"/>
              <a:t>Механизм - </a:t>
            </a:r>
            <a:r>
              <a:rPr lang="ru-RU" sz="2000" dirty="0" err="1" smtClean="0"/>
              <a:t>имунный</a:t>
            </a:r>
            <a:endParaRPr lang="ru-RU" sz="2000" dirty="0" smtClean="0"/>
          </a:p>
          <a:p>
            <a:pPr marL="0" indent="0"/>
            <a:endParaRPr lang="ru-RU" sz="2000" dirty="0" smtClean="0"/>
          </a:p>
          <a:p>
            <a:pPr marL="0" indent="0"/>
            <a:r>
              <a:rPr lang="ru-RU" sz="2000" dirty="0" smtClean="0"/>
              <a:t> Количество </a:t>
            </a:r>
            <a:r>
              <a:rPr lang="ru-RU" sz="2000" dirty="0" err="1" smtClean="0"/>
              <a:t>Тр</a:t>
            </a:r>
            <a:r>
              <a:rPr lang="ru-RU" sz="2000" dirty="0" smtClean="0"/>
              <a:t> ≤100 </a:t>
            </a:r>
            <a:r>
              <a:rPr lang="ru-RU" sz="2000" dirty="0" err="1" smtClean="0"/>
              <a:t>x</a:t>
            </a:r>
            <a:r>
              <a:rPr lang="ru-RU" sz="2000" dirty="0" smtClean="0"/>
              <a:t> 10</a:t>
            </a:r>
            <a:r>
              <a:rPr lang="ru-RU" sz="2000" baseline="30000" dirty="0" smtClean="0"/>
              <a:t>9</a:t>
            </a:r>
            <a:r>
              <a:rPr lang="ru-RU" sz="2000" dirty="0" smtClean="0"/>
              <a:t>/л / ≤50% от исходного </a:t>
            </a:r>
            <a:r>
              <a:rPr lang="ru-RU" sz="2000" dirty="0" smtClean="0"/>
              <a:t>уровня</a:t>
            </a:r>
          </a:p>
          <a:p>
            <a:pPr marL="0" indent="0">
              <a:buNone/>
            </a:pPr>
            <a:endParaRPr lang="ru-RU" sz="2000" dirty="0" smtClean="0"/>
          </a:p>
          <a:p>
            <a:pPr marL="0" indent="0"/>
            <a:r>
              <a:rPr lang="ru-RU" sz="2000" dirty="0" smtClean="0"/>
              <a:t>Манифестация -в течение 5-14 </a:t>
            </a:r>
            <a:r>
              <a:rPr lang="ru-RU" sz="2000" dirty="0" smtClean="0"/>
              <a:t>дней</a:t>
            </a:r>
          </a:p>
          <a:p>
            <a:pPr marL="0" indent="0">
              <a:buNone/>
            </a:pPr>
            <a:endParaRPr lang="ru-RU" sz="2000" dirty="0" smtClean="0"/>
          </a:p>
          <a:p>
            <a:pPr marL="0" indent="0"/>
            <a:r>
              <a:rPr lang="ru-RU" sz="2000" dirty="0" smtClean="0"/>
              <a:t>Тромбозы- </a:t>
            </a:r>
            <a:r>
              <a:rPr lang="ru-RU" sz="2000" dirty="0" smtClean="0"/>
              <a:t>часто</a:t>
            </a:r>
          </a:p>
          <a:p>
            <a:pPr marL="0" indent="0">
              <a:buNone/>
            </a:pPr>
            <a:endParaRPr lang="ru-RU" sz="2000" dirty="0" smtClean="0"/>
          </a:p>
          <a:p>
            <a:pPr marL="0" indent="0"/>
            <a:r>
              <a:rPr lang="ru-RU" sz="2000" dirty="0" smtClean="0"/>
              <a:t>Лечение - </a:t>
            </a:r>
            <a:r>
              <a:rPr lang="ru-RU" sz="2000" dirty="0" smtClean="0"/>
              <a:t>назначение </a:t>
            </a:r>
            <a:r>
              <a:rPr lang="ru-RU" sz="2000" dirty="0" smtClean="0"/>
              <a:t>альтернативных антикоагулянтов 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xmlns="" val="193978327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>
            <a:noAutofit/>
          </a:bodyPr>
          <a:lstStyle/>
          <a:p>
            <a:r>
              <a:rPr lang="ru-RU" sz="4000" b="1" dirty="0" smtClean="0"/>
              <a:t>ГИТ 2 типа</a:t>
            </a:r>
            <a:br>
              <a:rPr lang="ru-RU" sz="4000" b="1" dirty="0" smtClean="0"/>
            </a:br>
            <a:r>
              <a:rPr lang="ru-RU" sz="4000" b="1" dirty="0" smtClean="0"/>
              <a:t>механизм</a:t>
            </a:r>
            <a:endParaRPr lang="ru-RU" sz="4000" b="1" dirty="0"/>
          </a:p>
        </p:txBody>
      </p:sp>
      <p:pic>
        <p:nvPicPr>
          <p:cNvPr id="7" name="Содержимое 6" descr="гален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267744" y="1457872"/>
            <a:ext cx="4708522" cy="4923456"/>
          </a:xfrm>
        </p:spPr>
      </p:pic>
    </p:spTree>
    <p:extLst>
      <p:ext uri="{BB962C8B-B14F-4D97-AF65-F5344CB8AC3E}">
        <p14:creationId xmlns:p14="http://schemas.microsoft.com/office/powerpoint/2010/main" xmlns="" val="13984077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Статистические данные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sz="2000" dirty="0" smtClean="0"/>
              <a:t>Вероятность ГИТ 1-5% в общей </a:t>
            </a:r>
            <a:r>
              <a:rPr lang="ru-RU" sz="2000" dirty="0" smtClean="0"/>
              <a:t>популяции</a:t>
            </a:r>
          </a:p>
          <a:p>
            <a:pPr>
              <a:buNone/>
            </a:pPr>
            <a:endParaRPr lang="ru-RU" sz="2000" dirty="0" smtClean="0"/>
          </a:p>
          <a:p>
            <a:r>
              <a:rPr lang="ru-RU" sz="2000" dirty="0" smtClean="0"/>
              <a:t>70%- составляют кардиохирургические </a:t>
            </a:r>
            <a:r>
              <a:rPr lang="ru-RU" sz="2000" dirty="0" smtClean="0"/>
              <a:t>пациенты</a:t>
            </a:r>
          </a:p>
          <a:p>
            <a:pPr>
              <a:buNone/>
            </a:pPr>
            <a:endParaRPr lang="ru-RU" sz="2000" dirty="0" smtClean="0"/>
          </a:p>
          <a:p>
            <a:r>
              <a:rPr lang="ru-RU" sz="2000" dirty="0" smtClean="0"/>
              <a:t>Реже возникает при использовании </a:t>
            </a:r>
            <a:r>
              <a:rPr lang="ru-RU" sz="2000" dirty="0" smtClean="0"/>
              <a:t>НМГ</a:t>
            </a:r>
          </a:p>
          <a:p>
            <a:pPr>
              <a:buNone/>
            </a:pPr>
            <a:endParaRPr lang="ru-RU" sz="2000" dirty="0" smtClean="0"/>
          </a:p>
          <a:p>
            <a:r>
              <a:rPr lang="ru-RU" sz="2000" dirty="0" smtClean="0"/>
              <a:t>У женщин риск развития в 2 раза </a:t>
            </a:r>
            <a:r>
              <a:rPr lang="ru-RU" sz="2000" dirty="0" smtClean="0"/>
              <a:t>выше</a:t>
            </a:r>
          </a:p>
          <a:p>
            <a:pPr>
              <a:buNone/>
            </a:pPr>
            <a:endParaRPr lang="ru-RU" sz="2000" dirty="0" smtClean="0"/>
          </a:p>
          <a:p>
            <a:r>
              <a:rPr lang="ru-RU" sz="2000" dirty="0" smtClean="0"/>
              <a:t>Развитие тромбозов практически совпадает по времени с 50%-ным падением числа тромбоцитов, а у некоторых пациентов может даже опережать его на 1–2 дня (30% тромбов</a:t>
            </a:r>
            <a:r>
              <a:rPr lang="ru-RU" sz="2000" dirty="0" smtClean="0"/>
              <a:t>)</a:t>
            </a:r>
          </a:p>
          <a:p>
            <a:pPr>
              <a:buNone/>
            </a:pPr>
            <a:endParaRPr lang="ru-RU" sz="2000" dirty="0" smtClean="0"/>
          </a:p>
          <a:p>
            <a:r>
              <a:rPr lang="ru-RU" sz="2000" dirty="0" smtClean="0"/>
              <a:t>У 10% циркуляция АТ сохраняется до 100 дней, 90% до 30 дней.</a:t>
            </a:r>
          </a:p>
        </p:txBody>
      </p:sp>
    </p:spTree>
    <p:extLst>
      <p:ext uri="{BB962C8B-B14F-4D97-AF65-F5344CB8AC3E}">
        <p14:creationId xmlns:p14="http://schemas.microsoft.com/office/powerpoint/2010/main" xmlns="" val="613007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116632"/>
            <a:ext cx="8147248" cy="706090"/>
          </a:xfrm>
        </p:spPr>
        <p:txBody>
          <a:bodyPr>
            <a:normAutofit/>
          </a:bodyPr>
          <a:lstStyle/>
          <a:p>
            <a:r>
              <a:rPr lang="ru-RU" sz="3600" b="1" dirty="0" smtClean="0"/>
              <a:t>Гепарин в кардиохирургии</a:t>
            </a:r>
            <a:endParaRPr lang="ru-RU" sz="36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980728"/>
            <a:ext cx="8445624" cy="4597971"/>
          </a:xfrm>
        </p:spPr>
        <p:txBody>
          <a:bodyPr>
            <a:normAutofit fontScale="32500" lnSpcReduction="20000"/>
          </a:bodyPr>
          <a:lstStyle/>
          <a:p>
            <a:pPr lvl="0"/>
            <a:r>
              <a:rPr lang="ru-RU" b="1" dirty="0" smtClean="0"/>
              <a:t> </a:t>
            </a:r>
            <a:r>
              <a:rPr lang="ru-RU" sz="4900" b="1" dirty="0" smtClean="0"/>
              <a:t>при КШ</a:t>
            </a:r>
          </a:p>
          <a:p>
            <a:pPr>
              <a:buNone/>
            </a:pPr>
            <a:r>
              <a:rPr lang="ru-RU" sz="4900" dirty="0" smtClean="0"/>
              <a:t> - до КШ: не во всех случаях, если того требует клиническая ситуация или при острой необходимости отмены аспирина перед КШ (высокий риск кровотечения)</a:t>
            </a:r>
          </a:p>
          <a:p>
            <a:pPr>
              <a:buNone/>
            </a:pPr>
            <a:r>
              <a:rPr lang="ru-RU" sz="4900" dirty="0" smtClean="0"/>
              <a:t> - во время КШ: как обеспечение работы ИК</a:t>
            </a:r>
          </a:p>
          <a:p>
            <a:pPr>
              <a:buNone/>
            </a:pPr>
            <a:r>
              <a:rPr lang="ru-RU" sz="4900" dirty="0" smtClean="0"/>
              <a:t> - после стандартного изолированного КШ: для профилактики  венозных тромбоэмболических осложнений (в течение 5 суток, до активизации)</a:t>
            </a:r>
          </a:p>
          <a:p>
            <a:pPr>
              <a:buNone/>
            </a:pPr>
            <a:r>
              <a:rPr lang="ru-RU" sz="4900" dirty="0" smtClean="0"/>
              <a:t> - после КШ с коронарной </a:t>
            </a:r>
            <a:r>
              <a:rPr lang="ru-RU" sz="4900" dirty="0" err="1" smtClean="0"/>
              <a:t>эндартерэктомией</a:t>
            </a:r>
            <a:r>
              <a:rPr lang="ru-RU" sz="4900" dirty="0" smtClean="0"/>
              <a:t> – до насыщения </a:t>
            </a:r>
            <a:r>
              <a:rPr lang="ru-RU" sz="4900" dirty="0" err="1" smtClean="0"/>
              <a:t>варфарином</a:t>
            </a:r>
            <a:endParaRPr lang="ru-RU" sz="4900" dirty="0" smtClean="0"/>
          </a:p>
          <a:p>
            <a:pPr>
              <a:buNone/>
            </a:pPr>
            <a:r>
              <a:rPr lang="ru-RU" sz="4900" dirty="0" smtClean="0"/>
              <a:t> </a:t>
            </a:r>
          </a:p>
          <a:p>
            <a:pPr lvl="0"/>
            <a:r>
              <a:rPr lang="ru-RU" sz="4900" dirty="0" smtClean="0"/>
              <a:t>После протезировании клапанов сердца механическим протезом - как начальная </a:t>
            </a:r>
            <a:r>
              <a:rPr lang="ru-RU" sz="4900" dirty="0" err="1" smtClean="0"/>
              <a:t>антикоагулянтная</a:t>
            </a:r>
            <a:r>
              <a:rPr lang="ru-RU" sz="4900" dirty="0" smtClean="0"/>
              <a:t> терапия с последующим переходом на непрямой антикоагулянт</a:t>
            </a:r>
          </a:p>
          <a:p>
            <a:pPr>
              <a:buNone/>
            </a:pPr>
            <a:r>
              <a:rPr lang="ru-RU" sz="4900" dirty="0" smtClean="0"/>
              <a:t>             </a:t>
            </a:r>
          </a:p>
          <a:p>
            <a:pPr lvl="0"/>
            <a:r>
              <a:rPr lang="ru-RU" sz="4900" b="1" dirty="0" smtClean="0"/>
              <a:t>При </a:t>
            </a:r>
            <a:r>
              <a:rPr lang="en-US" sz="4900" b="1" dirty="0" smtClean="0"/>
              <a:t>TAVI</a:t>
            </a:r>
            <a:r>
              <a:rPr lang="ru-RU" sz="4900" b="1" dirty="0" smtClean="0"/>
              <a:t>: </a:t>
            </a:r>
          </a:p>
          <a:p>
            <a:pPr>
              <a:buNone/>
            </a:pPr>
            <a:r>
              <a:rPr lang="ru-RU" sz="4900" dirty="0" smtClean="0"/>
              <a:t>                    - до - в редких случаях, только если того требует клиническая ситуация (например, необходимость отмены </a:t>
            </a:r>
            <a:r>
              <a:rPr lang="ru-RU" sz="4900" dirty="0" err="1" smtClean="0"/>
              <a:t>варфарина</a:t>
            </a:r>
            <a:r>
              <a:rPr lang="ru-RU" sz="4900" dirty="0" smtClean="0"/>
              <a:t> при постоянной форме ФП)</a:t>
            </a:r>
          </a:p>
          <a:p>
            <a:pPr>
              <a:buNone/>
            </a:pPr>
            <a:r>
              <a:rPr lang="ru-RU" sz="4900" dirty="0" smtClean="0"/>
              <a:t>                     - во время </a:t>
            </a:r>
            <a:r>
              <a:rPr lang="en-US" sz="4900" dirty="0" smtClean="0"/>
              <a:t>TAVI</a:t>
            </a:r>
            <a:r>
              <a:rPr lang="ru-RU" sz="4900" dirty="0" smtClean="0"/>
              <a:t>: как сопровождение процедуры</a:t>
            </a:r>
          </a:p>
          <a:p>
            <a:pPr>
              <a:buNone/>
            </a:pPr>
            <a:r>
              <a:rPr lang="ru-RU" sz="4900" dirty="0" smtClean="0"/>
              <a:t>       - после</a:t>
            </a:r>
            <a:r>
              <a:rPr lang="en-US" sz="4900" dirty="0" smtClean="0"/>
              <a:t>TAVI</a:t>
            </a:r>
            <a:r>
              <a:rPr lang="ru-RU" sz="4900" dirty="0" smtClean="0"/>
              <a:t>: для профилактики  венозных тромбоэмболических осложнений (в течение 5 суток, до активизации)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56764136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ru-RU" sz="3200" b="1" dirty="0" smtClean="0"/>
              <a:t>Наиболее вероятные причины тромбоцитопении в раннем послеоперационном периоде</a:t>
            </a:r>
            <a:endParaRPr lang="ru-RU" sz="32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ru-RU" sz="2800" b="1" i="1" dirty="0" err="1" smtClean="0"/>
              <a:t>Гемодилюция</a:t>
            </a:r>
            <a:endParaRPr lang="ru-RU" sz="2800" dirty="0" smtClean="0"/>
          </a:p>
          <a:p>
            <a:pPr lvl="0"/>
            <a:r>
              <a:rPr lang="ru-RU" sz="2800" b="1" i="1" dirty="0" smtClean="0"/>
              <a:t>Повреждение тромбоцитов при использовании </a:t>
            </a:r>
            <a:r>
              <a:rPr lang="en-US" sz="2800" b="1" i="1" dirty="0" smtClean="0"/>
              <a:t>cell</a:t>
            </a:r>
            <a:r>
              <a:rPr lang="ru-RU" sz="2800" b="1" i="1" dirty="0" smtClean="0"/>
              <a:t>-</a:t>
            </a:r>
            <a:r>
              <a:rPr lang="en-US" sz="2800" b="1" i="1" dirty="0" smtClean="0"/>
              <a:t>saver </a:t>
            </a:r>
            <a:r>
              <a:rPr lang="ru-RU" sz="2800" b="1" i="1" dirty="0" smtClean="0"/>
              <a:t>и при длительном ИК</a:t>
            </a:r>
            <a:endParaRPr lang="ru-RU" sz="2800" dirty="0" smtClean="0"/>
          </a:p>
          <a:p>
            <a:pPr lvl="0"/>
            <a:r>
              <a:rPr lang="ru-RU" sz="2800" b="1" i="1" dirty="0" err="1" smtClean="0"/>
              <a:t>коагулопатией</a:t>
            </a:r>
            <a:r>
              <a:rPr lang="ru-RU" sz="2800" b="1" i="1" dirty="0" smtClean="0"/>
              <a:t> потребления</a:t>
            </a:r>
            <a:r>
              <a:rPr lang="ru-RU" sz="2800" dirty="0" smtClean="0"/>
              <a:t> (в т.ч. на фоне сепсиса, когда инфекция активирует </a:t>
            </a:r>
            <a:r>
              <a:rPr lang="ru-RU" sz="2800" dirty="0" err="1" smtClean="0"/>
              <a:t>коагуляционный</a:t>
            </a:r>
            <a:r>
              <a:rPr lang="ru-RU" sz="2800" dirty="0" smtClean="0"/>
              <a:t> каскад или эндотоксины действуют на разрушение тромбоцитов; механизмы этого не изучены),</a:t>
            </a:r>
          </a:p>
          <a:p>
            <a:pPr lvl="0"/>
            <a:r>
              <a:rPr lang="ru-RU" sz="2800" b="1" i="1" dirty="0" smtClean="0"/>
              <a:t>иммунная тромбоцитопенией </a:t>
            </a:r>
            <a:r>
              <a:rPr lang="ru-RU" sz="2800" dirty="0" smtClean="0"/>
              <a:t>(острая тромбоцитопеническая пурпура или ТМА), </a:t>
            </a:r>
          </a:p>
          <a:p>
            <a:pPr lvl="0"/>
            <a:r>
              <a:rPr lang="ru-RU" sz="2800" b="1" i="1" dirty="0" smtClean="0"/>
              <a:t>дебют онкологического заболевания крови с угнетением </a:t>
            </a:r>
            <a:r>
              <a:rPr lang="ru-RU" sz="2800" b="1" i="1" dirty="0" err="1" smtClean="0"/>
              <a:t>тромбоцитопоэза</a:t>
            </a:r>
            <a:r>
              <a:rPr lang="ru-RU" sz="2800" b="1" i="1" dirty="0" smtClean="0"/>
              <a:t>.</a:t>
            </a:r>
            <a:endParaRPr lang="ru-RU" sz="2800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Американские рекомендации торакальных хирургов 2012г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1500" dirty="0" smtClean="0"/>
              <a:t>Контроль тромбоцитов на 5,7,9 день</a:t>
            </a:r>
          </a:p>
          <a:p>
            <a:r>
              <a:rPr lang="ru-RU" sz="1500" dirty="0" smtClean="0"/>
              <a:t>У пациентов со 100 дневным анамнезом контроль </a:t>
            </a:r>
            <a:r>
              <a:rPr lang="ru-RU" sz="1500" dirty="0" err="1" smtClean="0"/>
              <a:t>Трч</a:t>
            </a:r>
            <a:r>
              <a:rPr lang="ru-RU" sz="1500" dirty="0" smtClean="0"/>
              <a:t>/</a:t>
            </a:r>
            <a:r>
              <a:rPr lang="ru-RU" sz="1500" dirty="0" err="1" smtClean="0"/>
              <a:t>з</a:t>
            </a:r>
            <a:r>
              <a:rPr lang="ru-RU" sz="1500" dirty="0" smtClean="0"/>
              <a:t> 24 после </a:t>
            </a:r>
            <a:r>
              <a:rPr lang="ru-RU" sz="1500" dirty="0" err="1" smtClean="0"/>
              <a:t>введениягепарина</a:t>
            </a:r>
            <a:endParaRPr lang="ru-RU" sz="1500" dirty="0" smtClean="0"/>
          </a:p>
          <a:p>
            <a:r>
              <a:rPr lang="ru-RU" sz="1500" dirty="0" smtClean="0"/>
              <a:t>При развитии острых системных реакций ч/</a:t>
            </a:r>
            <a:r>
              <a:rPr lang="ru-RU" sz="1500" dirty="0" err="1" smtClean="0"/>
              <a:t>з</a:t>
            </a:r>
            <a:r>
              <a:rPr lang="ru-RU" sz="1500" dirty="0" smtClean="0"/>
              <a:t> 30 минут</a:t>
            </a:r>
          </a:p>
          <a:p>
            <a:r>
              <a:rPr lang="ru-RU" sz="1500" dirty="0" smtClean="0"/>
              <a:t>У пациентов с ГИТ и тромбозом рекомендована замена на </a:t>
            </a:r>
            <a:r>
              <a:rPr lang="ru-RU" sz="1500" dirty="0" err="1" smtClean="0"/>
              <a:t>негепариновый</a:t>
            </a:r>
            <a:r>
              <a:rPr lang="ru-RU" sz="1500" dirty="0" smtClean="0"/>
              <a:t> антикоагулянт: </a:t>
            </a:r>
            <a:r>
              <a:rPr lang="ru-RU" sz="1500" dirty="0" err="1" smtClean="0"/>
              <a:t>липерудин</a:t>
            </a:r>
            <a:r>
              <a:rPr lang="ru-RU" sz="1500" dirty="0" smtClean="0"/>
              <a:t>, </a:t>
            </a:r>
            <a:r>
              <a:rPr lang="ru-RU" sz="1500" dirty="0" err="1" smtClean="0"/>
              <a:t>данапароид</a:t>
            </a:r>
            <a:r>
              <a:rPr lang="ru-RU" sz="1500" dirty="0" smtClean="0"/>
              <a:t> ( в России нет), </a:t>
            </a:r>
            <a:r>
              <a:rPr lang="ru-RU" sz="1500" dirty="0" err="1" smtClean="0"/>
              <a:t>бивалирудин</a:t>
            </a:r>
            <a:r>
              <a:rPr lang="ru-RU" sz="1500" dirty="0" smtClean="0"/>
              <a:t>, </a:t>
            </a:r>
            <a:r>
              <a:rPr lang="ru-RU" sz="1500" dirty="0" err="1" smtClean="0"/>
              <a:t>фондапаринукс</a:t>
            </a:r>
            <a:r>
              <a:rPr lang="ru-RU" sz="1500" dirty="0" smtClean="0"/>
              <a:t>, возможно применение </a:t>
            </a:r>
            <a:r>
              <a:rPr lang="ru-RU" sz="1500" dirty="0" err="1" smtClean="0"/>
              <a:t>ривароксабана</a:t>
            </a:r>
            <a:endParaRPr lang="ru-RU" sz="1500" dirty="0" smtClean="0"/>
          </a:p>
          <a:p>
            <a:r>
              <a:rPr lang="ru-RU" sz="1500" dirty="0" smtClean="0"/>
              <a:t>Не рекомендована терапия </a:t>
            </a:r>
            <a:r>
              <a:rPr lang="ru-RU" sz="1500" dirty="0" err="1" smtClean="0"/>
              <a:t>варфарином</a:t>
            </a:r>
            <a:r>
              <a:rPr lang="ru-RU" sz="1500" dirty="0" smtClean="0"/>
              <a:t> при уровне </a:t>
            </a:r>
            <a:r>
              <a:rPr lang="ru-RU" sz="1500" dirty="0" err="1" smtClean="0"/>
              <a:t>Тр</a:t>
            </a:r>
            <a:r>
              <a:rPr lang="ru-RU" sz="1500" dirty="0" smtClean="0"/>
              <a:t> менее 150 </a:t>
            </a:r>
            <a:r>
              <a:rPr lang="ru-RU" sz="1500" dirty="0" smtClean="0"/>
              <a:t>х10*9/л</a:t>
            </a:r>
            <a:endParaRPr lang="ru-RU" sz="1500" dirty="0" smtClean="0"/>
          </a:p>
          <a:p>
            <a:r>
              <a:rPr lang="ru-RU" sz="1500" dirty="0" smtClean="0"/>
              <a:t>Если АВК уже начаты –терапия должна быть продолжена</a:t>
            </a:r>
          </a:p>
          <a:p>
            <a:r>
              <a:rPr lang="ru-RU" sz="1600" dirty="0" smtClean="0"/>
              <a:t>Трансфузия </a:t>
            </a:r>
            <a:r>
              <a:rPr lang="ru-RU" sz="1600" dirty="0" err="1" smtClean="0"/>
              <a:t>тромбомассы</a:t>
            </a:r>
            <a:r>
              <a:rPr lang="ru-RU" sz="1600" dirty="0" smtClean="0"/>
              <a:t> показано только </a:t>
            </a:r>
            <a:r>
              <a:rPr lang="ru-RU" sz="1600" dirty="0" err="1" smtClean="0"/>
              <a:t>прикровотечении</a:t>
            </a:r>
            <a:r>
              <a:rPr lang="ru-RU" sz="1600" dirty="0" smtClean="0"/>
              <a:t> и процедурах с высоким риском кровотечений</a:t>
            </a:r>
          </a:p>
          <a:p>
            <a:r>
              <a:rPr lang="ru-RU" sz="1600" dirty="0" smtClean="0"/>
              <a:t>У Пациентов с ГИТ, нуждающихся в </a:t>
            </a:r>
            <a:r>
              <a:rPr lang="ru-RU" sz="1600" dirty="0" err="1" smtClean="0"/>
              <a:t>ургентной</a:t>
            </a:r>
            <a:r>
              <a:rPr lang="ru-RU" sz="1600" dirty="0" smtClean="0"/>
              <a:t> кардиохирургической операции, ЧКВ, ЗМПТ предпочтителен </a:t>
            </a:r>
            <a:r>
              <a:rPr lang="ru-RU" sz="1600" dirty="0" err="1" smtClean="0"/>
              <a:t>бивалирудин</a:t>
            </a:r>
            <a:endParaRPr lang="ru-RU" sz="1600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Альтернативные антикоагулянты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sz="2400" dirty="0" smtClean="0"/>
              <a:t>Ингибиторы тромбина:</a:t>
            </a:r>
          </a:p>
          <a:p>
            <a:pPr>
              <a:buNone/>
            </a:pPr>
            <a:r>
              <a:rPr lang="ru-RU" sz="2400" dirty="0" smtClean="0"/>
              <a:t>-</a:t>
            </a:r>
            <a:r>
              <a:rPr lang="ru-RU" sz="2000" dirty="0" err="1" smtClean="0"/>
              <a:t>Липерудин</a:t>
            </a:r>
            <a:endParaRPr lang="ru-RU" sz="2000" dirty="0" smtClean="0"/>
          </a:p>
          <a:p>
            <a:pPr>
              <a:buNone/>
            </a:pPr>
            <a:r>
              <a:rPr lang="ru-RU" sz="2000" dirty="0" smtClean="0"/>
              <a:t>-</a:t>
            </a:r>
            <a:r>
              <a:rPr lang="ru-RU" sz="2000" dirty="0" err="1" smtClean="0"/>
              <a:t>Аргатробан</a:t>
            </a:r>
            <a:endParaRPr lang="ru-RU" sz="2000" dirty="0" smtClean="0"/>
          </a:p>
          <a:p>
            <a:pPr>
              <a:buNone/>
            </a:pPr>
            <a:r>
              <a:rPr lang="ru-RU" sz="2000" dirty="0" smtClean="0"/>
              <a:t>-</a:t>
            </a:r>
            <a:r>
              <a:rPr lang="ru-RU" sz="2000" dirty="0" err="1" smtClean="0"/>
              <a:t>Бивалирудин</a:t>
            </a:r>
            <a:endParaRPr lang="ru-RU" sz="2000" dirty="0" smtClean="0"/>
          </a:p>
          <a:p>
            <a:pPr>
              <a:buNone/>
            </a:pPr>
            <a:endParaRPr lang="ru-RU" sz="2000" dirty="0" smtClean="0"/>
          </a:p>
          <a:p>
            <a:r>
              <a:rPr lang="ru-RU" sz="2400" dirty="0" err="1" smtClean="0"/>
              <a:t>Игибиторы</a:t>
            </a:r>
            <a:r>
              <a:rPr lang="ru-RU" sz="2400" dirty="0" smtClean="0"/>
              <a:t> Х фактора</a:t>
            </a:r>
          </a:p>
          <a:p>
            <a:pPr>
              <a:buNone/>
            </a:pPr>
            <a:r>
              <a:rPr lang="ru-RU" sz="2000" dirty="0" smtClean="0"/>
              <a:t>-</a:t>
            </a:r>
            <a:r>
              <a:rPr lang="ru-RU" sz="2000" dirty="0" err="1" smtClean="0"/>
              <a:t>Фондапаринукс</a:t>
            </a:r>
            <a:endParaRPr lang="ru-RU" sz="2000" dirty="0" smtClean="0"/>
          </a:p>
          <a:p>
            <a:pPr>
              <a:buNone/>
            </a:pPr>
            <a:r>
              <a:rPr lang="ru-RU" sz="2000" dirty="0" smtClean="0"/>
              <a:t>-</a:t>
            </a:r>
            <a:r>
              <a:rPr lang="ru-RU" sz="2000" dirty="0" err="1" smtClean="0"/>
              <a:t>Данапароид</a:t>
            </a:r>
            <a:r>
              <a:rPr lang="ru-RU" sz="2000" dirty="0" smtClean="0"/>
              <a:t> </a:t>
            </a:r>
            <a:r>
              <a:rPr lang="ru-RU" sz="2000" dirty="0" smtClean="0"/>
              <a:t> -                 не зарегистрирован в РФ</a:t>
            </a:r>
            <a:endParaRPr lang="ru-RU" sz="2000" dirty="0" smtClean="0"/>
          </a:p>
          <a:p>
            <a:pPr>
              <a:buNone/>
            </a:pPr>
            <a:r>
              <a:rPr lang="ru-RU" sz="2000" dirty="0" smtClean="0"/>
              <a:t>-</a:t>
            </a:r>
            <a:r>
              <a:rPr lang="ru-RU" sz="2000" dirty="0" err="1" smtClean="0"/>
              <a:t>Ривароксабан</a:t>
            </a:r>
            <a:endParaRPr lang="ru-RU" sz="2000" dirty="0" smtClean="0"/>
          </a:p>
          <a:p>
            <a:pPr>
              <a:buNone/>
            </a:pPr>
            <a:endParaRPr lang="ru-RU" sz="2000" dirty="0" smtClean="0"/>
          </a:p>
          <a:p>
            <a:r>
              <a:rPr lang="ru-RU" sz="2400" dirty="0" smtClean="0"/>
              <a:t>Антагонисты витамина К</a:t>
            </a:r>
          </a:p>
          <a:p>
            <a:pPr>
              <a:buNone/>
            </a:pPr>
            <a:r>
              <a:rPr lang="ru-RU" sz="2000" dirty="0" smtClean="0"/>
              <a:t>-</a:t>
            </a:r>
            <a:r>
              <a:rPr lang="ru-RU" sz="2000" dirty="0" err="1" smtClean="0"/>
              <a:t>Варфарин</a:t>
            </a:r>
            <a:endParaRPr lang="ru-RU" sz="2000" dirty="0" smtClean="0"/>
          </a:p>
        </p:txBody>
      </p:sp>
      <p:sp>
        <p:nvSpPr>
          <p:cNvPr id="4" name="Правая фигурная скобка 3"/>
          <p:cNvSpPr/>
          <p:nvPr/>
        </p:nvSpPr>
        <p:spPr>
          <a:xfrm>
            <a:off x="2555776" y="2204864"/>
            <a:ext cx="72008" cy="648072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2771800" y="2348880"/>
            <a:ext cx="3456384" cy="50405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Не зарегистрированы в РФ</a:t>
            </a:r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Заключение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2400" dirty="0" smtClean="0"/>
              <a:t>Представленное наблюдение демонстрирует, что применение препаратов, направленных на коррекцию патологии системы свертывания крови, может само по себе спровоцировать развитие более тяжелых нарушений свертывания и требует регулярного контроля всех показателей гемостаза.</a:t>
            </a:r>
          </a:p>
          <a:p>
            <a:r>
              <a:rPr lang="ru-RU" sz="2400" dirty="0" smtClean="0"/>
              <a:t>Сообщение демонстрирует трудности ведения больных после кардиохирургических вмешательств, обусловленные не только осложнениями основного заболевания и самого послеоперационного периода, но и последствиями проводимой нами самими медикаментозной терапии.</a:t>
            </a:r>
          </a:p>
          <a:p>
            <a:endParaRPr lang="ru-RU" sz="2400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err="1" smtClean="0"/>
              <a:t>Гепарин-индуцированная</a:t>
            </a:r>
            <a:r>
              <a:rPr lang="ru-RU" sz="3200" b="1" dirty="0" smtClean="0"/>
              <a:t> тромбоцитопения</a:t>
            </a:r>
            <a:r>
              <a:rPr lang="en-US" sz="3200" b="1" dirty="0" smtClean="0"/>
              <a:t>;</a:t>
            </a:r>
            <a:r>
              <a:rPr lang="ru-RU" sz="3200" b="1" dirty="0" smtClean="0"/>
              <a:t> уроки и выводы</a:t>
            </a:r>
            <a:endParaRPr lang="ru-RU" sz="3200" b="1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1800" dirty="0" smtClean="0"/>
              <a:t>При необходимости </a:t>
            </a:r>
            <a:r>
              <a:rPr lang="ru-RU" sz="1800" dirty="0" err="1" smtClean="0"/>
              <a:t>гепаринотерапии</a:t>
            </a:r>
            <a:r>
              <a:rPr lang="ru-RU" sz="1800" dirty="0" smtClean="0"/>
              <a:t> предпочтение отдается низкомолекулярному гепарину (когда есть доказательная база его эффективности в данной клинической ситуации)</a:t>
            </a:r>
          </a:p>
          <a:p>
            <a:pPr>
              <a:buNone/>
            </a:pPr>
            <a:endParaRPr lang="ru-RU" sz="1800" dirty="0" smtClean="0"/>
          </a:p>
          <a:p>
            <a:r>
              <a:rPr lang="ru-RU" sz="1800" dirty="0" smtClean="0"/>
              <a:t>Лечащие врачи должны быть насторожены на ГИТ при указаниях на возможное применение гепарина в период 100 дней, предшествующих операции, у кандидата на кардиохирургию</a:t>
            </a:r>
          </a:p>
          <a:p>
            <a:pPr>
              <a:buNone/>
            </a:pPr>
            <a:endParaRPr lang="ru-RU" sz="1800" dirty="0" smtClean="0"/>
          </a:p>
          <a:p>
            <a:r>
              <a:rPr lang="ru-RU" sz="1800" dirty="0"/>
              <a:t>У</a:t>
            </a:r>
            <a:r>
              <a:rPr lang="ru-RU" sz="1800" dirty="0" smtClean="0"/>
              <a:t> кардиохирургических больных обязательно проводить </a:t>
            </a:r>
            <a:r>
              <a:rPr lang="ru-RU" sz="1800" dirty="0" err="1" smtClean="0"/>
              <a:t>мониторирование</a:t>
            </a:r>
            <a:r>
              <a:rPr lang="ru-RU" sz="1800" dirty="0" smtClean="0"/>
              <a:t> уровня тромбоцитов в послеоперационном периоде (1-3-5-7-9 сутки)</a:t>
            </a:r>
          </a:p>
          <a:p>
            <a:pPr>
              <a:buNone/>
            </a:pPr>
            <a:endParaRPr lang="ru-RU" sz="1800" dirty="0" smtClean="0"/>
          </a:p>
          <a:p>
            <a:r>
              <a:rPr lang="ru-RU" sz="1800" dirty="0" smtClean="0"/>
              <a:t>Имеется острая необходимость в доказательной базе использования прямых оральных антикоагулянтов при ГИТ 2типа, осложненной массивными тромбозами</a:t>
            </a:r>
          </a:p>
          <a:p>
            <a:endParaRPr lang="ru-RU" sz="1800" dirty="0" smtClean="0"/>
          </a:p>
          <a:p>
            <a:endParaRPr lang="ru-RU" sz="1800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err="1" smtClean="0"/>
              <a:t>Гепарин-индуцированная</a:t>
            </a:r>
            <a:r>
              <a:rPr lang="ru-RU" sz="3200" b="1" dirty="0" smtClean="0"/>
              <a:t> тромбоцитопения</a:t>
            </a:r>
            <a:r>
              <a:rPr lang="en-US" sz="3200" b="1" dirty="0" smtClean="0"/>
              <a:t>;</a:t>
            </a:r>
            <a:r>
              <a:rPr lang="ru-RU" sz="3200" b="1" dirty="0" smtClean="0"/>
              <a:t> предлагаемые вопросы для дискуссии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2071678"/>
            <a:ext cx="8229600" cy="4525963"/>
          </a:xfrm>
        </p:spPr>
        <p:txBody>
          <a:bodyPr>
            <a:normAutofit/>
          </a:bodyPr>
          <a:lstStyle/>
          <a:p>
            <a:r>
              <a:rPr lang="ru-RU" sz="2400" dirty="0" smtClean="0"/>
              <a:t>Выбор медикамента для лечения ГИТ с учетом длительности возможного лечения и массивных тромбозов</a:t>
            </a:r>
          </a:p>
          <a:p>
            <a:pPr>
              <a:buNone/>
            </a:pPr>
            <a:endParaRPr lang="ru-RU" sz="2400" dirty="0" smtClean="0"/>
          </a:p>
          <a:p>
            <a:r>
              <a:rPr lang="ru-RU" sz="2400" dirty="0" smtClean="0"/>
              <a:t>Целесообразность собственного лабораторного теста с учетом стоимости и реальной частоты развития ГИТ</a:t>
            </a:r>
          </a:p>
          <a:p>
            <a:endParaRPr lang="ru-RU" sz="2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b="1" dirty="0" smtClean="0"/>
              <a:t>Пациентка К., 67 лет</a:t>
            </a:r>
            <a:br>
              <a:rPr lang="ru-RU" sz="3200" b="1" dirty="0" smtClean="0"/>
            </a:br>
            <a:r>
              <a:rPr lang="ru-RU" sz="3200" b="1" dirty="0" smtClean="0"/>
              <a:t>Дооперационные клинические </a:t>
            </a:r>
            <a:r>
              <a:rPr lang="ru-RU" sz="3200" b="1" dirty="0"/>
              <a:t>данные </a:t>
            </a:r>
            <a:r>
              <a:rPr lang="ru-RU" sz="3200" dirty="0"/>
              <a:t/>
            </a:r>
            <a:br>
              <a:rPr lang="ru-RU" sz="3200" dirty="0"/>
            </a:b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5179714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/>
              <a:t>Рост=158см, вес=80кг,  ИМТ=32</a:t>
            </a:r>
          </a:p>
          <a:p>
            <a:r>
              <a:rPr lang="ru-RU" dirty="0" err="1" smtClean="0"/>
              <a:t>Физикальное</a:t>
            </a:r>
            <a:r>
              <a:rPr lang="ru-RU" dirty="0" smtClean="0"/>
              <a:t> обследование – без особенностей</a:t>
            </a:r>
          </a:p>
          <a:p>
            <a:r>
              <a:rPr lang="ru-RU" dirty="0" smtClean="0"/>
              <a:t>ЭКГ - нормальная. </a:t>
            </a:r>
          </a:p>
          <a:p>
            <a:r>
              <a:rPr lang="ru-RU" dirty="0" smtClean="0"/>
              <a:t>ХМЭКГ: без нарушений ритма и ишемической динамики</a:t>
            </a:r>
          </a:p>
          <a:p>
            <a:r>
              <a:rPr lang="ru-RU" dirty="0" err="1" smtClean="0"/>
              <a:t>ЭхоКГ</a:t>
            </a:r>
            <a:r>
              <a:rPr lang="ru-RU" dirty="0" smtClean="0"/>
              <a:t>: нормальные размеры камер, сократимость, клапанный аппарат и СДЛА</a:t>
            </a:r>
          </a:p>
          <a:p>
            <a:r>
              <a:rPr lang="ru-RU" dirty="0" smtClean="0"/>
              <a:t>УЗДС ветвей дуги аорты: незначимые стенозы</a:t>
            </a:r>
          </a:p>
          <a:p>
            <a:r>
              <a:rPr lang="ru-RU" dirty="0" smtClean="0"/>
              <a:t>УЗДС вен нижних конечностей: небольшое расширение БПВ обеих голеней, глубокие вены </a:t>
            </a:r>
            <a:r>
              <a:rPr lang="ru-RU" dirty="0" err="1" smtClean="0"/>
              <a:t>интактны</a:t>
            </a:r>
            <a:endParaRPr lang="ru-RU" dirty="0" smtClean="0"/>
          </a:p>
          <a:p>
            <a:r>
              <a:rPr lang="ru-RU" dirty="0" smtClean="0"/>
              <a:t>Рентгенография ОГК – практически нормальная</a:t>
            </a:r>
          </a:p>
          <a:p>
            <a:r>
              <a:rPr lang="ru-RU" dirty="0" smtClean="0"/>
              <a:t>КАГ (за 11 </a:t>
            </a:r>
            <a:r>
              <a:rPr lang="ru-RU" dirty="0" err="1" smtClean="0"/>
              <a:t>мес</a:t>
            </a:r>
            <a:r>
              <a:rPr lang="ru-RU" dirty="0" smtClean="0"/>
              <a:t> до госпитализации): ствол ЛКА - 40%, </a:t>
            </a:r>
          </a:p>
          <a:p>
            <a:pPr marL="0" indent="0">
              <a:buNone/>
            </a:pPr>
            <a:r>
              <a:rPr lang="ru-RU" dirty="0" smtClean="0"/>
              <a:t>     ПНА - 70%, ОА-90%, ПКА-окклюзия.</a:t>
            </a:r>
          </a:p>
          <a:p>
            <a:pPr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215665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307075" y="1499582"/>
            <a:ext cx="4841543" cy="3298458"/>
          </a:xfrm>
        </p:spPr>
        <p:txBody>
          <a:bodyPr>
            <a:normAutofit fontScale="90000"/>
          </a:bodyPr>
          <a:lstStyle/>
          <a:p>
            <a:r>
              <a:rPr lang="ru-RU" i="1" dirty="0" smtClean="0">
                <a:latin typeface="+mn-lt"/>
              </a:rPr>
              <a:t>Спасибо за внимание!</a:t>
            </a:r>
            <a:br>
              <a:rPr lang="ru-RU" i="1" dirty="0" smtClean="0">
                <a:latin typeface="+mn-lt"/>
              </a:rPr>
            </a:br>
            <a:r>
              <a:rPr lang="ru-RU" i="1" dirty="0" smtClean="0">
                <a:latin typeface="+mn-lt"/>
              </a:rPr>
              <a:t/>
            </a:r>
            <a:br>
              <a:rPr lang="ru-RU" i="1" dirty="0" smtClean="0">
                <a:latin typeface="+mn-lt"/>
              </a:rPr>
            </a:br>
            <a:r>
              <a:rPr lang="ru-RU" i="1" dirty="0" smtClean="0">
                <a:latin typeface="+mn-lt"/>
              </a:rPr>
              <a:t>С наступающим Новым Годом!</a:t>
            </a:r>
            <a:endParaRPr lang="ru-RU" i="1" dirty="0">
              <a:latin typeface="+mn-lt"/>
            </a:endParaRPr>
          </a:p>
        </p:txBody>
      </p:sp>
      <p:pic>
        <p:nvPicPr>
          <p:cNvPr id="9" name="Объект 8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267189" y="2533543"/>
            <a:ext cx="3113382" cy="3263504"/>
          </a:xfrm>
        </p:spPr>
      </p:pic>
    </p:spTree>
    <p:extLst>
      <p:ext uri="{BB962C8B-B14F-4D97-AF65-F5344CB8AC3E}">
        <p14:creationId xmlns:p14="http://schemas.microsoft.com/office/powerpoint/2010/main" xmlns="" val="17100011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b="1" dirty="0"/>
              <a:t>Пациентка К., 67 лет</a:t>
            </a:r>
            <a:br>
              <a:rPr lang="ru-RU" sz="3600" b="1" dirty="0"/>
            </a:br>
            <a:r>
              <a:rPr lang="ru-RU" sz="3600" b="1" dirty="0"/>
              <a:t>Дооперационные клинические данные 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962743"/>
          </a:xfrm>
        </p:spPr>
        <p:txBody>
          <a:bodyPr>
            <a:normAutofit lnSpcReduction="10000"/>
          </a:bodyPr>
          <a:lstStyle/>
          <a:p>
            <a:r>
              <a:rPr lang="ru-RU" sz="2800" dirty="0"/>
              <a:t>ОАК: </a:t>
            </a:r>
            <a:r>
              <a:rPr lang="ru-RU" sz="2800" dirty="0" smtClean="0"/>
              <a:t>НВ, лейкоциты – норма,    </a:t>
            </a:r>
            <a:endParaRPr lang="ru-RU" sz="2800" dirty="0" smtClean="0"/>
          </a:p>
          <a:p>
            <a:pPr>
              <a:buNone/>
            </a:pPr>
            <a:r>
              <a:rPr lang="ru-RU" sz="2800" dirty="0" smtClean="0"/>
              <a:t> </a:t>
            </a:r>
            <a:r>
              <a:rPr lang="ru-RU" sz="2800" dirty="0" smtClean="0"/>
              <a:t>  </a:t>
            </a:r>
            <a:r>
              <a:rPr lang="ru-RU" sz="2800" dirty="0" smtClean="0"/>
              <a:t> </a:t>
            </a:r>
            <a:r>
              <a:rPr lang="ru-RU" sz="2800" dirty="0" smtClean="0"/>
              <a:t>тромбоциты = 215 </a:t>
            </a:r>
            <a:r>
              <a:rPr lang="ru-RU" sz="2800" dirty="0"/>
              <a:t>х </a:t>
            </a:r>
            <a:r>
              <a:rPr lang="ru-RU" sz="2800" dirty="0" smtClean="0"/>
              <a:t>10*9/л</a:t>
            </a:r>
            <a:endParaRPr lang="ru-RU" sz="2800" dirty="0"/>
          </a:p>
          <a:p>
            <a:pPr marL="0" indent="0">
              <a:buNone/>
            </a:pPr>
            <a:endParaRPr lang="ru-RU" sz="2800" dirty="0" smtClean="0"/>
          </a:p>
          <a:p>
            <a:r>
              <a:rPr lang="ru-RU" sz="2800" dirty="0" smtClean="0"/>
              <a:t>МНО = 1.1</a:t>
            </a:r>
          </a:p>
          <a:p>
            <a:pPr marL="0" indent="0">
              <a:buNone/>
            </a:pPr>
            <a:endParaRPr lang="ru-RU" sz="2800" dirty="0" smtClean="0"/>
          </a:p>
          <a:p>
            <a:r>
              <a:rPr lang="ru-RU" sz="2800" dirty="0" smtClean="0"/>
              <a:t>АЧТВ=39с</a:t>
            </a:r>
          </a:p>
          <a:p>
            <a:pPr marL="0" indent="0">
              <a:buNone/>
            </a:pPr>
            <a:endParaRPr lang="ru-RU" sz="2800" dirty="0" smtClean="0"/>
          </a:p>
          <a:p>
            <a:r>
              <a:rPr lang="ru-RU" sz="2800" dirty="0" err="1" smtClean="0"/>
              <a:t>Протромбиновое</a:t>
            </a:r>
            <a:r>
              <a:rPr lang="ru-RU" sz="2800" dirty="0" smtClean="0"/>
              <a:t> время = 12.3с</a:t>
            </a:r>
          </a:p>
          <a:p>
            <a:pPr marL="0" indent="0">
              <a:buNone/>
            </a:pPr>
            <a:endParaRPr lang="ru-RU" sz="2800" dirty="0" smtClean="0"/>
          </a:p>
          <a:p>
            <a:r>
              <a:rPr lang="ru-RU" sz="2800" dirty="0" err="1" smtClean="0"/>
              <a:t>Биохим.анализ</a:t>
            </a:r>
            <a:r>
              <a:rPr lang="ru-RU" sz="2800" dirty="0" smtClean="0"/>
              <a:t> крови - норма</a:t>
            </a:r>
          </a:p>
          <a:p>
            <a:pPr marL="0" indent="0">
              <a:buNone/>
            </a:pP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xmlns="" val="3670215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b="1" dirty="0" smtClean="0"/>
              <a:t>Пациентка К., 67 лет</a:t>
            </a:r>
            <a:br>
              <a:rPr lang="ru-RU" sz="3200" b="1" dirty="0" smtClean="0"/>
            </a:br>
            <a:r>
              <a:rPr lang="ru-RU" sz="3200" b="1" dirty="0" smtClean="0"/>
              <a:t>Дооперационная терапия</a:t>
            </a:r>
            <a:endParaRPr lang="ru-RU" sz="32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2398" y="2350401"/>
            <a:ext cx="8229600" cy="4525963"/>
          </a:xfrm>
        </p:spPr>
        <p:txBody>
          <a:bodyPr>
            <a:normAutofit/>
          </a:bodyPr>
          <a:lstStyle/>
          <a:p>
            <a:r>
              <a:rPr lang="ru-RU" sz="2000" dirty="0" smtClean="0"/>
              <a:t> Лечение </a:t>
            </a:r>
            <a:r>
              <a:rPr lang="ru-RU" sz="2000" dirty="0"/>
              <a:t>до поступления: аспирин + </a:t>
            </a:r>
            <a:r>
              <a:rPr lang="ru-RU" sz="2000" dirty="0" err="1"/>
              <a:t>клопидогрел</a:t>
            </a:r>
            <a:r>
              <a:rPr lang="ru-RU" sz="2000" dirty="0"/>
              <a:t>, </a:t>
            </a:r>
            <a:r>
              <a:rPr lang="ru-RU" sz="2000" dirty="0" err="1"/>
              <a:t>бисопролол</a:t>
            </a:r>
            <a:r>
              <a:rPr lang="ru-RU" sz="2000" dirty="0"/>
              <a:t>, </a:t>
            </a:r>
            <a:r>
              <a:rPr lang="ru-RU" sz="2000" dirty="0" err="1"/>
              <a:t>амлодипин</a:t>
            </a:r>
            <a:r>
              <a:rPr lang="ru-RU" sz="2000" dirty="0"/>
              <a:t>, </a:t>
            </a:r>
            <a:r>
              <a:rPr lang="ru-RU" sz="2000" dirty="0" err="1"/>
              <a:t>аторвастатин</a:t>
            </a:r>
            <a:endParaRPr lang="ru-RU" sz="2000" dirty="0"/>
          </a:p>
          <a:p>
            <a:pPr marL="0" indent="0">
              <a:buNone/>
            </a:pPr>
            <a:endParaRPr lang="ru-RU" sz="2000" dirty="0"/>
          </a:p>
          <a:p>
            <a:pPr>
              <a:buNone/>
            </a:pPr>
            <a:r>
              <a:rPr lang="ru-RU" sz="2000" dirty="0" smtClean="0"/>
              <a:t>   </a:t>
            </a:r>
          </a:p>
          <a:p>
            <a:r>
              <a:rPr lang="ru-RU" sz="2000" dirty="0" smtClean="0"/>
              <a:t>В отделении: отмена </a:t>
            </a:r>
            <a:r>
              <a:rPr lang="ru-RU" sz="2000" dirty="0" err="1" smtClean="0"/>
              <a:t>клопидогреля</a:t>
            </a:r>
            <a:r>
              <a:rPr lang="ru-RU" sz="2000" dirty="0" smtClean="0"/>
              <a:t> за 5 суток до операции, продолжена терапия аспирином</a:t>
            </a:r>
          </a:p>
          <a:p>
            <a:r>
              <a:rPr lang="ru-RU" sz="2000" dirty="0" smtClean="0"/>
              <a:t>Продолжены </a:t>
            </a:r>
            <a:r>
              <a:rPr lang="ru-RU" sz="2000" dirty="0" err="1" smtClean="0"/>
              <a:t>бисопролол</a:t>
            </a:r>
            <a:r>
              <a:rPr lang="ru-RU" sz="2000" dirty="0" smtClean="0"/>
              <a:t>, </a:t>
            </a:r>
            <a:r>
              <a:rPr lang="ru-RU" sz="2000" dirty="0" err="1" smtClean="0"/>
              <a:t>амлодипин</a:t>
            </a:r>
            <a:r>
              <a:rPr lang="ru-RU" sz="2000" dirty="0" smtClean="0"/>
              <a:t>, </a:t>
            </a:r>
            <a:r>
              <a:rPr lang="ru-RU" sz="2000" dirty="0" err="1" smtClean="0"/>
              <a:t>аторвастатин</a:t>
            </a:r>
            <a:r>
              <a:rPr lang="ru-RU" sz="2000" dirty="0" smtClean="0"/>
              <a:t>, +нитрат</a:t>
            </a:r>
            <a:endParaRPr lang="ru-RU" sz="2000" dirty="0"/>
          </a:p>
          <a:p>
            <a:pPr marL="0" indent="0">
              <a:buNone/>
            </a:pPr>
            <a:endParaRPr lang="ru-RU" sz="2000" dirty="0" smtClean="0"/>
          </a:p>
        </p:txBody>
      </p:sp>
    </p:spTree>
    <p:extLst>
      <p:ext uri="{BB962C8B-B14F-4D97-AF65-F5344CB8AC3E}">
        <p14:creationId xmlns:p14="http://schemas.microsoft.com/office/powerpoint/2010/main" xmlns="" val="1011640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Пациентка К., 67 лет</a:t>
            </a:r>
            <a:br>
              <a:rPr lang="ru-RU" b="1" dirty="0"/>
            </a:br>
            <a:r>
              <a:rPr lang="ru-RU" b="1" dirty="0" smtClean="0"/>
              <a:t>Хирургическое лечение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11560" y="2420888"/>
            <a:ext cx="8229600" cy="3930427"/>
          </a:xfrm>
        </p:spPr>
        <p:txBody>
          <a:bodyPr>
            <a:normAutofit/>
          </a:bodyPr>
          <a:lstStyle/>
          <a:p>
            <a:r>
              <a:rPr lang="ru-RU" sz="2800" dirty="0" smtClean="0"/>
              <a:t>21.09.2016: МКШ ПНА, АКШ ОА, ЗБА, ПКА </a:t>
            </a:r>
          </a:p>
          <a:p>
            <a:pPr marL="0" indent="0">
              <a:buNone/>
            </a:pPr>
            <a:endParaRPr lang="ru-RU" sz="2800" dirty="0" smtClean="0"/>
          </a:p>
          <a:p>
            <a:r>
              <a:rPr lang="ru-RU" sz="2800" dirty="0" smtClean="0"/>
              <a:t>в условиях ИК и </a:t>
            </a:r>
            <a:r>
              <a:rPr lang="ru-RU" sz="2800" dirty="0" err="1" smtClean="0"/>
              <a:t>холодовой</a:t>
            </a:r>
            <a:r>
              <a:rPr lang="ru-RU" sz="2800" dirty="0" smtClean="0"/>
              <a:t> </a:t>
            </a:r>
            <a:r>
              <a:rPr lang="ru-RU" sz="2800" dirty="0" err="1" smtClean="0"/>
              <a:t>кардиоплегии</a:t>
            </a:r>
            <a:endParaRPr lang="ru-RU" sz="2800" dirty="0" smtClean="0"/>
          </a:p>
          <a:p>
            <a:pPr>
              <a:buNone/>
            </a:pPr>
            <a:endParaRPr lang="ru-RU" sz="2800" dirty="0" smtClean="0"/>
          </a:p>
          <a:p>
            <a:r>
              <a:rPr lang="ru-RU" sz="2800" dirty="0"/>
              <a:t>в</a:t>
            </a:r>
            <a:r>
              <a:rPr lang="ru-RU" sz="2800" dirty="0" smtClean="0"/>
              <a:t>ремя ИК = 67мин </a:t>
            </a:r>
          </a:p>
          <a:p>
            <a:pPr>
              <a:buNone/>
            </a:pPr>
            <a:endParaRPr lang="ru-RU" sz="2800" dirty="0" smtClean="0"/>
          </a:p>
          <a:p>
            <a:r>
              <a:rPr lang="ru-RU" sz="2800" dirty="0"/>
              <a:t>п</a:t>
            </a:r>
            <a:r>
              <a:rPr lang="ru-RU" sz="2800" dirty="0" smtClean="0"/>
              <a:t>ризнаки </a:t>
            </a:r>
            <a:r>
              <a:rPr lang="ru-RU" sz="2800" dirty="0" err="1" smtClean="0"/>
              <a:t>дилюции</a:t>
            </a:r>
            <a:r>
              <a:rPr lang="ru-RU" sz="2800" dirty="0" smtClean="0"/>
              <a:t> в конце операции (НВ=6,9г</a:t>
            </a:r>
            <a:r>
              <a:rPr lang="en-US" sz="2800" dirty="0" smtClean="0"/>
              <a:t>/</a:t>
            </a:r>
            <a:r>
              <a:rPr lang="ru-RU" sz="2800" dirty="0" err="1" smtClean="0"/>
              <a:t>дл</a:t>
            </a:r>
            <a:r>
              <a:rPr lang="ru-RU" sz="2800" dirty="0" smtClean="0"/>
              <a:t>)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323528" y="4500570"/>
            <a:ext cx="8301608" cy="2214578"/>
          </a:xfrm>
        </p:spPr>
        <p:txBody>
          <a:bodyPr>
            <a:noAutofit/>
          </a:bodyPr>
          <a:lstStyle/>
          <a:p>
            <a:pPr algn="l"/>
            <a:r>
              <a:rPr lang="ru-RU" sz="1200" dirty="0" smtClean="0"/>
              <a:t/>
            </a:r>
            <a:br>
              <a:rPr lang="ru-RU" sz="1200" dirty="0" smtClean="0"/>
            </a:br>
            <a:r>
              <a:rPr lang="ru-RU" sz="1600" b="1" dirty="0" err="1" smtClean="0"/>
              <a:t>Гепаринизация</a:t>
            </a:r>
            <a:r>
              <a:rPr lang="ru-RU" sz="1600" b="1" dirty="0" smtClean="0"/>
              <a:t> при ИК:  </a:t>
            </a:r>
            <a:r>
              <a:rPr lang="ru-RU" sz="1600" b="1" dirty="0" smtClean="0"/>
              <a:t>НФГ из расчета 300ед</a:t>
            </a:r>
            <a:r>
              <a:rPr lang="en-US" sz="1600" b="1" dirty="0" smtClean="0"/>
              <a:t>/</a:t>
            </a:r>
            <a:r>
              <a:rPr lang="ru-RU" sz="1600" b="1" dirty="0" smtClean="0"/>
              <a:t>кг, вся доза (25000ед) вводится непосредственно перед </a:t>
            </a:r>
            <a:r>
              <a:rPr lang="ru-RU" sz="1600" b="1" dirty="0" err="1" smtClean="0"/>
              <a:t>канюлированием</a:t>
            </a:r>
            <a:r>
              <a:rPr lang="ru-RU" sz="1600" b="1" dirty="0" smtClean="0"/>
              <a:t> в центральный катетер, + 5000ед  - в </a:t>
            </a:r>
            <a:r>
              <a:rPr lang="ru-RU" sz="1600" b="1" dirty="0" err="1" smtClean="0"/>
              <a:t>перфузат</a:t>
            </a:r>
            <a:r>
              <a:rPr lang="ru-RU" sz="1600" b="1" dirty="0" smtClean="0"/>
              <a:t>. Целевое АСТ (</a:t>
            </a:r>
            <a:r>
              <a:rPr lang="ru-RU" sz="1600" b="1" dirty="0" err="1" smtClean="0"/>
              <a:t>активир</a:t>
            </a:r>
            <a:r>
              <a:rPr lang="ru-RU" sz="1600" b="1" dirty="0" smtClean="0"/>
              <a:t> время свертывания) - не </a:t>
            </a:r>
            <a:r>
              <a:rPr lang="en-US" sz="1600" b="1" dirty="0" smtClean="0"/>
              <a:t>&lt;</a:t>
            </a:r>
            <a:r>
              <a:rPr lang="ru-RU" sz="1600" b="1" dirty="0" smtClean="0"/>
              <a:t>450, определяется перед подключением ИК и каждые 30мин в ходе ИК. При снижении </a:t>
            </a:r>
            <a:r>
              <a:rPr lang="ru-RU" sz="1600" b="1" dirty="0" smtClean="0"/>
              <a:t>АСТ </a:t>
            </a:r>
            <a:r>
              <a:rPr lang="ru-RU" sz="1600" b="1" dirty="0" smtClean="0"/>
              <a:t>в процессе процедуры </a:t>
            </a:r>
            <a:r>
              <a:rPr lang="ru-RU" sz="1600" b="1" dirty="0" smtClean="0"/>
              <a:t>добавляют гепарин (</a:t>
            </a:r>
            <a:r>
              <a:rPr lang="ru-RU" sz="1600" b="1" dirty="0" smtClean="0"/>
              <a:t>до5000ед</a:t>
            </a:r>
            <a:r>
              <a:rPr lang="ru-RU" sz="1600" b="1" dirty="0" smtClean="0"/>
              <a:t>) в </a:t>
            </a:r>
            <a:r>
              <a:rPr lang="ru-RU" sz="1600" b="1" dirty="0" smtClean="0"/>
              <a:t>контур ИК.  </a:t>
            </a:r>
            <a:r>
              <a:rPr lang="en-US" sz="1600" b="1" dirty="0" smtClean="0"/>
              <a:t>Cell-saver </a:t>
            </a:r>
            <a:r>
              <a:rPr lang="ru-RU" sz="1600" b="1" dirty="0" smtClean="0"/>
              <a:t>центрифугирует кровь, теряющуюся при операции, с возвратом взвеси. </a:t>
            </a:r>
            <a:r>
              <a:rPr lang="ru-RU" sz="1600" b="1" dirty="0" smtClean="0"/>
              <a:t>Неизбежны повреждение и гибель тромбоцитов. </a:t>
            </a:r>
            <a:r>
              <a:rPr lang="ru-RU" sz="1600" b="1" dirty="0" smtClean="0"/>
              <a:t>Поэтому тромбоцитопения в исходе операции обусловлена 1)гепарином, 2) использованием </a:t>
            </a:r>
            <a:r>
              <a:rPr lang="en-US" sz="1600" b="1" dirty="0" smtClean="0"/>
              <a:t>cell-saver</a:t>
            </a:r>
            <a:r>
              <a:rPr lang="ru-RU" sz="1600" b="1" dirty="0" smtClean="0"/>
              <a:t>, 3) длительным ИК (более 4часов), 4)</a:t>
            </a:r>
            <a:r>
              <a:rPr lang="ru-RU" sz="1600" b="1" dirty="0" err="1" smtClean="0"/>
              <a:t>гемодилюцией</a:t>
            </a:r>
            <a:r>
              <a:rPr lang="ru-RU" sz="1600" b="1" dirty="0" smtClean="0"/>
              <a:t>.</a:t>
            </a:r>
            <a:r>
              <a:rPr lang="ru-RU" sz="1600" dirty="0" smtClean="0"/>
              <a:t/>
            </a:r>
            <a:br>
              <a:rPr lang="ru-RU" sz="1600" dirty="0" smtClean="0"/>
            </a:br>
            <a:endParaRPr lang="ru-RU" sz="1600" dirty="0"/>
          </a:p>
        </p:txBody>
      </p:sp>
      <p:pic>
        <p:nvPicPr>
          <p:cNvPr id="10" name="Содержимое 9" descr="ик2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619672" y="500041"/>
            <a:ext cx="4952592" cy="3714777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/>
              <a:t>Пациентка К., 67 лет</a:t>
            </a:r>
            <a:br>
              <a:rPr lang="ru-RU" sz="3200" b="1" dirty="0"/>
            </a:br>
            <a:r>
              <a:rPr lang="ru-RU" sz="3200" b="1" dirty="0" smtClean="0"/>
              <a:t>послеоперационный период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000" dirty="0" smtClean="0"/>
              <a:t>Медикаменты: </a:t>
            </a:r>
          </a:p>
          <a:p>
            <a:pPr marL="0" indent="0">
              <a:buNone/>
            </a:pPr>
            <a:r>
              <a:rPr lang="ru-RU" sz="2000" dirty="0"/>
              <a:t> </a:t>
            </a:r>
            <a:r>
              <a:rPr lang="ru-RU" sz="2000" dirty="0" smtClean="0"/>
              <a:t>- аспирин 100мг с 1-х суток,  </a:t>
            </a:r>
            <a:r>
              <a:rPr lang="ru-RU" sz="2000" dirty="0" err="1" smtClean="0"/>
              <a:t>эноксапарин</a:t>
            </a:r>
            <a:r>
              <a:rPr lang="ru-RU" sz="2000" dirty="0" smtClean="0"/>
              <a:t> натрия 40мг  х 2 раза (профилактика венозных тромбоэмболических осложнений) -  до 4 суток </a:t>
            </a:r>
            <a:r>
              <a:rPr lang="ru-RU" sz="2000" dirty="0" err="1" smtClean="0"/>
              <a:t>вкл</a:t>
            </a:r>
            <a:r>
              <a:rPr lang="ru-RU" sz="2000" dirty="0" smtClean="0"/>
              <a:t>,</a:t>
            </a:r>
          </a:p>
          <a:p>
            <a:pPr>
              <a:buFontTx/>
              <a:buChar char="-"/>
            </a:pPr>
            <a:r>
              <a:rPr lang="ru-RU" sz="2000" dirty="0" smtClean="0"/>
              <a:t>антибиотики, противогрибковые,</a:t>
            </a:r>
          </a:p>
          <a:p>
            <a:pPr>
              <a:buFontTx/>
              <a:buChar char="-"/>
            </a:pPr>
            <a:r>
              <a:rPr lang="ru-RU" sz="2000" dirty="0"/>
              <a:t>β</a:t>
            </a:r>
            <a:r>
              <a:rPr lang="ru-RU" sz="2000" dirty="0" smtClean="0"/>
              <a:t>-блокатор,</a:t>
            </a:r>
          </a:p>
          <a:p>
            <a:pPr>
              <a:buFontTx/>
              <a:buChar char="-"/>
            </a:pPr>
            <a:r>
              <a:rPr lang="ru-RU" sz="2000" dirty="0"/>
              <a:t>о</a:t>
            </a:r>
            <a:r>
              <a:rPr lang="ru-RU" sz="2000" dirty="0" smtClean="0"/>
              <a:t>безболивание по показаниям</a:t>
            </a:r>
          </a:p>
          <a:p>
            <a:pPr marL="0" indent="0">
              <a:buNone/>
            </a:pPr>
            <a:endParaRPr lang="ru-RU" sz="2000" dirty="0" smtClean="0"/>
          </a:p>
          <a:p>
            <a:r>
              <a:rPr lang="ru-RU" sz="2000" dirty="0" smtClean="0"/>
              <a:t>Активизация в стандартные сроки</a:t>
            </a:r>
          </a:p>
          <a:p>
            <a:r>
              <a:rPr lang="ru-RU" sz="2000" dirty="0" smtClean="0"/>
              <a:t>Стенокардии, нарушений ритма сердца, легочных осложнений не было</a:t>
            </a:r>
          </a:p>
          <a:p>
            <a:endParaRPr lang="ru-RU" sz="2000" dirty="0" smtClean="0"/>
          </a:p>
          <a:p>
            <a:pPr>
              <a:buFontTx/>
              <a:buChar char="-"/>
            </a:pP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xmlns="" val="893774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764704"/>
          </a:xfrm>
        </p:spPr>
        <p:txBody>
          <a:bodyPr>
            <a:normAutofit fontScale="90000"/>
          </a:bodyPr>
          <a:lstStyle/>
          <a:p>
            <a:r>
              <a:rPr lang="ru-RU" sz="2400" b="1" dirty="0" smtClean="0"/>
              <a:t>Пациентка К., 67 лет</a:t>
            </a:r>
            <a:br>
              <a:rPr lang="ru-RU" sz="2400" b="1" dirty="0" smtClean="0"/>
            </a:br>
            <a:r>
              <a:rPr lang="ru-RU" sz="2400" b="1" dirty="0" smtClean="0"/>
              <a:t>послеоперационный период</a:t>
            </a:r>
            <a:endParaRPr lang="ru-RU" sz="2400" dirty="0"/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463097944"/>
              </p:ext>
            </p:extLst>
          </p:nvPr>
        </p:nvGraphicFramePr>
        <p:xfrm>
          <a:off x="0" y="908721"/>
          <a:ext cx="9144001" cy="582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05783"/>
                <a:gridCol w="926218"/>
                <a:gridCol w="1016000"/>
                <a:gridCol w="1016000"/>
                <a:gridCol w="1016000"/>
                <a:gridCol w="1063635"/>
                <a:gridCol w="1071570"/>
                <a:gridCol w="912795"/>
                <a:gridCol w="1016000"/>
              </a:tblGrid>
              <a:tr h="323633">
                <a:tc>
                  <a:txBody>
                    <a:bodyPr/>
                    <a:lstStyle/>
                    <a:p>
                      <a:r>
                        <a:rPr lang="ru-RU" b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n-lt"/>
                        </a:rPr>
                        <a:t>Сутки</a:t>
                      </a:r>
                      <a:endParaRPr lang="ru-RU" b="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1</a:t>
                      </a:r>
                      <a:endParaRPr lang="ru-RU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2</a:t>
                      </a:r>
                      <a:endParaRPr lang="ru-RU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5</a:t>
                      </a:r>
                      <a:endParaRPr lang="ru-RU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7</a:t>
                      </a:r>
                      <a:endParaRPr lang="ru-RU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8-21</a:t>
                      </a:r>
                      <a:endParaRPr lang="ru-RU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22</a:t>
                      </a:r>
                      <a:endParaRPr lang="ru-RU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31</a:t>
                      </a:r>
                      <a:endParaRPr lang="ru-RU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41</a:t>
                      </a:r>
                      <a:endParaRPr lang="ru-RU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</a:tr>
              <a:tr h="323633">
                <a:tc>
                  <a:txBody>
                    <a:bodyPr/>
                    <a:lstStyle/>
                    <a:p>
                      <a:r>
                        <a:rPr lang="ru-RU" sz="1600" dirty="0" err="1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n-lt"/>
                        </a:rPr>
                        <a:t>Тр</a:t>
                      </a:r>
                      <a:r>
                        <a:rPr lang="ru-RU" sz="1600" baseline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n-lt"/>
                        </a:rPr>
                        <a:t> 10*9/л</a:t>
                      </a:r>
                      <a:endParaRPr lang="ru-RU" sz="16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+mn-lt"/>
                        </a:rPr>
                        <a:t>136</a:t>
                      </a:r>
                      <a:endParaRPr lang="ru-RU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+mn-lt"/>
                        </a:rPr>
                        <a:t>130</a:t>
                      </a:r>
                      <a:endParaRPr lang="ru-RU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+mn-lt"/>
                        </a:rPr>
                        <a:t>102</a:t>
                      </a:r>
                      <a:endParaRPr lang="ru-RU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+mn-lt"/>
                        </a:rPr>
                        <a:t>41</a:t>
                      </a:r>
                      <a:endParaRPr lang="ru-RU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+mn-lt"/>
                        </a:rPr>
                        <a:t>41-34</a:t>
                      </a:r>
                      <a:endParaRPr lang="ru-RU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+mn-lt"/>
                        </a:rPr>
                        <a:t>24</a:t>
                      </a:r>
                      <a:endParaRPr lang="ru-RU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+mn-lt"/>
                        </a:rPr>
                        <a:t>13-14</a:t>
                      </a:r>
                      <a:endParaRPr lang="ru-RU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+mn-lt"/>
                        </a:rPr>
                        <a:t>13-14</a:t>
                      </a:r>
                      <a:endParaRPr lang="ru-RU" dirty="0">
                        <a:latin typeface="+mn-lt"/>
                      </a:endParaRPr>
                    </a:p>
                  </a:txBody>
                  <a:tcPr/>
                </a:tc>
              </a:tr>
              <a:tr h="3479049">
                <a:tc>
                  <a:txBody>
                    <a:bodyPr/>
                    <a:lstStyle/>
                    <a:p>
                      <a:r>
                        <a:rPr lang="ru-RU" sz="1600" dirty="0" err="1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n-lt"/>
                        </a:rPr>
                        <a:t>Исследо-вания</a:t>
                      </a:r>
                      <a:endParaRPr lang="ru-RU" sz="16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sz="1400" dirty="0" err="1" smtClean="0">
                          <a:latin typeface="+mn-lt"/>
                        </a:rPr>
                        <a:t>Физи-кально</a:t>
                      </a:r>
                      <a:endParaRPr lang="ru-RU" sz="1400" dirty="0" smtClean="0">
                        <a:latin typeface="+mn-lt"/>
                      </a:endParaRP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sz="1400" dirty="0" smtClean="0">
                          <a:latin typeface="+mn-lt"/>
                        </a:rPr>
                        <a:t>Б/</a:t>
                      </a:r>
                      <a:r>
                        <a:rPr lang="ru-RU" sz="1400" dirty="0" err="1" smtClean="0">
                          <a:latin typeface="+mn-lt"/>
                        </a:rPr>
                        <a:t>х</a:t>
                      </a:r>
                      <a:r>
                        <a:rPr lang="ru-RU" sz="1400" baseline="0" dirty="0" smtClean="0">
                          <a:latin typeface="+mn-lt"/>
                        </a:rPr>
                        <a:t> </a:t>
                      </a:r>
                      <a:r>
                        <a:rPr lang="ru-RU" sz="1400" baseline="0" dirty="0" smtClean="0">
                          <a:latin typeface="+mn-lt"/>
                        </a:rPr>
                        <a:t>крови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sz="1400" baseline="0" dirty="0" err="1" smtClean="0">
                          <a:latin typeface="+mn-lt"/>
                        </a:rPr>
                        <a:t>коагуло-грамма</a:t>
                      </a:r>
                      <a:endParaRPr lang="ru-RU" sz="1400" baseline="0" dirty="0" smtClean="0">
                        <a:latin typeface="+mn-lt"/>
                      </a:endParaRP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sz="1400" baseline="0" dirty="0" smtClean="0">
                          <a:latin typeface="+mn-lt"/>
                        </a:rPr>
                        <a:t>ЭКГ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sz="1400" baseline="0" dirty="0" smtClean="0">
                          <a:latin typeface="+mn-lt"/>
                        </a:rPr>
                        <a:t>Рентген ОГК</a:t>
                      </a:r>
                    </a:p>
                    <a:p>
                      <a:pPr>
                        <a:buFont typeface="Arial" pitchFamily="34" charset="0"/>
                        <a:buNone/>
                      </a:pPr>
                      <a:r>
                        <a:rPr lang="ru-RU" sz="1400" baseline="0" dirty="0" smtClean="0">
                          <a:latin typeface="+mn-lt"/>
                        </a:rPr>
                        <a:t>   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ru-RU" sz="1400" baseline="0" dirty="0" smtClean="0">
                          <a:latin typeface="+mn-lt"/>
                        </a:rPr>
                        <a:t>Без </a:t>
                      </a:r>
                      <a:r>
                        <a:rPr lang="ru-RU" sz="1400" baseline="0" dirty="0" err="1" smtClean="0">
                          <a:latin typeface="+mn-lt"/>
                        </a:rPr>
                        <a:t>особенн</a:t>
                      </a:r>
                      <a:r>
                        <a:rPr lang="ru-RU" sz="1400" baseline="0" dirty="0" smtClean="0">
                          <a:latin typeface="+mn-lt"/>
                        </a:rPr>
                        <a:t>.</a:t>
                      </a:r>
                    </a:p>
                    <a:p>
                      <a:pPr>
                        <a:buFontTx/>
                        <a:buChar char="-"/>
                      </a:pPr>
                      <a:endParaRPr lang="ru-RU" sz="1400" dirty="0" smtClean="0">
                        <a:latin typeface="+mn-lt"/>
                      </a:endParaRPr>
                    </a:p>
                    <a:p>
                      <a:endParaRPr lang="ru-RU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ru-RU" sz="1400" baseline="0" dirty="0" err="1" smtClean="0">
                          <a:latin typeface="+mn-lt"/>
                        </a:rPr>
                        <a:t>Обще-клинич</a:t>
                      </a:r>
                      <a:r>
                        <a:rPr lang="ru-RU" sz="1400" baseline="0" dirty="0" smtClean="0">
                          <a:latin typeface="+mn-lt"/>
                        </a:rPr>
                        <a:t>. </a:t>
                      </a:r>
                      <a:r>
                        <a:rPr lang="ru-RU" sz="1400" baseline="0" dirty="0" err="1" smtClean="0">
                          <a:latin typeface="+mn-lt"/>
                        </a:rPr>
                        <a:t>обслед-е</a:t>
                      </a:r>
                      <a:r>
                        <a:rPr lang="ru-RU" sz="1400" baseline="0" dirty="0" smtClean="0">
                          <a:latin typeface="+mn-lt"/>
                        </a:rPr>
                        <a:t> 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sz="1400" dirty="0" smtClean="0">
                          <a:latin typeface="+mn-lt"/>
                        </a:rPr>
                        <a:t>Д-димер-3,6пг/мл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sz="1400" dirty="0" smtClean="0">
                          <a:latin typeface="+mn-lt"/>
                        </a:rPr>
                        <a:t>УЗДС</a:t>
                      </a:r>
                      <a:r>
                        <a:rPr lang="ru-RU" sz="1400" baseline="0" dirty="0" smtClean="0">
                          <a:latin typeface="+mn-lt"/>
                        </a:rPr>
                        <a:t> </a:t>
                      </a:r>
                      <a:r>
                        <a:rPr lang="ru-RU" sz="1400" baseline="0" dirty="0" smtClean="0">
                          <a:latin typeface="+mn-lt"/>
                        </a:rPr>
                        <a:t>вен </a:t>
                      </a:r>
                      <a:r>
                        <a:rPr lang="ru-RU" sz="1400" baseline="0" dirty="0" err="1" smtClean="0">
                          <a:latin typeface="+mn-lt"/>
                        </a:rPr>
                        <a:t>н</a:t>
                      </a:r>
                      <a:r>
                        <a:rPr lang="ru-RU" sz="1400" baseline="0" dirty="0" smtClean="0">
                          <a:latin typeface="+mn-lt"/>
                        </a:rPr>
                        <a:t>/к –норма</a:t>
                      </a:r>
                    </a:p>
                    <a:p>
                      <a:pPr>
                        <a:buFont typeface="Arial" pitchFamily="34" charset="0"/>
                        <a:buNone/>
                      </a:pPr>
                      <a:endParaRPr lang="ru-RU" sz="1400" baseline="0" dirty="0" smtClean="0">
                        <a:latin typeface="+mn-lt"/>
                      </a:endParaRPr>
                    </a:p>
                    <a:p>
                      <a:pPr>
                        <a:buFont typeface="Arial" pitchFamily="34" charset="0"/>
                        <a:buNone/>
                      </a:pPr>
                      <a:r>
                        <a:rPr lang="ru-RU" sz="1400" baseline="0" dirty="0" smtClean="0">
                          <a:latin typeface="+mn-lt"/>
                        </a:rPr>
                        <a:t>- Без особ.</a:t>
                      </a:r>
                      <a:endParaRPr lang="ru-RU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sz="1400" dirty="0" err="1" smtClean="0">
                          <a:latin typeface="+mn-lt"/>
                        </a:rPr>
                        <a:t>Обще-клинич</a:t>
                      </a:r>
                      <a:r>
                        <a:rPr lang="ru-RU" sz="1400" dirty="0" smtClean="0">
                          <a:latin typeface="+mn-lt"/>
                        </a:rPr>
                        <a:t>. </a:t>
                      </a:r>
                      <a:r>
                        <a:rPr lang="ru-RU" sz="1400" dirty="0" err="1" smtClean="0">
                          <a:latin typeface="+mn-lt"/>
                        </a:rPr>
                        <a:t>обслед-е</a:t>
                      </a:r>
                      <a:endParaRPr lang="ru-RU" sz="1400" dirty="0" smtClean="0">
                        <a:latin typeface="+mn-lt"/>
                      </a:endParaRP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sz="1400" dirty="0" smtClean="0">
                          <a:latin typeface="+mn-lt"/>
                        </a:rPr>
                        <a:t> </a:t>
                      </a:r>
                      <a:r>
                        <a:rPr lang="ru-RU" sz="1400" dirty="0" smtClean="0">
                          <a:latin typeface="+mn-lt"/>
                        </a:rPr>
                        <a:t>УЗДС вен </a:t>
                      </a:r>
                      <a:r>
                        <a:rPr lang="ru-RU" sz="1400" dirty="0" err="1" smtClean="0">
                          <a:latin typeface="+mn-lt"/>
                        </a:rPr>
                        <a:t>н</a:t>
                      </a:r>
                      <a:r>
                        <a:rPr lang="ru-RU" sz="1400" dirty="0" smtClean="0">
                          <a:latin typeface="+mn-lt"/>
                        </a:rPr>
                        <a:t>/к,</a:t>
                      </a:r>
                      <a:r>
                        <a:rPr lang="ru-RU" sz="1400" baseline="0" dirty="0" smtClean="0">
                          <a:latin typeface="+mn-lt"/>
                        </a:rPr>
                        <a:t> </a:t>
                      </a:r>
                      <a:r>
                        <a:rPr lang="ru-RU" sz="1400" dirty="0" smtClean="0">
                          <a:latin typeface="+mn-lt"/>
                        </a:rPr>
                        <a:t>верх/к</a:t>
                      </a:r>
                      <a:r>
                        <a:rPr lang="ru-RU" sz="1400" dirty="0" smtClean="0">
                          <a:latin typeface="+mn-lt"/>
                        </a:rPr>
                        <a:t>, вен брюшной полости- норма;</a:t>
                      </a:r>
                      <a:r>
                        <a:rPr lang="ru-RU" sz="1400" baseline="0" dirty="0" smtClean="0">
                          <a:latin typeface="+mn-lt"/>
                        </a:rPr>
                        <a:t> </a:t>
                      </a:r>
                      <a:endParaRPr lang="ru-RU" sz="1400" baseline="0" dirty="0" smtClean="0">
                        <a:latin typeface="+mn-lt"/>
                      </a:endParaRP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sz="1400" baseline="0" dirty="0" smtClean="0">
                          <a:latin typeface="+mn-lt"/>
                        </a:rPr>
                        <a:t>Гематолог: </a:t>
                      </a:r>
                      <a:r>
                        <a:rPr lang="ru-RU" sz="1400" baseline="0" dirty="0" err="1" smtClean="0">
                          <a:latin typeface="+mn-lt"/>
                        </a:rPr>
                        <a:t>исключеноХМПЗ</a:t>
                      </a:r>
                      <a:r>
                        <a:rPr lang="ru-RU" sz="1400" baseline="0" dirty="0" smtClean="0">
                          <a:latin typeface="+mn-lt"/>
                        </a:rPr>
                        <a:t> </a:t>
                      </a:r>
                      <a:r>
                        <a:rPr lang="ru-RU" sz="1400" baseline="0" dirty="0" smtClean="0">
                          <a:latin typeface="+mn-lt"/>
                        </a:rPr>
                        <a:t>(</a:t>
                      </a:r>
                      <a:r>
                        <a:rPr lang="ru-RU" sz="1400" baseline="0" dirty="0" err="1" smtClean="0">
                          <a:latin typeface="+mn-lt"/>
                        </a:rPr>
                        <a:t>трепано-биопсия</a:t>
                      </a:r>
                      <a:r>
                        <a:rPr lang="ru-RU" sz="1400" baseline="0" dirty="0" smtClean="0">
                          <a:latin typeface="+mn-lt"/>
                        </a:rPr>
                        <a:t>), </a:t>
                      </a:r>
                      <a:r>
                        <a:rPr lang="ru-RU" sz="1400" baseline="0" dirty="0" err="1" smtClean="0">
                          <a:latin typeface="+mn-lt"/>
                        </a:rPr>
                        <a:t>заподозре-на</a:t>
                      </a:r>
                      <a:r>
                        <a:rPr lang="ru-RU" sz="1400" baseline="0" dirty="0" smtClean="0">
                          <a:latin typeface="+mn-lt"/>
                        </a:rPr>
                        <a:t> </a:t>
                      </a:r>
                      <a:r>
                        <a:rPr lang="ru-RU" sz="1400" baseline="0" dirty="0" smtClean="0">
                          <a:latin typeface="+mn-lt"/>
                        </a:rPr>
                        <a:t>ГИТ 2.</a:t>
                      </a:r>
                      <a:endParaRPr lang="ru-RU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sz="1400" dirty="0" err="1" smtClean="0">
                          <a:latin typeface="+mn-lt"/>
                        </a:rPr>
                        <a:t>Подтверд</a:t>
                      </a:r>
                      <a:endParaRPr lang="ru-RU" sz="1400" dirty="0" smtClean="0">
                        <a:latin typeface="+mn-lt"/>
                      </a:endParaRPr>
                    </a:p>
                    <a:p>
                      <a:pPr>
                        <a:buFont typeface="Arial" pitchFamily="34" charset="0"/>
                        <a:buNone/>
                      </a:pPr>
                      <a:r>
                        <a:rPr lang="ru-RU" sz="1400" baseline="0" dirty="0" smtClean="0">
                          <a:latin typeface="+mn-lt"/>
                        </a:rPr>
                        <a:t>   </a:t>
                      </a:r>
                      <a:r>
                        <a:rPr lang="ru-RU" sz="1400" dirty="0" smtClean="0">
                          <a:latin typeface="+mn-lt"/>
                        </a:rPr>
                        <a:t>ГИТ-2</a:t>
                      </a:r>
                      <a:r>
                        <a:rPr lang="ru-RU" sz="1400" dirty="0" smtClean="0">
                          <a:latin typeface="+mn-lt"/>
                        </a:rPr>
                        <a:t>, </a:t>
                      </a:r>
                      <a:r>
                        <a:rPr lang="ru-RU" sz="1400" dirty="0" smtClean="0">
                          <a:latin typeface="+mn-lt"/>
                        </a:rPr>
                        <a:t>(ГИТ </a:t>
                      </a:r>
                      <a:r>
                        <a:rPr lang="ru-RU" sz="1400" dirty="0" smtClean="0">
                          <a:latin typeface="+mn-lt"/>
                        </a:rPr>
                        <a:t>антитела -15 </a:t>
                      </a:r>
                      <a:r>
                        <a:rPr lang="ru-RU" sz="1400" dirty="0" err="1" smtClean="0">
                          <a:latin typeface="+mn-lt"/>
                        </a:rPr>
                        <a:t>Ед</a:t>
                      </a:r>
                      <a:r>
                        <a:rPr lang="ru-RU" sz="1400" dirty="0" smtClean="0">
                          <a:latin typeface="+mn-lt"/>
                        </a:rPr>
                        <a:t>/мл)</a:t>
                      </a:r>
                      <a:endParaRPr lang="ru-RU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sz="1400" dirty="0" err="1" smtClean="0">
                          <a:latin typeface="+mn-lt"/>
                        </a:rPr>
                        <a:t>Обще-клинич</a:t>
                      </a:r>
                      <a:r>
                        <a:rPr lang="ru-RU" sz="1400" dirty="0" smtClean="0">
                          <a:latin typeface="+mn-lt"/>
                        </a:rPr>
                        <a:t>. </a:t>
                      </a:r>
                      <a:r>
                        <a:rPr lang="ru-RU" sz="1400" dirty="0" err="1" smtClean="0">
                          <a:latin typeface="+mn-lt"/>
                        </a:rPr>
                        <a:t>обслед-е</a:t>
                      </a:r>
                      <a:r>
                        <a:rPr lang="ru-RU" sz="1400" dirty="0" smtClean="0">
                          <a:latin typeface="+mn-lt"/>
                        </a:rPr>
                        <a:t> норма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sz="1400" dirty="0" smtClean="0">
                          <a:latin typeface="+mn-lt"/>
                        </a:rPr>
                        <a:t>УЗДС- </a:t>
                      </a:r>
                      <a:r>
                        <a:rPr lang="ru-RU" sz="1400" dirty="0" smtClean="0">
                          <a:latin typeface="+mn-lt"/>
                        </a:rPr>
                        <a:t>тромбов нет</a:t>
                      </a:r>
                      <a:endParaRPr lang="ru-RU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sz="1400" dirty="0" err="1" smtClean="0">
                          <a:latin typeface="+mn-lt"/>
                        </a:rPr>
                        <a:t>Обще-клинич</a:t>
                      </a:r>
                      <a:r>
                        <a:rPr lang="ru-RU" sz="1400" dirty="0" smtClean="0">
                          <a:latin typeface="+mn-lt"/>
                        </a:rPr>
                        <a:t>. </a:t>
                      </a:r>
                      <a:r>
                        <a:rPr lang="ru-RU" sz="1400" dirty="0" err="1" smtClean="0">
                          <a:latin typeface="+mn-lt"/>
                        </a:rPr>
                        <a:t>обслед-е</a:t>
                      </a:r>
                      <a:r>
                        <a:rPr lang="ru-RU" sz="1400" baseline="0" dirty="0" smtClean="0">
                          <a:latin typeface="+mn-lt"/>
                        </a:rPr>
                        <a:t> норма. </a:t>
                      </a:r>
                      <a:endParaRPr lang="ru-RU" sz="1400" dirty="0">
                        <a:latin typeface="+mn-lt"/>
                      </a:endParaRPr>
                    </a:p>
                  </a:txBody>
                  <a:tcPr/>
                </a:tc>
              </a:tr>
              <a:tr h="1274285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n-lt"/>
                        </a:rPr>
                        <a:t>Лечение</a:t>
                      </a:r>
                      <a:endParaRPr lang="ru-RU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+mn-lt"/>
                        </a:rPr>
                        <a:t>Аспирин</a:t>
                      </a:r>
                      <a:r>
                        <a:rPr lang="ru-RU" sz="1400" baseline="0" dirty="0" smtClean="0">
                          <a:latin typeface="+mn-lt"/>
                        </a:rPr>
                        <a:t> 100 </a:t>
                      </a:r>
                      <a:r>
                        <a:rPr lang="ru-RU" sz="1400" baseline="0" dirty="0" err="1" smtClean="0">
                          <a:latin typeface="+mn-lt"/>
                        </a:rPr>
                        <a:t>мг+клексан</a:t>
                      </a:r>
                      <a:r>
                        <a:rPr lang="ru-RU" sz="1400" baseline="0" dirty="0" smtClean="0">
                          <a:latin typeface="+mn-lt"/>
                        </a:rPr>
                        <a:t> 80 мг/</a:t>
                      </a:r>
                      <a:r>
                        <a:rPr lang="ru-RU" sz="1400" baseline="0" dirty="0" err="1" smtClean="0">
                          <a:latin typeface="+mn-lt"/>
                        </a:rPr>
                        <a:t>сут</a:t>
                      </a:r>
                      <a:endParaRPr lang="ru-RU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+mn-lt"/>
                        </a:rPr>
                        <a:t>Аспирин 100 </a:t>
                      </a:r>
                      <a:r>
                        <a:rPr lang="ru-RU" sz="1400" dirty="0" err="1" smtClean="0">
                          <a:latin typeface="+mn-lt"/>
                        </a:rPr>
                        <a:t>мг+клексан</a:t>
                      </a:r>
                      <a:r>
                        <a:rPr lang="ru-RU" sz="1400" dirty="0" smtClean="0">
                          <a:latin typeface="+mn-lt"/>
                        </a:rPr>
                        <a:t> 80 мг/</a:t>
                      </a:r>
                      <a:r>
                        <a:rPr lang="ru-RU" sz="1400" dirty="0" err="1" smtClean="0">
                          <a:latin typeface="+mn-lt"/>
                        </a:rPr>
                        <a:t>сут</a:t>
                      </a:r>
                      <a:endParaRPr lang="ru-RU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+mn-lt"/>
                        </a:rPr>
                        <a:t>Отмена </a:t>
                      </a:r>
                      <a:r>
                        <a:rPr lang="ru-RU" sz="1400" dirty="0" err="1" smtClean="0">
                          <a:latin typeface="+mn-lt"/>
                        </a:rPr>
                        <a:t>клексана</a:t>
                      </a:r>
                      <a:endParaRPr lang="ru-RU" sz="1400" dirty="0" smtClean="0">
                        <a:latin typeface="+mn-lt"/>
                      </a:endParaRPr>
                    </a:p>
                    <a:p>
                      <a:endParaRPr lang="ru-RU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+mn-lt"/>
                        </a:rPr>
                        <a:t>Отмена аспирина</a:t>
                      </a:r>
                      <a:endParaRPr lang="ru-RU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+mn-lt"/>
                        </a:rPr>
                        <a:t>Терапия прежняя</a:t>
                      </a:r>
                      <a:endParaRPr lang="ru-RU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err="1" smtClean="0">
                          <a:latin typeface="+mn-lt"/>
                        </a:rPr>
                        <a:t>Фонда-паринукс</a:t>
                      </a:r>
                      <a:r>
                        <a:rPr lang="ru-RU" sz="1400" dirty="0" smtClean="0">
                          <a:latin typeface="+mn-lt"/>
                        </a:rPr>
                        <a:t> </a:t>
                      </a:r>
                      <a:r>
                        <a:rPr lang="ru-RU" sz="1400" dirty="0" smtClean="0">
                          <a:latin typeface="+mn-lt"/>
                        </a:rPr>
                        <a:t>5 мг/</a:t>
                      </a:r>
                      <a:r>
                        <a:rPr lang="ru-RU" sz="1400" dirty="0" err="1" smtClean="0">
                          <a:latin typeface="+mn-lt"/>
                        </a:rPr>
                        <a:t>сут</a:t>
                      </a:r>
                      <a:endParaRPr lang="ru-RU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err="1" smtClean="0">
                          <a:latin typeface="+mn-lt"/>
                        </a:rPr>
                        <a:t>Фонда-паринукс</a:t>
                      </a:r>
                      <a:r>
                        <a:rPr lang="ru-RU" sz="1400" dirty="0" smtClean="0">
                          <a:latin typeface="+mn-lt"/>
                        </a:rPr>
                        <a:t> </a:t>
                      </a:r>
                      <a:r>
                        <a:rPr lang="ru-RU" sz="1400" dirty="0" smtClean="0">
                          <a:latin typeface="+mn-lt"/>
                        </a:rPr>
                        <a:t>2,5 мг/</a:t>
                      </a:r>
                      <a:r>
                        <a:rPr lang="ru-RU" sz="1400" dirty="0" err="1" smtClean="0">
                          <a:latin typeface="+mn-lt"/>
                        </a:rPr>
                        <a:t>сут</a:t>
                      </a:r>
                      <a:endParaRPr lang="ru-RU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err="1" smtClean="0">
                          <a:latin typeface="+mn-lt"/>
                        </a:rPr>
                        <a:t>Фонда-паринукс</a:t>
                      </a:r>
                      <a:r>
                        <a:rPr lang="ru-RU" sz="1400" dirty="0" smtClean="0">
                          <a:latin typeface="+mn-lt"/>
                        </a:rPr>
                        <a:t> </a:t>
                      </a:r>
                      <a:r>
                        <a:rPr lang="ru-RU" sz="1400" dirty="0" smtClean="0">
                          <a:latin typeface="+mn-lt"/>
                        </a:rPr>
                        <a:t>2,5 </a:t>
                      </a:r>
                      <a:r>
                        <a:rPr lang="ru-RU" sz="1400" dirty="0" smtClean="0">
                          <a:latin typeface="+mn-lt"/>
                        </a:rPr>
                        <a:t>мг/</a:t>
                      </a:r>
                      <a:r>
                        <a:rPr lang="ru-RU" sz="1400" dirty="0" err="1" smtClean="0">
                          <a:latin typeface="+mn-lt"/>
                        </a:rPr>
                        <a:t>сут</a:t>
                      </a:r>
                      <a:endParaRPr lang="ru-RU" sz="1400" dirty="0" smtClean="0">
                        <a:latin typeface="+mn-lt"/>
                      </a:endParaRPr>
                    </a:p>
                    <a:p>
                      <a:r>
                        <a:rPr lang="ru-RU" sz="1400" baseline="0" dirty="0" smtClean="0">
                          <a:latin typeface="+mn-lt"/>
                        </a:rPr>
                        <a:t>Выписка в </a:t>
                      </a:r>
                      <a:r>
                        <a:rPr lang="ru-RU" sz="1400" baseline="0" dirty="0" err="1" smtClean="0">
                          <a:latin typeface="+mn-lt"/>
                        </a:rPr>
                        <a:t>гемат</a:t>
                      </a:r>
                      <a:r>
                        <a:rPr lang="ru-RU" sz="1400" baseline="0" dirty="0" smtClean="0">
                          <a:latin typeface="+mn-lt"/>
                        </a:rPr>
                        <a:t>.</a:t>
                      </a:r>
                    </a:p>
                    <a:p>
                      <a:r>
                        <a:rPr lang="ru-RU" sz="1400" baseline="0" dirty="0" smtClean="0">
                          <a:latin typeface="+mn-lt"/>
                        </a:rPr>
                        <a:t>стационар по м/ж.</a:t>
                      </a:r>
                      <a:endParaRPr lang="ru-RU" sz="1400" dirty="0">
                        <a:latin typeface="+mn-lt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1101</TotalTime>
  <Words>1821</Words>
  <Application>Microsoft Office PowerPoint</Application>
  <PresentationFormat>Экран (4:3)</PresentationFormat>
  <Paragraphs>360</Paragraphs>
  <Slides>30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30</vt:i4>
      </vt:variant>
    </vt:vector>
  </HeadingPairs>
  <TitlesOfParts>
    <vt:vector size="31" baseType="lpstr">
      <vt:lpstr>Тема Office</vt:lpstr>
      <vt:lpstr>КЛИНИЧЕСКИЙ РАЗБОР</vt:lpstr>
      <vt:lpstr>  Пациентка К., 67 лет Дооперационные клинические данные  </vt:lpstr>
      <vt:lpstr>Пациентка К., 67 лет Дооперационные клинические данные  </vt:lpstr>
      <vt:lpstr>Пациентка К., 67 лет Дооперационные клинические данные  </vt:lpstr>
      <vt:lpstr>Пациентка К., 67 лет Дооперационная терапия</vt:lpstr>
      <vt:lpstr>Пациентка К., 67 лет Хирургическое лечение</vt:lpstr>
      <vt:lpstr> Гепаринизация при ИК:  НФГ из расчета 300ед/кг, вся доза (25000ед) вводится непосредственно перед канюлированием в центральный катетер, + 5000ед  - в перфузат. Целевое АСТ (активир время свертывания) - не &lt;450, определяется перед подключением ИК и каждые 30мин в ходе ИК. При снижении АСТ в процессе процедуры добавляют гепарин (до5000ед) в контур ИК.  Cell-saver центрифугирует кровь, теряющуюся при операции, с возвратом взвеси. Неизбежны повреждение и гибель тромбоцитов. Поэтому тромбоцитопения в исходе операции обусловлена 1)гепарином, 2) использованием cell-saver, 3) длительным ИК (более 4часов), 4)гемодилюцией. </vt:lpstr>
      <vt:lpstr>Пациентка К., 67 лет послеоперационный период</vt:lpstr>
      <vt:lpstr>Пациентка К., 67 лет послеоперационный период</vt:lpstr>
      <vt:lpstr>Пациентка К., 67 лет постгоспитальный период</vt:lpstr>
      <vt:lpstr>Пациентка К., 67 лет 1 год после КШ</vt:lpstr>
      <vt:lpstr>Пациентка Ч., 77 лет Дооперационные клинические данные </vt:lpstr>
      <vt:lpstr>Пациентка Ч., 77 лет Дооперационные клинические данные</vt:lpstr>
      <vt:lpstr>Пациентка Ч., 77 лет Дооперационные клинические данные</vt:lpstr>
      <vt:lpstr>Пациентка Ч., 77 лет Дооперационная терапия</vt:lpstr>
      <vt:lpstr>Пациентка Ч., 77 лет Хирургическое лечение</vt:lpstr>
      <vt:lpstr>Пациентка Ч., 77 лет Послеоперационный период</vt:lpstr>
      <vt:lpstr>Пациентка Ч., 77 лет Послеоперационный период</vt:lpstr>
      <vt:lpstr>Пациентка Ч., 77 лет Постгоспитальный период</vt:lpstr>
      <vt:lpstr>Гепарин-индуцированная тромбоцитопения</vt:lpstr>
      <vt:lpstr>ГИТ 2 типа механизм</vt:lpstr>
      <vt:lpstr>Статистические данные</vt:lpstr>
      <vt:lpstr>Гепарин в кардиохирургии</vt:lpstr>
      <vt:lpstr>Наиболее вероятные причины тромбоцитопении в раннем послеоперационном периоде</vt:lpstr>
      <vt:lpstr>Американские рекомендации торакальных хирургов 2012г</vt:lpstr>
      <vt:lpstr>Альтернативные антикоагулянты</vt:lpstr>
      <vt:lpstr>Заключение</vt:lpstr>
      <vt:lpstr>Гепарин-индуцированная тромбоцитопения; уроки и выводы</vt:lpstr>
      <vt:lpstr>Гепарин-индуцированная тромбоцитопения; предлагаемые вопросы для дискуссии</vt:lpstr>
      <vt:lpstr>Спасибо за внимание!  С наступающим Новым Годом!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КЛИНИЧЕСКИЙ РАЗБОР</dc:title>
  <dc:creator>Viktoriya P. Barkar</dc:creator>
  <cp:lastModifiedBy>user_2</cp:lastModifiedBy>
  <cp:revision>135</cp:revision>
  <dcterms:created xsi:type="dcterms:W3CDTF">2017-12-17T16:46:55Z</dcterms:created>
  <dcterms:modified xsi:type="dcterms:W3CDTF">2017-12-20T09:51:42Z</dcterms:modified>
</cp:coreProperties>
</file>