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7"/>
  </p:notesMasterIdLst>
  <p:sldIdLst>
    <p:sldId id="256" r:id="rId3"/>
    <p:sldId id="313" r:id="rId4"/>
    <p:sldId id="275" r:id="rId5"/>
    <p:sldId id="257" r:id="rId6"/>
    <p:sldId id="259" r:id="rId7"/>
    <p:sldId id="260" r:id="rId8"/>
    <p:sldId id="261" r:id="rId9"/>
    <p:sldId id="273" r:id="rId10"/>
    <p:sldId id="262" r:id="rId11"/>
    <p:sldId id="263" r:id="rId12"/>
    <p:sldId id="267" r:id="rId13"/>
    <p:sldId id="280" r:id="rId14"/>
    <p:sldId id="327" r:id="rId15"/>
    <p:sldId id="298" r:id="rId16"/>
    <p:sldId id="299" r:id="rId17"/>
    <p:sldId id="301" r:id="rId18"/>
    <p:sldId id="303" r:id="rId19"/>
    <p:sldId id="304" r:id="rId20"/>
    <p:sldId id="305" r:id="rId21"/>
    <p:sldId id="306" r:id="rId22"/>
    <p:sldId id="308" r:id="rId23"/>
    <p:sldId id="309" r:id="rId24"/>
    <p:sldId id="311" r:id="rId25"/>
    <p:sldId id="338" r:id="rId26"/>
    <p:sldId id="339" r:id="rId27"/>
    <p:sldId id="340" r:id="rId28"/>
    <p:sldId id="341" r:id="rId29"/>
    <p:sldId id="330" r:id="rId30"/>
    <p:sldId id="331" r:id="rId31"/>
    <p:sldId id="332" r:id="rId32"/>
    <p:sldId id="333" r:id="rId33"/>
    <p:sldId id="334" r:id="rId34"/>
    <p:sldId id="336" r:id="rId35"/>
    <p:sldId id="322" r:id="rId36"/>
    <p:sldId id="269" r:id="rId37"/>
    <p:sldId id="277" r:id="rId38"/>
    <p:sldId id="314" r:id="rId39"/>
    <p:sldId id="315" r:id="rId40"/>
    <p:sldId id="316" r:id="rId41"/>
    <p:sldId id="317" r:id="rId42"/>
    <p:sldId id="318" r:id="rId43"/>
    <p:sldId id="319" r:id="rId44"/>
    <p:sldId id="323" r:id="rId45"/>
    <p:sldId id="32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86" autoAdjust="0"/>
  </p:normalViewPr>
  <p:slideViewPr>
    <p:cSldViewPr>
      <p:cViewPr varScale="1">
        <p:scale>
          <a:sx n="102" d="100"/>
          <a:sy n="102" d="100"/>
        </p:scale>
        <p:origin x="-2672" y="-10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030115-DDA1-43F8-8058-3F1D0C7123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840137-7C8D-4C64-B6CF-922C531495C8}">
      <dgm:prSet phldrT="[Текст]"/>
      <dgm:spPr/>
      <dgm:t>
        <a:bodyPr/>
        <a:lstStyle/>
        <a:p>
          <a:pPr algn="ctr"/>
          <a:r>
            <a:rPr lang="ru-RU" b="1" u="none" dirty="0"/>
            <a:t>Появилась и стала нарастать одышка при физической нагрузке, увеличилась масса тела на 6 кг за 10 дней, появились отеки нижних конечностей</a:t>
          </a:r>
          <a:endParaRPr lang="ru-RU" dirty="0"/>
        </a:p>
      </dgm:t>
    </dgm:pt>
    <dgm:pt modelId="{58C90FBD-C89D-45AD-BFEE-14F4E395E7BA}" type="parTrans" cxnId="{9BB48D92-560A-4994-9FBA-B6640E83E7F1}">
      <dgm:prSet/>
      <dgm:spPr/>
      <dgm:t>
        <a:bodyPr/>
        <a:lstStyle/>
        <a:p>
          <a:endParaRPr lang="ru-RU"/>
        </a:p>
      </dgm:t>
    </dgm:pt>
    <dgm:pt modelId="{EC02B1F7-0479-49DA-99D2-E5229A815E5E}" type="sibTrans" cxnId="{9BB48D92-560A-4994-9FBA-B6640E83E7F1}">
      <dgm:prSet/>
      <dgm:spPr/>
      <dgm:t>
        <a:bodyPr/>
        <a:lstStyle/>
        <a:p>
          <a:endParaRPr lang="ru-RU"/>
        </a:p>
      </dgm:t>
    </dgm:pt>
    <dgm:pt modelId="{E1E672FF-B979-458D-8C15-879F835DC85F}">
      <dgm:prSet phldrT="[Текст]" custT="1"/>
      <dgm:spPr/>
      <dgm:t>
        <a:bodyPr/>
        <a:lstStyle/>
        <a:p>
          <a:pPr algn="ctr"/>
          <a:r>
            <a:rPr lang="ru-RU" sz="1200" b="1" u="none" dirty="0" err="1"/>
            <a:t>Амбулаторно</a:t>
          </a:r>
          <a:r>
            <a:rPr lang="ru-RU" sz="1200" b="1" u="none" dirty="0"/>
            <a:t> по данным </a:t>
          </a:r>
          <a:r>
            <a:rPr lang="en-US" sz="1200" b="1" u="none" dirty="0" err="1"/>
            <a:t>Rg</a:t>
          </a:r>
          <a:r>
            <a:rPr lang="en-US" sz="1200" b="1" u="none" dirty="0"/>
            <a:t> </a:t>
          </a:r>
          <a:r>
            <a:rPr lang="ru-RU" sz="1200" b="1" u="none" dirty="0" smtClean="0"/>
            <a:t>был </a:t>
          </a:r>
          <a:r>
            <a:rPr lang="ru-RU" sz="1200" b="1" u="none" dirty="0"/>
            <a:t>выставлен диагноз нижнедолевой пневмонии, проводилась антибиотикотерапия, на фоне чего улучшения состояния не отмечала. При ЭхоКГ выявлена жидкость в полости перикарда, подозрение на тромбоз в полости ЛЖ. </a:t>
          </a:r>
          <a:endParaRPr lang="ru-RU" sz="1200" dirty="0"/>
        </a:p>
      </dgm:t>
    </dgm:pt>
    <dgm:pt modelId="{4F14F194-E7AF-414A-AA04-C1F17010A928}" type="parTrans" cxnId="{D188DBE2-EA64-46AD-AE44-162EA736C354}">
      <dgm:prSet/>
      <dgm:spPr/>
      <dgm:t>
        <a:bodyPr/>
        <a:lstStyle/>
        <a:p>
          <a:endParaRPr lang="ru-RU"/>
        </a:p>
      </dgm:t>
    </dgm:pt>
    <dgm:pt modelId="{095AF779-A57D-4010-8512-E073D3BA0D55}" type="sibTrans" cxnId="{D188DBE2-EA64-46AD-AE44-162EA736C354}">
      <dgm:prSet/>
      <dgm:spPr/>
      <dgm:t>
        <a:bodyPr/>
        <a:lstStyle/>
        <a:p>
          <a:endParaRPr lang="ru-RU"/>
        </a:p>
      </dgm:t>
    </dgm:pt>
    <dgm:pt modelId="{4350CDFA-4B35-4EEC-9D77-35275B4FC7FC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79A97756-FE86-4E8B-9D42-175AEC2D8723}" type="parTrans" cxnId="{A209D4C4-6F14-4700-AF4F-6B242E38B68D}">
      <dgm:prSet/>
      <dgm:spPr/>
      <dgm:t>
        <a:bodyPr/>
        <a:lstStyle/>
        <a:p>
          <a:endParaRPr lang="ru-RU"/>
        </a:p>
      </dgm:t>
    </dgm:pt>
    <dgm:pt modelId="{819EB8BF-64D8-4D6D-B028-AF1594AA4B47}" type="sibTrans" cxnId="{A209D4C4-6F14-4700-AF4F-6B242E38B68D}">
      <dgm:prSet/>
      <dgm:spPr/>
      <dgm:t>
        <a:bodyPr/>
        <a:lstStyle/>
        <a:p>
          <a:endParaRPr lang="ru-RU"/>
        </a:p>
      </dgm:t>
    </dgm:pt>
    <dgm:pt modelId="{0AF1D2F3-E963-4186-81D2-6F7D013DBC4A}" type="pres">
      <dgm:prSet presAssocID="{F9030115-DDA1-43F8-8058-3F1D0C7123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51BA3E-ACEA-4378-9AF3-0126CF3D85AA}" type="pres">
      <dgm:prSet presAssocID="{F9030115-DDA1-43F8-8058-3F1D0C7123C1}" presName="arrow" presStyleLbl="bgShp" presStyleIdx="0" presStyleCnt="1" custLinFactNeighborX="-962"/>
      <dgm:spPr/>
    </dgm:pt>
    <dgm:pt modelId="{D22B14C4-2A3A-4E8B-BCEF-086EA37A262D}" type="pres">
      <dgm:prSet presAssocID="{F9030115-DDA1-43F8-8058-3F1D0C7123C1}" presName="points" presStyleCnt="0"/>
      <dgm:spPr/>
    </dgm:pt>
    <dgm:pt modelId="{02735D9B-5689-485A-B034-663D0F740B23}" type="pres">
      <dgm:prSet presAssocID="{63840137-7C8D-4C64-B6CF-922C531495C8}" presName="compositeA" presStyleCnt="0"/>
      <dgm:spPr/>
    </dgm:pt>
    <dgm:pt modelId="{27358B31-396B-4610-884A-2116E20ECFAC}" type="pres">
      <dgm:prSet presAssocID="{63840137-7C8D-4C64-B6CF-922C531495C8}" presName="textA" presStyleLbl="revTx" presStyleIdx="0" presStyleCnt="3" custScaleX="72391" custLinFactNeighborX="-9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4856F-0AB9-49B2-9409-C41E9C1A29BF}" type="pres">
      <dgm:prSet presAssocID="{63840137-7C8D-4C64-B6CF-922C531495C8}" presName="circleA" presStyleLbl="node1" presStyleIdx="0" presStyleCnt="3" custScaleX="226862" custScaleY="189143" custLinFactNeighborX="-71979" custLinFactNeighborY="-345"/>
      <dgm:spPr/>
    </dgm:pt>
    <dgm:pt modelId="{60338310-CED7-4249-98DC-477DBF362593}" type="pres">
      <dgm:prSet presAssocID="{63840137-7C8D-4C64-B6CF-922C531495C8}" presName="spaceA" presStyleCnt="0"/>
      <dgm:spPr/>
    </dgm:pt>
    <dgm:pt modelId="{F984E278-88FF-4F21-B6C1-31FEA7F11192}" type="pres">
      <dgm:prSet presAssocID="{EC02B1F7-0479-49DA-99D2-E5229A815E5E}" presName="space" presStyleCnt="0"/>
      <dgm:spPr/>
    </dgm:pt>
    <dgm:pt modelId="{41F232DA-FC0A-447B-A35D-2F97626897B4}" type="pres">
      <dgm:prSet presAssocID="{E1E672FF-B979-458D-8C15-879F835DC85F}" presName="compositeB" presStyleCnt="0"/>
      <dgm:spPr/>
    </dgm:pt>
    <dgm:pt modelId="{E3BE2679-10DF-489C-84BA-6B68A4086CB3}" type="pres">
      <dgm:prSet presAssocID="{E1E672FF-B979-458D-8C15-879F835DC85F}" presName="textB" presStyleLbl="revTx" presStyleIdx="1" presStyleCnt="3" custLinFactNeighborX="-62054" custLinFactNeighborY="3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3B1B7-3DBF-408B-9000-06CCC23E3F96}" type="pres">
      <dgm:prSet presAssocID="{E1E672FF-B979-458D-8C15-879F835DC85F}" presName="circleB" presStyleLbl="node1" presStyleIdx="1" presStyleCnt="3" custScaleX="175463" custScaleY="160119"/>
      <dgm:spPr/>
    </dgm:pt>
    <dgm:pt modelId="{213D05E2-90E6-486D-A16D-CA0FC02D5C10}" type="pres">
      <dgm:prSet presAssocID="{E1E672FF-B979-458D-8C15-879F835DC85F}" presName="spaceB" presStyleCnt="0"/>
      <dgm:spPr/>
    </dgm:pt>
    <dgm:pt modelId="{3F20FB0F-65F0-4091-9C69-311F10600340}" type="pres">
      <dgm:prSet presAssocID="{095AF779-A57D-4010-8512-E073D3BA0D55}" presName="space" presStyleCnt="0"/>
      <dgm:spPr/>
    </dgm:pt>
    <dgm:pt modelId="{53021A0E-1B25-4CDD-B7F4-6DBFD4BC3587}" type="pres">
      <dgm:prSet presAssocID="{4350CDFA-4B35-4EEC-9D77-35275B4FC7FC}" presName="compositeA" presStyleCnt="0"/>
      <dgm:spPr/>
    </dgm:pt>
    <dgm:pt modelId="{38DBE0A8-408E-40F3-83E3-697B93BD2C90}" type="pres">
      <dgm:prSet presAssocID="{4350CDFA-4B35-4EEC-9D77-35275B4FC7FC}" presName="textA" presStyleLbl="revTx" presStyleIdx="2" presStyleCnt="3" custLinFactY="57143" custLinFactNeighborX="-1248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71217-99F8-4401-B61E-2A61F60C222C}" type="pres">
      <dgm:prSet presAssocID="{4350CDFA-4B35-4EEC-9D77-35275B4FC7FC}" presName="circleA" presStyleLbl="node1" presStyleIdx="2" presStyleCnt="3" custScaleX="339385" custScaleY="171428" custLinFactX="-21559" custLinFactNeighborX="-100000" custLinFactNeighborY="0"/>
      <dgm:spPr/>
    </dgm:pt>
    <dgm:pt modelId="{EA21E8F4-700A-45CC-8C7D-BE658E3EE59C}" type="pres">
      <dgm:prSet presAssocID="{4350CDFA-4B35-4EEC-9D77-35275B4FC7FC}" presName="spaceA" presStyleCnt="0"/>
      <dgm:spPr/>
    </dgm:pt>
  </dgm:ptLst>
  <dgm:cxnLst>
    <dgm:cxn modelId="{8B22E494-7EC7-4F20-A354-3677737EB450}" type="presOf" srcId="{4350CDFA-4B35-4EEC-9D77-35275B4FC7FC}" destId="{38DBE0A8-408E-40F3-83E3-697B93BD2C90}" srcOrd="0" destOrd="0" presId="urn:microsoft.com/office/officeart/2005/8/layout/hProcess11"/>
    <dgm:cxn modelId="{D524CE82-AF37-46B0-8333-05002938A2B7}" type="presOf" srcId="{63840137-7C8D-4C64-B6CF-922C531495C8}" destId="{27358B31-396B-4610-884A-2116E20ECFAC}" srcOrd="0" destOrd="0" presId="urn:microsoft.com/office/officeart/2005/8/layout/hProcess11"/>
    <dgm:cxn modelId="{61423850-0722-4EEC-9588-235596F250CB}" type="presOf" srcId="{E1E672FF-B979-458D-8C15-879F835DC85F}" destId="{E3BE2679-10DF-489C-84BA-6B68A4086CB3}" srcOrd="0" destOrd="0" presId="urn:microsoft.com/office/officeart/2005/8/layout/hProcess11"/>
    <dgm:cxn modelId="{24E8A589-36E7-4CC8-8FA0-FBBCFD0F276C}" type="presOf" srcId="{F9030115-DDA1-43F8-8058-3F1D0C7123C1}" destId="{0AF1D2F3-E963-4186-81D2-6F7D013DBC4A}" srcOrd="0" destOrd="0" presId="urn:microsoft.com/office/officeart/2005/8/layout/hProcess11"/>
    <dgm:cxn modelId="{A209D4C4-6F14-4700-AF4F-6B242E38B68D}" srcId="{F9030115-DDA1-43F8-8058-3F1D0C7123C1}" destId="{4350CDFA-4B35-4EEC-9D77-35275B4FC7FC}" srcOrd="2" destOrd="0" parTransId="{79A97756-FE86-4E8B-9D42-175AEC2D8723}" sibTransId="{819EB8BF-64D8-4D6D-B028-AF1594AA4B47}"/>
    <dgm:cxn modelId="{9BB48D92-560A-4994-9FBA-B6640E83E7F1}" srcId="{F9030115-DDA1-43F8-8058-3F1D0C7123C1}" destId="{63840137-7C8D-4C64-B6CF-922C531495C8}" srcOrd="0" destOrd="0" parTransId="{58C90FBD-C89D-45AD-BFEE-14F4E395E7BA}" sibTransId="{EC02B1F7-0479-49DA-99D2-E5229A815E5E}"/>
    <dgm:cxn modelId="{D188DBE2-EA64-46AD-AE44-162EA736C354}" srcId="{F9030115-DDA1-43F8-8058-3F1D0C7123C1}" destId="{E1E672FF-B979-458D-8C15-879F835DC85F}" srcOrd="1" destOrd="0" parTransId="{4F14F194-E7AF-414A-AA04-C1F17010A928}" sibTransId="{095AF779-A57D-4010-8512-E073D3BA0D55}"/>
    <dgm:cxn modelId="{378D608C-38DF-4473-BD32-8BCE3BDFFCE6}" type="presParOf" srcId="{0AF1D2F3-E963-4186-81D2-6F7D013DBC4A}" destId="{CA51BA3E-ACEA-4378-9AF3-0126CF3D85AA}" srcOrd="0" destOrd="0" presId="urn:microsoft.com/office/officeart/2005/8/layout/hProcess11"/>
    <dgm:cxn modelId="{7684A930-DC37-4D6C-A27F-AB4608090CE8}" type="presParOf" srcId="{0AF1D2F3-E963-4186-81D2-6F7D013DBC4A}" destId="{D22B14C4-2A3A-4E8B-BCEF-086EA37A262D}" srcOrd="1" destOrd="0" presId="urn:microsoft.com/office/officeart/2005/8/layout/hProcess11"/>
    <dgm:cxn modelId="{779B0E8E-FA50-4A87-9029-64F651B4F144}" type="presParOf" srcId="{D22B14C4-2A3A-4E8B-BCEF-086EA37A262D}" destId="{02735D9B-5689-485A-B034-663D0F740B23}" srcOrd="0" destOrd="0" presId="urn:microsoft.com/office/officeart/2005/8/layout/hProcess11"/>
    <dgm:cxn modelId="{3C794360-FA0B-45EB-826B-0E3DCAC9D1E5}" type="presParOf" srcId="{02735D9B-5689-485A-B034-663D0F740B23}" destId="{27358B31-396B-4610-884A-2116E20ECFAC}" srcOrd="0" destOrd="0" presId="urn:microsoft.com/office/officeart/2005/8/layout/hProcess11"/>
    <dgm:cxn modelId="{89E26A79-DE9F-4D98-8FF7-C20E81A13FC1}" type="presParOf" srcId="{02735D9B-5689-485A-B034-663D0F740B23}" destId="{AF94856F-0AB9-49B2-9409-C41E9C1A29BF}" srcOrd="1" destOrd="0" presId="urn:microsoft.com/office/officeart/2005/8/layout/hProcess11"/>
    <dgm:cxn modelId="{E7068C70-1877-4EB6-9A6F-96327305ED03}" type="presParOf" srcId="{02735D9B-5689-485A-B034-663D0F740B23}" destId="{60338310-CED7-4249-98DC-477DBF362593}" srcOrd="2" destOrd="0" presId="urn:microsoft.com/office/officeart/2005/8/layout/hProcess11"/>
    <dgm:cxn modelId="{1084103B-15B7-41EC-B08E-57B3690EB61A}" type="presParOf" srcId="{D22B14C4-2A3A-4E8B-BCEF-086EA37A262D}" destId="{F984E278-88FF-4F21-B6C1-31FEA7F11192}" srcOrd="1" destOrd="0" presId="urn:microsoft.com/office/officeart/2005/8/layout/hProcess11"/>
    <dgm:cxn modelId="{3BAE61E3-DE95-4116-8459-D3705976D22C}" type="presParOf" srcId="{D22B14C4-2A3A-4E8B-BCEF-086EA37A262D}" destId="{41F232DA-FC0A-447B-A35D-2F97626897B4}" srcOrd="2" destOrd="0" presId="urn:microsoft.com/office/officeart/2005/8/layout/hProcess11"/>
    <dgm:cxn modelId="{2260A0D9-E803-4B0A-A58A-687E4E8B5710}" type="presParOf" srcId="{41F232DA-FC0A-447B-A35D-2F97626897B4}" destId="{E3BE2679-10DF-489C-84BA-6B68A4086CB3}" srcOrd="0" destOrd="0" presId="urn:microsoft.com/office/officeart/2005/8/layout/hProcess11"/>
    <dgm:cxn modelId="{C947D1FE-6E43-477C-9147-8C90B47B4DF0}" type="presParOf" srcId="{41F232DA-FC0A-447B-A35D-2F97626897B4}" destId="{C5E3B1B7-3DBF-408B-9000-06CCC23E3F96}" srcOrd="1" destOrd="0" presId="urn:microsoft.com/office/officeart/2005/8/layout/hProcess11"/>
    <dgm:cxn modelId="{874D17A0-852E-40F5-A608-93E5D13EB616}" type="presParOf" srcId="{41F232DA-FC0A-447B-A35D-2F97626897B4}" destId="{213D05E2-90E6-486D-A16D-CA0FC02D5C10}" srcOrd="2" destOrd="0" presId="urn:microsoft.com/office/officeart/2005/8/layout/hProcess11"/>
    <dgm:cxn modelId="{7AB002B6-296B-4A34-9A47-4B8FD1E630BC}" type="presParOf" srcId="{D22B14C4-2A3A-4E8B-BCEF-086EA37A262D}" destId="{3F20FB0F-65F0-4091-9C69-311F10600340}" srcOrd="3" destOrd="0" presId="urn:microsoft.com/office/officeart/2005/8/layout/hProcess11"/>
    <dgm:cxn modelId="{3FFAB3EE-5EBE-4946-B921-4622CDD7D03A}" type="presParOf" srcId="{D22B14C4-2A3A-4E8B-BCEF-086EA37A262D}" destId="{53021A0E-1B25-4CDD-B7F4-6DBFD4BC3587}" srcOrd="4" destOrd="0" presId="urn:microsoft.com/office/officeart/2005/8/layout/hProcess11"/>
    <dgm:cxn modelId="{9C42644F-48CC-439E-9951-6C12BC172849}" type="presParOf" srcId="{53021A0E-1B25-4CDD-B7F4-6DBFD4BC3587}" destId="{38DBE0A8-408E-40F3-83E3-697B93BD2C90}" srcOrd="0" destOrd="0" presId="urn:microsoft.com/office/officeart/2005/8/layout/hProcess11"/>
    <dgm:cxn modelId="{99AA43D5-E679-45C4-A98E-1AC4A87BE84E}" type="presParOf" srcId="{53021A0E-1B25-4CDD-B7F4-6DBFD4BC3587}" destId="{36C71217-99F8-4401-B61E-2A61F60C222C}" srcOrd="1" destOrd="0" presId="urn:microsoft.com/office/officeart/2005/8/layout/hProcess11"/>
    <dgm:cxn modelId="{E5A64AB8-D885-4CE1-98D4-C804EB391D24}" type="presParOf" srcId="{53021A0E-1B25-4CDD-B7F4-6DBFD4BC3587}" destId="{EA21E8F4-700A-45CC-8C7D-BE658E3EE59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1BA3E-ACEA-4378-9AF3-0126CF3D85AA}">
      <dsp:nvSpPr>
        <dsp:cNvPr id="0" name=""/>
        <dsp:cNvSpPr/>
      </dsp:nvSpPr>
      <dsp:spPr>
        <a:xfrm>
          <a:off x="0" y="1512168"/>
          <a:ext cx="8100392" cy="201622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58B31-396B-4610-884A-2116E20ECFAC}">
      <dsp:nvSpPr>
        <dsp:cNvPr id="0" name=""/>
        <dsp:cNvSpPr/>
      </dsp:nvSpPr>
      <dsp:spPr>
        <a:xfrm>
          <a:off x="107510" y="0"/>
          <a:ext cx="1700775" cy="201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none" kern="1200" dirty="0"/>
            <a:t>Появилась и стала нарастать одышка при физической нагрузке, увеличилась масса тела на 6 кг за 10 дней, появились отеки нижних конечностей</a:t>
          </a:r>
          <a:endParaRPr lang="ru-RU" sz="1300" kern="1200" dirty="0"/>
        </a:p>
      </dsp:txBody>
      <dsp:txXfrm>
        <a:off x="107510" y="0"/>
        <a:ext cx="1700775" cy="2016224"/>
      </dsp:txXfrm>
    </dsp:sp>
    <dsp:sp modelId="{AF94856F-0AB9-49B2-9409-C41E9C1A29BF}">
      <dsp:nvSpPr>
        <dsp:cNvPr id="0" name=""/>
        <dsp:cNvSpPr/>
      </dsp:nvSpPr>
      <dsp:spPr>
        <a:xfrm>
          <a:off x="243704" y="2041847"/>
          <a:ext cx="1143511" cy="953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E2679-10DF-489C-84BA-6B68A4086CB3}">
      <dsp:nvSpPr>
        <dsp:cNvPr id="0" name=""/>
        <dsp:cNvSpPr/>
      </dsp:nvSpPr>
      <dsp:spPr>
        <a:xfrm>
          <a:off x="1012545" y="3024336"/>
          <a:ext cx="2349430" cy="201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err="1"/>
            <a:t>Амбулаторно</a:t>
          </a:r>
          <a:r>
            <a:rPr lang="ru-RU" sz="1200" b="1" u="none" kern="1200" dirty="0"/>
            <a:t> по данным </a:t>
          </a:r>
          <a:r>
            <a:rPr lang="en-US" sz="1200" b="1" u="none" kern="1200" dirty="0" err="1"/>
            <a:t>Rg</a:t>
          </a:r>
          <a:r>
            <a:rPr lang="en-US" sz="1200" b="1" u="none" kern="1200" dirty="0"/>
            <a:t> </a:t>
          </a:r>
          <a:r>
            <a:rPr lang="ru-RU" sz="1200" b="1" u="none" kern="1200" dirty="0" smtClean="0"/>
            <a:t>был </a:t>
          </a:r>
          <a:r>
            <a:rPr lang="ru-RU" sz="1200" b="1" u="none" kern="1200" dirty="0"/>
            <a:t>выставлен диагноз нижнедолевой пневмонии, проводилась антибиотикотерапия, на фоне чего улучшения состояния не отмечала. При ЭхоКГ выявлена жидкость в полости перикарда, подозрение на тромбоз в полости ЛЖ. </a:t>
          </a:r>
          <a:endParaRPr lang="ru-RU" sz="1200" kern="1200" dirty="0"/>
        </a:p>
      </dsp:txBody>
      <dsp:txXfrm>
        <a:off x="1012545" y="3024336"/>
        <a:ext cx="2349430" cy="2016224"/>
      </dsp:txXfrm>
    </dsp:sp>
    <dsp:sp modelId="{C5E3B1B7-3DBF-408B-9000-06CCC23E3F96}">
      <dsp:nvSpPr>
        <dsp:cNvPr id="0" name=""/>
        <dsp:cNvSpPr/>
      </dsp:nvSpPr>
      <dsp:spPr>
        <a:xfrm>
          <a:off x="3202960" y="2116735"/>
          <a:ext cx="884431" cy="8070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BE0A8-408E-40F3-83E3-697B93BD2C90}">
      <dsp:nvSpPr>
        <dsp:cNvPr id="0" name=""/>
        <dsp:cNvSpPr/>
      </dsp:nvSpPr>
      <dsp:spPr>
        <a:xfrm>
          <a:off x="4644013" y="3024336"/>
          <a:ext cx="2349430" cy="201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4644013" y="3024336"/>
        <a:ext cx="2349430" cy="2016224"/>
      </dsp:txXfrm>
    </dsp:sp>
    <dsp:sp modelId="{36C71217-99F8-4401-B61E-2A61F60C222C}">
      <dsp:nvSpPr>
        <dsp:cNvPr id="0" name=""/>
        <dsp:cNvSpPr/>
      </dsp:nvSpPr>
      <dsp:spPr>
        <a:xfrm>
          <a:off x="4644007" y="2088233"/>
          <a:ext cx="1710690" cy="8640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F4BB4-B256-480B-A652-2D5F21FB126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7921F-91DA-4B0E-ACEA-3D556CA0F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0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5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зависмости</a:t>
            </a:r>
            <a:r>
              <a:rPr lang="ru-RU" baseline="0" dirty="0" smtClean="0"/>
              <a:t> от варианта </a:t>
            </a:r>
            <a:r>
              <a:rPr lang="ru-RU" baseline="0" dirty="0" err="1" smtClean="0"/>
              <a:t>пораежняи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преавлирует</a:t>
            </a:r>
            <a:r>
              <a:rPr lang="ru-RU" baseline="0" dirty="0" smtClean="0"/>
              <a:t> ПЖ ЛЖ или </a:t>
            </a:r>
            <a:r>
              <a:rPr lang="ru-RU" baseline="0" dirty="0" err="1" smtClean="0"/>
              <a:t>бивентр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686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1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7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9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65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42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9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2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5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7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7921F-91DA-4B0E-ACEA-3D556CA0F8A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8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9898-4B37-437B-B905-6DB41C826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94FF0-9611-47CE-BA93-425935A1F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1905-BAC4-4E4E-80D4-5015C8B9B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949B-AA8A-41D4-91EF-3ADD9A645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064A4-EC52-4579-8A98-B2C2B4C81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D25E-2861-48F1-AA6D-E17205217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A9971-E089-437B-B03C-9EB656186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20CF-72F5-4416-A302-7BDF02FDC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B5F4-F726-4E79-816D-5756A3D1E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E12C-7059-45C1-85CB-0B137FF4A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6F7B-FAF9-49BA-9A62-2A224D55F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C1C328-ED93-449E-8ADC-DE76B51C2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781800" y="762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solidFill>
                  <a:srgbClr val="FFCC00"/>
                </a:solidFill>
              </a:rPr>
              <a:t>Больной В., 43 лет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1" Type="http://schemas.microsoft.com/office/2007/relationships/media" Target="file:///E:\&#1082;&#1083;&#1080;&#1085;%20&#1088;&#1072;&#1079;&#1073;&#1086;&#1088;%20&#1060;&#1088;&#1086;&#1083;&#1086;&#1074;&#1072;\Frol%20FibElas%208.avi" TargetMode="External"/><Relationship Id="rId2" Type="http://schemas.openxmlformats.org/officeDocument/2006/relationships/video" Target="file:///E:\&#1082;&#1083;&#1080;&#1085;%20&#1088;&#1072;&#1079;&#1073;&#1086;&#1088;%20&#1060;&#1088;&#1086;&#1083;&#1086;&#1074;&#1072;\Frol%20FibElas%208.av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1" Type="http://schemas.microsoft.com/office/2007/relationships/media" Target="file:///E:\&#1082;&#1083;&#1080;&#1085;%20&#1088;&#1072;&#1079;&#1073;&#1086;&#1088;%20&#1060;&#1088;&#1086;&#1083;&#1086;&#1074;&#1072;\Frol%20FibElas%2010.avi" TargetMode="External"/><Relationship Id="rId2" Type="http://schemas.openxmlformats.org/officeDocument/2006/relationships/video" Target="file:///E:\&#1082;&#1083;&#1080;&#1085;%20&#1088;&#1072;&#1079;&#1073;&#1086;&#1088;%20&#1060;&#1088;&#1086;&#1083;&#1086;&#1074;&#1072;\Frol%20FibElas%2010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file:///E:\&#1082;&#1083;&#1080;&#1085;%20&#1088;&#1072;&#1079;&#1073;&#1086;&#1088;%20&#1060;&#1088;&#1086;&#1083;&#1086;&#1074;&#1072;\Frol%20FibElas%2015.avi" TargetMode="External"/><Relationship Id="rId4" Type="http://schemas.openxmlformats.org/officeDocument/2006/relationships/video" Target="file:///E:\&#1082;&#1083;&#1080;&#1085;%20&#1088;&#1072;&#1079;&#1073;&#1086;&#1088;%20&#1060;&#1088;&#1086;&#1083;&#1086;&#1074;&#1072;\Frol%20FibElas%2015.avi" TargetMode="External"/><Relationship Id="rId5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file:///E:\&#1082;&#1083;&#1080;&#1085;%20&#1088;&#1072;&#1079;&#1073;&#1086;&#1088;%20&#1060;&#1088;&#1086;&#1083;&#1086;&#1074;&#1072;\Frol%20FibElas%2012.avi" TargetMode="External"/><Relationship Id="rId2" Type="http://schemas.openxmlformats.org/officeDocument/2006/relationships/video" Target="file:///E:\&#1082;&#1083;&#1080;&#1085;%20&#1088;&#1072;&#1079;&#1073;&#1086;&#1088;%20&#1060;&#1088;&#1086;&#1083;&#1086;&#1074;&#1072;\Frol%20FibElas%2012.avi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microsoft.com/office/2007/relationships/media" Target="file:///E:\&#1082;&#1083;&#1080;&#1085;%20&#1088;&#1072;&#1079;&#1073;&#1086;&#1088;%20&#1060;&#1088;&#1086;&#1083;&#1086;&#1074;&#1072;\Frol%20FibElas%2019.avi" TargetMode="External"/><Relationship Id="rId2" Type="http://schemas.openxmlformats.org/officeDocument/2006/relationships/video" Target="file:///E:\&#1082;&#1083;&#1080;&#1085;%20&#1088;&#1072;&#1079;&#1073;&#1086;&#1088;%20&#1060;&#1088;&#1086;&#1083;&#1086;&#1074;&#1072;\Frol%20FibElas%2019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21.png"/><Relationship Id="rId1" Type="http://schemas.microsoft.com/office/2007/relationships/media" Target="file:///E:\&#1082;&#1083;&#1080;&#1085;%20&#1088;&#1072;&#1079;&#1073;&#1086;&#1088;%20&#1060;&#1088;&#1086;&#1083;&#1086;&#1074;&#1072;\Frol%20FibElas%203D.avi" TargetMode="External"/><Relationship Id="rId2" Type="http://schemas.openxmlformats.org/officeDocument/2006/relationships/video" Target="file:///E:\&#1082;&#1083;&#1080;&#1085;%20&#1088;&#1072;&#1079;&#1073;&#1086;&#1088;%20&#1060;&#1088;&#1086;&#1083;&#1086;&#1074;&#1072;\Frol%20FibElas%203D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hyperlink" Target="https://www.google.ru/url?sa=i&amp;rct=j&amp;q=&amp;esrc=s&amp;source=images&amp;cd=&amp;cad=rja&amp;uact=8&amp;ved=0ahUKEwiL6Oy7w-PWAhUoS5oKHeEuD7kQjB0IBg&amp;url=https://bjcardio.co.uk/2014/09/endomyocardial-fibrosis-in-hypereosinophilic-syndrome/&amp;psig=AOvVaw2qAN1PN-Y8d1rXvaRxaaR9&amp;ust=1507638031017965" TargetMode="Externa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37.png"/><Relationship Id="rId13" Type="http://schemas.microsoft.com/office/2007/relationships/hdphoto" Target="../media/hdphoto6.wdp"/><Relationship Id="rId14" Type="http://schemas.openxmlformats.org/officeDocument/2006/relationships/image" Target="../media/image38.png"/><Relationship Id="rId1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microsoft.com/office/2007/relationships/hdphoto" Target="../media/hdphoto1.wdp"/><Relationship Id="rId4" Type="http://schemas.openxmlformats.org/officeDocument/2006/relationships/image" Target="../media/image33.png"/><Relationship Id="rId5" Type="http://schemas.microsoft.com/office/2007/relationships/hdphoto" Target="../media/hdphoto2.wdp"/><Relationship Id="rId6" Type="http://schemas.openxmlformats.org/officeDocument/2006/relationships/image" Target="../media/image34.png"/><Relationship Id="rId7" Type="http://schemas.microsoft.com/office/2007/relationships/hdphoto" Target="../media/hdphoto3.wdp"/><Relationship Id="rId8" Type="http://schemas.openxmlformats.org/officeDocument/2006/relationships/image" Target="../media/image35.png"/><Relationship Id="rId9" Type="http://schemas.microsoft.com/office/2007/relationships/hdphoto" Target="../media/hdphoto4.wdp"/><Relationship Id="rId10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463552"/>
          </a:xfrm>
        </p:spPr>
        <p:txBody>
          <a:bodyPr/>
          <a:lstStyle/>
          <a:p>
            <a:r>
              <a:rPr lang="ru-RU" dirty="0" err="1" smtClean="0"/>
              <a:t>ПациентКА</a:t>
            </a:r>
            <a:r>
              <a:rPr lang="ru-RU" dirty="0" smtClean="0"/>
              <a:t> </a:t>
            </a:r>
            <a:r>
              <a:rPr lang="ru-RU" dirty="0"/>
              <a:t>Ф., </a:t>
            </a:r>
            <a:br>
              <a:rPr lang="ru-RU" dirty="0"/>
            </a:br>
            <a:r>
              <a:rPr lang="ru-RU" dirty="0"/>
              <a:t>42 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140968"/>
            <a:ext cx="5105990" cy="11012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Находилась на лечении </a:t>
            </a:r>
          </a:p>
          <a:p>
            <a:r>
              <a:rPr lang="ru-RU" dirty="0"/>
              <a:t>в 8 к/о НМИЦ кардиологии </a:t>
            </a:r>
          </a:p>
          <a:p>
            <a:r>
              <a:rPr lang="ru-RU" dirty="0"/>
              <a:t>с 19.06.2017г. по</a:t>
            </a:r>
            <a:r>
              <a:rPr lang="ru-RU" b="1" dirty="0"/>
              <a:t> </a:t>
            </a:r>
            <a:r>
              <a:rPr lang="ru-RU" dirty="0"/>
              <a:t>05.07.2017г. 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4653136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Докладчики: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н.с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ОЗМиСН</a:t>
            </a:r>
            <a:r>
              <a:rPr lang="ru-RU" sz="2000" b="1" dirty="0" smtClean="0">
                <a:solidFill>
                  <a:schemeClr val="bg1"/>
                </a:solidFill>
              </a:rPr>
              <a:t> Сафиуллина А.А.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</a:rPr>
              <a:t>ук отдела УЗИ,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проф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Саидова</a:t>
            </a:r>
            <a:r>
              <a:rPr lang="ru-RU" sz="2000" b="1" dirty="0" smtClean="0">
                <a:solidFill>
                  <a:schemeClr val="bg1"/>
                </a:solidFill>
              </a:rPr>
              <a:t> М.А.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с.н.с</a:t>
            </a:r>
            <a:r>
              <a:rPr lang="ru-RU" sz="2000" b="1" dirty="0" smtClean="0">
                <a:solidFill>
                  <a:schemeClr val="bg1"/>
                </a:solidFill>
              </a:rPr>
              <a:t>. отдела томографии </a:t>
            </a:r>
            <a:r>
              <a:rPr lang="ru-RU" sz="2000" b="1" dirty="0" err="1" smtClean="0">
                <a:solidFill>
                  <a:schemeClr val="bg1"/>
                </a:solidFill>
              </a:rPr>
              <a:t>Стукалова</a:t>
            </a:r>
            <a:r>
              <a:rPr lang="ru-RU" sz="2000" b="1" dirty="0" smtClean="0">
                <a:solidFill>
                  <a:schemeClr val="bg1"/>
                </a:solidFill>
              </a:rPr>
              <a:t> О.В.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3265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 </a:t>
            </a:r>
            <a:r>
              <a:rPr lang="ru-RU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КЛИНИЧЕСКИЙ РАЗБОР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32848" cy="626328"/>
          </a:xfrm>
        </p:spPr>
        <p:txBody>
          <a:bodyPr>
            <a:normAutofit fontScale="90000"/>
          </a:bodyPr>
          <a:lstStyle/>
          <a:p>
            <a:r>
              <a:rPr lang="ru-RU" dirty="0"/>
              <a:t>РЕНТГЕНОГРАММА ОГК от 19.06.17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202" y="5238750"/>
            <a:ext cx="7164998" cy="1216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В правой плевральной полости выпот с верхней границей на </a:t>
            </a:r>
            <a:r>
              <a:rPr lang="ru-RU" sz="1800" b="1" u="none" strike="noStrike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уровн</a:t>
            </a:r>
            <a:r>
              <a:rPr lang="en-US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4 ребра, слева выпот не определяется.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ea typeface="Times New Roman" panose="02020603050405020304" pitchFamily="18" charset="0"/>
              </a:rPr>
            </a:b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Заключение: Правосторонний гидроторакс.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52" y="1124744"/>
            <a:ext cx="4103687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4268"/>
            <a:ext cx="3024187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204864"/>
            <a:ext cx="6624736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800" b="1" u="none" strike="noStrike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Бактериол.иссл.плеврал.жидкости</a:t>
            </a: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на аэробные и факультативно-анаэробные микроорганизмы (21.06.2017): РОСТА НЕТ 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ea typeface="Times New Roman" panose="02020603050405020304" pitchFamily="18" charset="0"/>
              </a:rPr>
            </a:b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Клинический анализ плевральной жидкости (21.06.2017):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ea typeface="Times New Roman" panose="02020603050405020304" pitchFamily="18" charset="0"/>
              </a:rPr>
            </a:b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Белок - 24,7 г/л(N:5,0 - 25,0); Глюкоза - 6,70 </a:t>
            </a:r>
            <a:r>
              <a:rPr lang="ru-RU" sz="1800" b="1" u="none" strike="noStrike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ммоль</a:t>
            </a: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/л(N:); Холестерин - 1,37 </a:t>
            </a:r>
            <a:r>
              <a:rPr lang="ru-RU" sz="1800" b="1" u="none" strike="noStrike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ммоль</a:t>
            </a:r>
            <a:r>
              <a:rPr lang="ru-RU" sz="1800" b="1" u="none" strike="noStrike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/л(N:); 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6CBBF5-48E3-4CA3-B267-3FEDE185F5FD}"/>
              </a:ext>
            </a:extLst>
          </p:cNvPr>
          <p:cNvSpPr txBox="1"/>
          <p:nvPr/>
        </p:nvSpPr>
        <p:spPr>
          <a:xfrm>
            <a:off x="457200" y="1082186"/>
            <a:ext cx="7730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cs typeface="Arial Black" panose="020B0604020202020204" pitchFamily="34" charset="0"/>
              </a:rPr>
              <a:t>Выполнена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 smtClean="0">
                <a:cs typeface="Arial Black" panose="020B0604020202020204" pitchFamily="34" charset="0"/>
              </a:rPr>
              <a:t>диагностичеcкая</a:t>
            </a:r>
            <a:r>
              <a:rPr lang="en-US" sz="2000" dirty="0" smtClean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плевральная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пункция</a:t>
            </a:r>
            <a:r>
              <a:rPr lang="en-US" sz="2000" dirty="0">
                <a:cs typeface="Arial Black" panose="020B0604020202020204" pitchFamily="34" charset="0"/>
              </a:rPr>
              <a:t>, </a:t>
            </a:r>
            <a:r>
              <a:rPr lang="en-US" sz="2000" dirty="0" err="1">
                <a:cs typeface="Arial Black" panose="020B0604020202020204" pitchFamily="34" charset="0"/>
              </a:rPr>
              <a:t>при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лабораторном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исследовании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выявлено</a:t>
            </a:r>
            <a:r>
              <a:rPr lang="en-US" sz="2000" dirty="0">
                <a:cs typeface="Arial Black" panose="020B0604020202020204" pitchFamily="34" charset="0"/>
              </a:rPr>
              <a:t>, </a:t>
            </a:r>
            <a:r>
              <a:rPr lang="en-US" sz="2000" dirty="0" err="1">
                <a:cs typeface="Arial Black" panose="020B0604020202020204" pitchFamily="34" charset="0"/>
              </a:rPr>
              <a:t>что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плевральная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жидкость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является</a:t>
            </a:r>
            <a:r>
              <a:rPr lang="en-US" sz="2000" dirty="0">
                <a:cs typeface="Arial Black" panose="020B0604020202020204" pitchFamily="34" charset="0"/>
              </a:rPr>
              <a:t> </a:t>
            </a:r>
            <a:r>
              <a:rPr lang="en-US" sz="2000" dirty="0" err="1">
                <a:cs typeface="Arial Black" panose="020B0604020202020204" pitchFamily="34" charset="0"/>
              </a:rPr>
              <a:t>транссудатом</a:t>
            </a:r>
            <a:r>
              <a:rPr lang="en-US" sz="2000" dirty="0">
                <a:cs typeface="Arial Black" panose="020B0604020202020204" pitchFamily="34" charset="0"/>
              </a:rPr>
              <a:t>.</a:t>
            </a:r>
            <a:endParaRPr lang="ru-RU" sz="2000" dirty="0">
              <a:cs typeface="Arial Black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8" y="5733256"/>
            <a:ext cx="8218487" cy="576263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       </a:t>
            </a:r>
            <a:r>
              <a:rPr lang="ru-RU" sz="1800" b="1" dirty="0" smtClean="0"/>
              <a:t>При контрольном исследовании по сравнению от 19.06.2017 г. выпот справа уменьшился, остается небольшое количество выпота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dirty="0" smtClean="0"/>
              <a:t>в наружном и заднем синусах.</a:t>
            </a:r>
            <a:br>
              <a:rPr lang="ru-RU" sz="1800" b="1" dirty="0" smtClean="0"/>
            </a:br>
            <a:endParaRPr lang="ru-RU" sz="1800" b="1" dirty="0" smtClean="0"/>
          </a:p>
        </p:txBody>
      </p:sp>
      <p:sp>
        <p:nvSpPr>
          <p:cNvPr id="5018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dirty="0" smtClean="0"/>
              <a:t>РЕНТГЕНОГРАММА ОГК от 29.06.17</a:t>
            </a:r>
          </a:p>
        </p:txBody>
      </p:sp>
      <p:pic>
        <p:nvPicPr>
          <p:cNvPr id="17412" name="Picture 6" descr="FullSizeRender-27-09-17-09-56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338"/>
            <a:ext cx="403225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FullSizeRender-27-09-17-09-56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33525"/>
            <a:ext cx="29702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1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ЭХОКАРДИОГРАФИЯ 19.06.2017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18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448A2A-9F4A-4559-B9E4-34FD4ADE20FF}" type="slidenum">
              <a:rPr lang="ru-RU" smtClean="0"/>
              <a:pPr/>
              <a:t>14</a:t>
            </a:fld>
            <a:endParaRPr lang="ru-RU" smtClean="0"/>
          </a:p>
        </p:txBody>
      </p:sp>
      <p:pic>
        <p:nvPicPr>
          <p:cNvPr id="6" name="Frol FibElas 8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5812" y="475015"/>
            <a:ext cx="7715278" cy="52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71750" y="5929313"/>
            <a:ext cx="4357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ЧСС ≈ 110 уд в мин</a:t>
            </a:r>
            <a:endParaRPr lang="en-US" sz="2000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4AC8B0-7B15-4761-8098-CF5C2273ADFC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6643688" y="1330325"/>
            <a:ext cx="235743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ПЖ = 2,6 см;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≤ 2,9см)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КДР ЛЖ = 4,4 см;</a:t>
            </a:r>
          </a:p>
          <a:p>
            <a:pPr>
              <a:spcAft>
                <a:spcPts val="600"/>
              </a:spcAft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 =3,8-5,2 см)</a:t>
            </a:r>
            <a:endParaRPr lang="ru-RU"/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КСР ЛЖ = 2,5 см;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ТМЖП= 0,9 см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ТЗСЛЖ = 0,9 см;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ММЛЖ =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г/м²</a:t>
            </a:r>
          </a:p>
          <a:p>
            <a:pPr>
              <a:spcAft>
                <a:spcPts val="600"/>
              </a:spcAft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  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 95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г/м²)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ASE)</a:t>
            </a:r>
            <a:endParaRPr lang="ru-RU"/>
          </a:p>
          <a:p>
            <a:pPr>
              <a:spcAft>
                <a:spcPts val="600"/>
              </a:spcAft>
            </a:pP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ЛП= 4,3 см;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 =2,7-3,8 см)</a:t>
            </a: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  </a:t>
            </a: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2" descr="C:\Documents and Settings\Администратор\Рабочий стол\клин разбор Фролова\Frol FibElas 6.jpg"/>
          <p:cNvPicPr>
            <a:picLocks noChangeAspect="1" noChangeArrowheads="1"/>
          </p:cNvPicPr>
          <p:nvPr/>
        </p:nvPicPr>
        <p:blipFill>
          <a:blip r:embed="rId2"/>
          <a:srcRect l="1651" r="28773" b="5069"/>
          <a:stretch>
            <a:fillRect/>
          </a:stretch>
        </p:blipFill>
        <p:spPr bwMode="auto">
          <a:xfrm>
            <a:off x="0" y="0"/>
            <a:ext cx="651351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Documents and Settings\Администратор\Рабочий стол\клин разбор Фролова\Frol FibElas 7.jpg"/>
          <p:cNvPicPr>
            <a:picLocks noChangeAspect="1" noChangeArrowheads="1"/>
          </p:cNvPicPr>
          <p:nvPr/>
        </p:nvPicPr>
        <p:blipFill>
          <a:blip r:embed="rId3"/>
          <a:srcRect l="1070" t="32719" r="25237" b="3342"/>
          <a:stretch>
            <a:fillRect/>
          </a:stretch>
        </p:blipFill>
        <p:spPr bwMode="auto">
          <a:xfrm>
            <a:off x="0" y="4429125"/>
            <a:ext cx="650081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3ACC44-8D4B-468A-95E1-ACD4A89FCE6C}" type="slidenum">
              <a:rPr lang="ru-RU" smtClean="0"/>
              <a:pPr/>
              <a:t>16</a:t>
            </a:fld>
            <a:endParaRPr lang="ru-RU" smtClean="0"/>
          </a:p>
        </p:txBody>
      </p:sp>
      <p:pic>
        <p:nvPicPr>
          <p:cNvPr id="6" name="Frol FibElas 10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2925" y="404813"/>
            <a:ext cx="8101013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71750" y="6143625"/>
            <a:ext cx="43576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 err="1">
                <a:solidFill>
                  <a:schemeClr val="accent3"/>
                </a:solidFill>
                <a:latin typeface="Times New Roman"/>
                <a:cs typeface="Times New Roman"/>
              </a:rPr>
              <a:t>Гидроперикард</a:t>
            </a:r>
            <a:r>
              <a:rPr lang="ru-RU" sz="2400" dirty="0">
                <a:solidFill>
                  <a:schemeClr val="accent3"/>
                </a:solidFill>
                <a:latin typeface="Times New Roman"/>
                <a:cs typeface="Times New Roman"/>
              </a:rPr>
              <a:t>  ≈ 100-120 мл</a:t>
            </a:r>
            <a:endParaRPr lang="en-US" sz="2400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7E1123-24D3-4D8A-A72D-A166856FDF37}" type="slidenum">
              <a:rPr lang="ru-RU" smtClean="0"/>
              <a:pPr/>
              <a:t>17</a:t>
            </a:fld>
            <a:endParaRPr lang="ru-RU" smtClean="0"/>
          </a:p>
        </p:txBody>
      </p:sp>
      <p:pic>
        <p:nvPicPr>
          <p:cNvPr id="3" name="Frol FibElas 12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42925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rol FibElas 15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786188" y="3219450"/>
            <a:ext cx="5357812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44624"/>
            <a:ext cx="22860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Митральная </a:t>
            </a:r>
            <a:r>
              <a:rPr lang="ru-RU" sz="2800" dirty="0" err="1" smtClean="0">
                <a:solidFill>
                  <a:schemeClr val="accent3"/>
                </a:solidFill>
                <a:latin typeface="Times New Roman"/>
                <a:cs typeface="Times New Roman"/>
              </a:rPr>
              <a:t>регургитация</a:t>
            </a:r>
            <a:r>
              <a:rPr lang="ru-RU" sz="28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-  </a:t>
            </a:r>
            <a:r>
              <a:rPr lang="ru-RU" sz="2800" dirty="0">
                <a:solidFill>
                  <a:schemeClr val="accent3"/>
                </a:solidFill>
                <a:latin typeface="Times New Roman"/>
                <a:cs typeface="Times New Roman"/>
              </a:rPr>
              <a:t>2 ст.</a:t>
            </a:r>
            <a:endParaRPr lang="en-US" sz="2800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785938"/>
            <a:ext cx="28894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err="1" smtClean="0">
                <a:solidFill>
                  <a:schemeClr val="accent3"/>
                </a:solidFill>
                <a:latin typeface="Times New Roman"/>
                <a:cs typeface="Times New Roman"/>
              </a:rPr>
              <a:t>Трикуспидальная</a:t>
            </a:r>
            <a:r>
              <a:rPr lang="ru-RU" sz="28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ru-RU" sz="2800" dirty="0" err="1" smtClean="0">
                <a:solidFill>
                  <a:schemeClr val="accent3"/>
                </a:solidFill>
                <a:latin typeface="Times New Roman"/>
                <a:cs typeface="Times New Roman"/>
              </a:rPr>
              <a:t>регургитация</a:t>
            </a:r>
            <a:r>
              <a:rPr lang="ru-RU" sz="28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ru-RU" sz="2800" dirty="0">
                <a:solidFill>
                  <a:schemeClr val="accent3"/>
                </a:solidFill>
                <a:latin typeface="Times New Roman"/>
                <a:cs typeface="Times New Roman"/>
              </a:rPr>
              <a:t>-  2-3 ст.</a:t>
            </a:r>
            <a:endParaRPr lang="en-US" sz="2800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4A8683-CDFC-4288-961E-A786D2FCF802}" type="slidenum">
              <a:rPr lang="ru-RU" smtClean="0"/>
              <a:pPr/>
              <a:t>18</a:t>
            </a:fld>
            <a:endParaRPr lang="ru-RU" smtClean="0"/>
          </a:p>
        </p:txBody>
      </p:sp>
      <p:pic>
        <p:nvPicPr>
          <p:cNvPr id="34819" name="Picture 2" descr="C:\Documents and Settings\Администратор\Рабочий стол\клин разбор Фролова\Frol FibElas 14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0" y="428625"/>
            <a:ext cx="63436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6535738" y="1196975"/>
            <a:ext cx="2357437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ФВЛЖ ≈  52%;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 54%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/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КДО ЛЖ ≈ 44 мл;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КСО ЛЖ ≈ 21 мл;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УО ЛЖ ≈ 20 мл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6227763" y="549275"/>
            <a:ext cx="289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Систолическая  функция</a:t>
            </a:r>
            <a:endParaRPr lang="en-US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A6F667-EF5D-4956-983B-AB297E630DD3}" type="slidenum">
              <a:rPr lang="ru-RU" smtClean="0"/>
              <a:pPr/>
              <a:t>19</a:t>
            </a:fld>
            <a:endParaRPr lang="ru-RU" smtClean="0"/>
          </a:p>
        </p:txBody>
      </p:sp>
      <p:pic>
        <p:nvPicPr>
          <p:cNvPr id="35843" name="Picture 2" descr="C:\Documents and Settings\Администратор\Рабочий стол\клин разбор Фролова\Frol FibElas 18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3590" r="17395" b="30952"/>
          <a:stretch>
            <a:fillRect/>
          </a:stretch>
        </p:blipFill>
        <p:spPr bwMode="auto">
          <a:xfrm>
            <a:off x="0" y="0"/>
            <a:ext cx="50720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C:\Documents and Settings\Администратор\Рабочий стол\клин разбор Фролова\Frol FibElas 24.jpg"/>
          <p:cNvPicPr>
            <a:picLocks noChangeAspect="1" noChangeArrowheads="1"/>
          </p:cNvPicPr>
          <p:nvPr/>
        </p:nvPicPr>
        <p:blipFill>
          <a:blip r:embed="rId3"/>
          <a:srcRect l="3537" t="2229" r="19913"/>
          <a:stretch>
            <a:fillRect/>
          </a:stretch>
        </p:blipFill>
        <p:spPr bwMode="auto">
          <a:xfrm>
            <a:off x="0" y="2071688"/>
            <a:ext cx="50720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C:\Documents and Settings\Администратор\Рабочий стол\клин разбор Фролова\Frol FibElas 23.jpg"/>
          <p:cNvPicPr>
            <a:picLocks noChangeAspect="1" noChangeArrowheads="1"/>
          </p:cNvPicPr>
          <p:nvPr/>
        </p:nvPicPr>
        <p:blipFill>
          <a:blip r:embed="rId4"/>
          <a:srcRect l="3537" t="2174" r="16273"/>
          <a:stretch>
            <a:fillRect/>
          </a:stretch>
        </p:blipFill>
        <p:spPr bwMode="auto">
          <a:xfrm>
            <a:off x="0" y="4429125"/>
            <a:ext cx="5143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5500688" y="500063"/>
            <a:ext cx="3643312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Диастолическая функция</a:t>
            </a:r>
            <a:endParaRPr lang="en-US" sz="24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МК: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Е/А = 2,2</a:t>
            </a:r>
          </a:p>
          <a:p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E=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60-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 c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м/с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ТМД: 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l = 3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см/с (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&gt;10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м/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s = 4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см/с (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м/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Em =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 (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8)</a:t>
            </a:r>
          </a:p>
          <a:p>
            <a:pPr>
              <a:spcAft>
                <a:spcPts val="600"/>
              </a:spcAft>
            </a:pP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040"/>
            <a:ext cx="7228656" cy="732696"/>
          </a:xfrm>
        </p:spPr>
        <p:txBody>
          <a:bodyPr/>
          <a:lstStyle/>
          <a:p>
            <a:r>
              <a:rPr lang="ru-RU" dirty="0"/>
              <a:t>ЖАЛОБЫ ПРИ ПОСТУПЛЕНИИ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/>
              <a:t>на одышку при минимальной физической нагрузке (ходьба до 10 метров</a:t>
            </a:r>
            <a:r>
              <a:rPr lang="ru-RU" b="1" dirty="0" smtClean="0"/>
              <a:t>)</a:t>
            </a:r>
            <a:r>
              <a:rPr lang="ru-RU" b="1" dirty="0" smtClean="0"/>
              <a:t>, в </a:t>
            </a:r>
            <a:r>
              <a:rPr lang="ru-RU" b="1" dirty="0" smtClean="0"/>
              <a:t>покое, </a:t>
            </a:r>
            <a:r>
              <a:rPr lang="ru-RU" b="1" dirty="0"/>
              <a:t>в горизонтальном положении тела</a:t>
            </a:r>
          </a:p>
          <a:p>
            <a:pPr>
              <a:buNone/>
            </a:pPr>
            <a:endParaRPr lang="ru-RU" b="1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на увеличение массы тела, объема живота, </a:t>
            </a:r>
            <a:r>
              <a:rPr lang="ru-RU" b="1" dirty="0" smtClean="0"/>
              <a:t>отёки </a:t>
            </a:r>
            <a:r>
              <a:rPr lang="ru-RU" b="1" dirty="0"/>
              <a:t>нижних конечностей</a:t>
            </a:r>
          </a:p>
          <a:p>
            <a:pPr>
              <a:buNone/>
            </a:pPr>
            <a:endParaRPr lang="ru-RU" b="1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на учащенное сердцебиение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95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4D21ED-302C-4833-84BA-1276332F5B75}" type="slidenum">
              <a:rPr lang="ru-RU" smtClean="0"/>
              <a:pPr/>
              <a:t>20</a:t>
            </a:fld>
            <a:endParaRPr lang="ru-RU" smtClean="0"/>
          </a:p>
        </p:txBody>
      </p:sp>
      <p:pic>
        <p:nvPicPr>
          <p:cNvPr id="36867" name="Picture 2" descr="C:\Documents and Settings\Администратор\Рабочий стол\клин разбор Фролова\Frol FibElas 16.jpg"/>
          <p:cNvPicPr>
            <a:picLocks noChangeAspect="1" noChangeArrowheads="1"/>
          </p:cNvPicPr>
          <p:nvPr/>
        </p:nvPicPr>
        <p:blipFill>
          <a:blip r:embed="rId4"/>
          <a:srcRect r="33961" b="11867"/>
          <a:stretch>
            <a:fillRect/>
          </a:stretch>
        </p:blipFill>
        <p:spPr bwMode="auto">
          <a:xfrm>
            <a:off x="0" y="0"/>
            <a:ext cx="421481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C:\Documents and Settings\Администратор\Рабочий стол\клин разбор Фролова\Frol FibElas 22.jpg"/>
          <p:cNvPicPr>
            <a:picLocks noChangeAspect="1" noChangeArrowheads="1"/>
          </p:cNvPicPr>
          <p:nvPr/>
        </p:nvPicPr>
        <p:blipFill>
          <a:blip r:embed="rId5"/>
          <a:srcRect l="5898" r="17451" b="22234"/>
          <a:stretch>
            <a:fillRect/>
          </a:stretch>
        </p:blipFill>
        <p:spPr bwMode="auto">
          <a:xfrm>
            <a:off x="4429125" y="3595688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C:\Documents and Settings\Администратор\Рабочий стол\клин разбор Фролова\Frol FibElas 21.jpg"/>
          <p:cNvPicPr>
            <a:picLocks noChangeAspect="1" noChangeArrowheads="1"/>
          </p:cNvPicPr>
          <p:nvPr/>
        </p:nvPicPr>
        <p:blipFill>
          <a:blip r:embed="rId6"/>
          <a:srcRect l="2122" r="22404" b="19009"/>
          <a:stretch>
            <a:fillRect/>
          </a:stretch>
        </p:blipFill>
        <p:spPr bwMode="auto">
          <a:xfrm>
            <a:off x="0" y="3557588"/>
            <a:ext cx="4214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1500" y="6143625"/>
            <a:ext cx="35004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3"/>
                </a:solidFill>
                <a:latin typeface="Times New Roman"/>
                <a:cs typeface="Times New Roman"/>
              </a:rPr>
              <a:t>Выдох = 2,6 см </a:t>
            </a:r>
          </a:p>
          <a:p>
            <a:pPr algn="ctr">
              <a:defRPr/>
            </a:pP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N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&lt;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2,1 c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м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5" y="3109913"/>
            <a:ext cx="6072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СДЛА = 45-48 мм </a:t>
            </a:r>
            <a:r>
              <a:rPr lang="ru-RU" sz="2000" dirty="0" err="1">
                <a:solidFill>
                  <a:schemeClr val="accent3"/>
                </a:solidFill>
                <a:latin typeface="Times New Roman"/>
                <a:cs typeface="Times New Roman"/>
              </a:rPr>
              <a:t>рт.ст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.;   ДЗЛК= 20 мм </a:t>
            </a:r>
            <a:r>
              <a:rPr lang="ru-RU" sz="2000" dirty="0" err="1">
                <a:solidFill>
                  <a:schemeClr val="accent3"/>
                </a:solidFill>
                <a:latin typeface="Times New Roman"/>
                <a:cs typeface="Times New Roman"/>
              </a:rPr>
              <a:t>рт.ст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.</a:t>
            </a:r>
            <a:endParaRPr lang="en-US" sz="2000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0" y="6149975"/>
            <a:ext cx="35004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3"/>
                </a:solidFill>
                <a:latin typeface="Times New Roman"/>
                <a:cs typeface="Times New Roman"/>
              </a:rPr>
              <a:t>Выдох = 1,8 см </a:t>
            </a:r>
          </a:p>
          <a:p>
            <a:pPr algn="ctr">
              <a:defRPr/>
            </a:pP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N</a:t>
            </a:r>
            <a:r>
              <a:rPr lang="ru-RU" sz="2000" dirty="0"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chemeClr val="accent3"/>
                </a:solidFill>
                <a:latin typeface="Times New Roman"/>
                <a:cs typeface="Times New Roman"/>
              </a:rPr>
              <a:t>&gt; 50%)</a:t>
            </a:r>
          </a:p>
        </p:txBody>
      </p:sp>
      <p:pic>
        <p:nvPicPr>
          <p:cNvPr id="13" name="Frol FibElas 19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86250" y="71438"/>
            <a:ext cx="4643438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64C773-4975-4550-9383-EE147D5ACCA0}" type="slidenum">
              <a:rPr lang="ru-RU" smtClean="0"/>
              <a:pPr/>
              <a:t>21</a:t>
            </a:fld>
            <a:endParaRPr lang="ru-RU" smtClean="0"/>
          </a:p>
        </p:txBody>
      </p:sp>
      <p:pic>
        <p:nvPicPr>
          <p:cNvPr id="3" name="Frol FibElas 3D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8463" y="1000125"/>
            <a:ext cx="8174037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2071688" y="47625"/>
            <a:ext cx="5500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Трехмерная </a:t>
            </a:r>
            <a:r>
              <a:rPr lang="ru-RU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ЭхоКГ</a:t>
            </a:r>
            <a:r>
              <a:rPr lang="ru-RU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ЭхоКГ</a:t>
            </a:r>
            <a:r>
              <a:rPr lang="ru-RU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8475" y="357188"/>
            <a:ext cx="3641725" cy="263525"/>
          </a:xfrm>
          <a:prstGeom prst="rect">
            <a:avLst/>
          </a:prstGeom>
        </p:spPr>
        <p:txBody>
          <a:bodyPr/>
          <a:lstStyle/>
          <a:p>
            <a:pPr algn="ctr" defTabSz="1072720" fontAlgn="auto">
              <a:spcAft>
                <a:spcPts val="0"/>
              </a:spcAft>
              <a:defRPr/>
            </a:pPr>
            <a:r>
              <a:rPr lang="ru-RU" kern="0" dirty="0" err="1">
                <a:solidFill>
                  <a:srgbClr val="FFC000"/>
                </a:solidFill>
                <a:ea typeface="+mj-ea"/>
                <a:cs typeface="Times New Roman" pitchFamily="18" charset="0"/>
              </a:rPr>
              <a:t>Гиперэозинофильный</a:t>
            </a:r>
            <a: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 синдром</a:t>
            </a:r>
            <a:endParaRPr lang="en-US" kern="0" dirty="0">
              <a:solidFill>
                <a:srgbClr val="FFC000"/>
              </a:solidFill>
              <a:ea typeface="+mj-ea"/>
              <a:cs typeface="Times New Roman" pitchFamily="18" charset="0"/>
            </a:endParaRPr>
          </a:p>
          <a:p>
            <a:pPr algn="ctr" defTabSz="1072720" fontAlgn="auto">
              <a:spcAft>
                <a:spcPts val="0"/>
              </a:spcAft>
              <a:defRPr/>
            </a:pPr>
            <a:r>
              <a:rPr lang="en-US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(Lo</a:t>
            </a:r>
            <a: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е</a:t>
            </a:r>
            <a:r>
              <a:rPr lang="en-US" kern="0" dirty="0" err="1">
                <a:solidFill>
                  <a:srgbClr val="FFC000"/>
                </a:solidFill>
                <a:ea typeface="+mj-ea"/>
                <a:cs typeface="Times New Roman" pitchFamily="18" charset="0"/>
              </a:rPr>
              <a:t>ffler’s</a:t>
            </a:r>
            <a:r>
              <a:rPr lang="en-US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 disease</a:t>
            </a:r>
            <a: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9965" t="12695" r="30577" b="40205"/>
          <a:stretch>
            <a:fillRect/>
          </a:stretch>
        </p:blipFill>
        <p:spPr bwMode="auto">
          <a:xfrm>
            <a:off x="-22225" y="981075"/>
            <a:ext cx="45942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5659" r="4274" b="51442"/>
          <a:stretch>
            <a:fillRect/>
          </a:stretch>
        </p:blipFill>
        <p:spPr bwMode="auto">
          <a:xfrm>
            <a:off x="4606925" y="981075"/>
            <a:ext cx="453707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95738" y="357188"/>
            <a:ext cx="5256212" cy="479425"/>
          </a:xfrm>
          <a:prstGeom prst="rect">
            <a:avLst/>
          </a:prstGeom>
        </p:spPr>
        <p:txBody>
          <a:bodyPr/>
          <a:lstStyle/>
          <a:p>
            <a:pPr algn="ctr" defTabSz="1072720" fontAlgn="auto">
              <a:spcAft>
                <a:spcPts val="0"/>
              </a:spcAft>
              <a:defRPr/>
            </a:pPr>
            <a:r>
              <a:rPr lang="ru-RU" kern="0" dirty="0" err="1">
                <a:solidFill>
                  <a:srgbClr val="FFC000"/>
                </a:solidFill>
                <a:ea typeface="+mj-ea"/>
                <a:cs typeface="Times New Roman" pitchFamily="18" charset="0"/>
              </a:rPr>
              <a:t>Эндомиокардиальный</a:t>
            </a:r>
            <a: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  фиброз</a:t>
            </a:r>
            <a:r>
              <a:rPr lang="en-US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 </a:t>
            </a:r>
          </a:p>
          <a:p>
            <a:pPr algn="ctr" defTabSz="1072720" fontAlgn="auto">
              <a:spcAft>
                <a:spcPts val="0"/>
              </a:spcAft>
              <a:defRPr/>
            </a:pPr>
            <a:r>
              <a:rPr lang="en-US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(Davies’ disease)</a:t>
            </a:r>
            <a: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/>
            </a:r>
            <a:br>
              <a:rPr lang="ru-RU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</a:br>
            <a:endParaRPr lang="ru-RU" kern="0" dirty="0">
              <a:solidFill>
                <a:srgbClr val="FFC000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39942" name="Прямоугольник 6"/>
          <p:cNvSpPr>
            <a:spLocks noChangeArrowheads="1"/>
          </p:cNvSpPr>
          <p:nvPr/>
        </p:nvSpPr>
        <p:spPr bwMode="auto">
          <a:xfrm>
            <a:off x="4932363" y="5876925"/>
            <a:ext cx="3832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4"/>
              </a:rPr>
              <a:t>The British Journal of Cardiology</a:t>
            </a:r>
            <a:r>
              <a:rPr lang="ru-RU" dirty="0">
                <a:solidFill>
                  <a:srgbClr val="FFFFFF"/>
                </a:solidFill>
              </a:rPr>
              <a:t> 2007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4925" y="549275"/>
            <a:ext cx="9144000" cy="5572125"/>
          </a:xfrm>
        </p:spPr>
        <p:txBody>
          <a:bodyPr/>
          <a:lstStyle/>
          <a:p>
            <a:pPr algn="l">
              <a:defRPr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Дилатация полостей предсердий, уменьшение объемов обоих желудочков.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Рестриктивный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тип нарушения диастолической функции желудочков с признаками повышения давления наполнения.  </a:t>
            </a:r>
          </a:p>
          <a:p>
            <a:pPr algn="l">
              <a:defRPr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В области верхушки ЛЖ визуализируются выстилающие пристеночные массы, в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основном,плотно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спаянные со стенками и синхронно движущиеся при их сокращении, неоднородной структуры (пониженной и повышенной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эхогенности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), достигающие средней трети полости 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~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2,4 </a:t>
            </a:r>
            <a:r>
              <a:rPr lang="ru-RU" sz="2000" b="1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х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2,1 см)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, без признаков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васкуляризации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– вероятно, воспалительного или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фибротического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генеза с возможным включением элементов тромботического характера и  некроза (повреждение миокарда в некоторых участках верхушки)? Схожие структуры меньшего размера определяются в верхушке ПЖ.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Сократимость ЛЖ относительно удовлетворительная. Признаки ЛГ 1 ст., повышения ЦВД. Небольшое количество жидкости в полости перикарда, значительное  -  в правой плевральной полости. </a:t>
            </a:r>
          </a:p>
          <a:p>
            <a:pPr algn="l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Результаты ЭхоКГ могут соответствовать картине фиброэластического эндокардита </a:t>
            </a:r>
            <a:r>
              <a:rPr lang="ru-RU" sz="2000" b="1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Леффлера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(с </a:t>
            </a:r>
            <a:r>
              <a:rPr lang="ru-RU" sz="2000" b="1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гиперэозинофильным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синдромом?) или </a:t>
            </a:r>
            <a:r>
              <a:rPr lang="ru-RU" sz="2000" b="1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эндомиокардиального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фиброза?</a:t>
            </a:r>
          </a:p>
          <a:p>
            <a:pPr algn="l">
              <a:defRPr/>
            </a:pPr>
            <a:r>
              <a:rPr lang="ru-RU" sz="2400" dirty="0" smtClean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Рекомендовано: </a:t>
            </a:r>
            <a:r>
              <a:rPr lang="ru-RU" sz="2000" dirty="0" err="1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дообследование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 больной, ЭхоКГ контроль в </a:t>
            </a:r>
            <a:r>
              <a:rPr lang="ru-RU" sz="2000" dirty="0" smtClean="0">
                <a:solidFill>
                  <a:schemeClr val="bg1"/>
                </a:solidFill>
                <a:latin typeface="Trebuchet MS"/>
                <a:ea typeface="Arial Unicode MS" pitchFamily="34" charset="-128"/>
                <a:cs typeface="Trebuchet MS"/>
              </a:rPr>
              <a:t>динамике</a:t>
            </a:r>
            <a:endParaRPr lang="ru-RU" sz="2000" dirty="0" smtClean="0">
              <a:solidFill>
                <a:schemeClr val="bg1"/>
              </a:solidFill>
              <a:latin typeface="Trebuchet MS"/>
              <a:ea typeface="Arial Unicode MS" pitchFamily="34" charset="-128"/>
              <a:cs typeface="Trebuchet M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388" y="44450"/>
            <a:ext cx="7772400" cy="500063"/>
          </a:xfrm>
          <a:prstGeom prst="rect">
            <a:avLst/>
          </a:prstGeom>
        </p:spPr>
        <p:txBody>
          <a:bodyPr/>
          <a:lstStyle/>
          <a:p>
            <a:pPr defTabSz="1072720" fontAlgn="auto"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FFC000"/>
                </a:solidFill>
                <a:ea typeface="+mj-ea"/>
                <a:cs typeface="Times New Roman" pitchFamily="18" charset="0"/>
              </a:rPr>
              <a:t>Заключение: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831"/>
            <a:ext cx="7228656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Критерии диагностики и оценки степени тяжести </a:t>
            </a:r>
            <a:r>
              <a:rPr lang="ru-RU" sz="2000" dirty="0" err="1" smtClean="0"/>
              <a:t>эмф</a:t>
            </a:r>
            <a:r>
              <a:rPr lang="ru-RU" sz="2000" dirty="0" smtClean="0"/>
              <a:t> по данным эхокардиографии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59966"/>
              </p:ext>
            </p:extLst>
          </p:nvPr>
        </p:nvGraphicFramePr>
        <p:xfrm>
          <a:off x="611560" y="821744"/>
          <a:ext cx="6984776" cy="494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6951"/>
                <a:gridCol w="997825"/>
              </a:tblGrid>
              <a:tr h="4102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БОЛЬШИЕ 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410203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Эндомиокардиальные</a:t>
                      </a:r>
                      <a:r>
                        <a:rPr lang="ru-RU" dirty="0" smtClean="0"/>
                        <a:t> бляшки более 2 мм толщиной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717855">
                <a:tc>
                  <a:txBody>
                    <a:bodyPr/>
                    <a:lstStyle/>
                    <a:p>
                      <a:r>
                        <a:rPr lang="ru-RU" dirty="0" smtClean="0"/>
                        <a:t>Тонкие (&lt;1 мм) </a:t>
                      </a:r>
                      <a:r>
                        <a:rPr lang="ru-RU" dirty="0" err="1" smtClean="0"/>
                        <a:t>эндомиокардиальные</a:t>
                      </a:r>
                      <a:r>
                        <a:rPr lang="ru-RU" dirty="0" smtClean="0"/>
                        <a:t> пятна, поражающие более чем одну желудочковую стенку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410203">
                <a:tc>
                  <a:txBody>
                    <a:bodyPr/>
                    <a:lstStyle/>
                    <a:p>
                      <a:r>
                        <a:rPr lang="ru-RU" dirty="0" smtClean="0"/>
                        <a:t>Облитерация верхушки правого или левого желудочка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717855">
                <a:tc>
                  <a:txBody>
                    <a:bodyPr/>
                    <a:lstStyle/>
                    <a:p>
                      <a:r>
                        <a:rPr lang="ru-RU" dirty="0" smtClean="0"/>
                        <a:t>Тромбы или спонтанное контрастирование без тяжелой желудочковой дисфункции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717855">
                <a:tc>
                  <a:txBody>
                    <a:bodyPr/>
                    <a:lstStyle/>
                    <a:p>
                      <a:r>
                        <a:rPr lang="ru-RU" dirty="0" smtClean="0"/>
                        <a:t>Ретракция верхушки правого желудочка (правожелудочковая апикальная выемка)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1333159">
                <a:tc>
                  <a:txBody>
                    <a:bodyPr/>
                    <a:lstStyle/>
                    <a:p>
                      <a:r>
                        <a:rPr lang="ru-RU" dirty="0" smtClean="0"/>
                        <a:t>Дисфункция атриовентрикулярного клапана из-за сращения клапанного аппарата с желудочковой стенкой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9832" y="61653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 </a:t>
            </a:r>
            <a:r>
              <a:rPr lang="en-US" b="1" dirty="0" err="1">
                <a:solidFill>
                  <a:srgbClr val="C00000"/>
                </a:solidFill>
              </a:rPr>
              <a:t>Engl</a:t>
            </a:r>
            <a:r>
              <a:rPr lang="en-US" b="1" dirty="0">
                <a:solidFill>
                  <a:srgbClr val="C00000"/>
                </a:solidFill>
              </a:rPr>
              <a:t> J Med. 2008;359:43–49.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6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>Критерии диагностики и оценки степени тяжести </a:t>
            </a:r>
            <a:r>
              <a:rPr lang="ru-RU" sz="1800" dirty="0" err="1"/>
              <a:t>эмф</a:t>
            </a:r>
            <a:r>
              <a:rPr lang="ru-RU" sz="1800" dirty="0"/>
              <a:t> по данным эхокардиографии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781427"/>
              </p:ext>
            </p:extLst>
          </p:nvPr>
        </p:nvGraphicFramePr>
        <p:xfrm>
          <a:off x="611560" y="1124744"/>
          <a:ext cx="7085012" cy="430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1036340"/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МАЛЫЕ 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Тонкие </a:t>
                      </a:r>
                      <a:r>
                        <a:rPr lang="ru-RU" dirty="0" err="1" smtClean="0"/>
                        <a:t>эндомиокардиальные</a:t>
                      </a:r>
                      <a:r>
                        <a:rPr lang="ru-RU" dirty="0" smtClean="0"/>
                        <a:t> пятна, ограниченные одной желудочковой стенкой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Рестриктивная</a:t>
                      </a:r>
                      <a:r>
                        <a:rPr lang="ru-RU" dirty="0" smtClean="0"/>
                        <a:t> структура потока через митральный или трехстворчатый клапан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Диастолическое открытие клапана легочной артерии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Диффузное утолщение передней митральной створки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Дилатация предсердия при нормальном размере соответствующего желудочка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М-движение межжелудочковой перегородки и плоское движение задней стенки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Повышенная плотность трабекул или других </a:t>
                      </a:r>
                      <a:r>
                        <a:rPr lang="ru-RU" dirty="0" err="1" smtClean="0"/>
                        <a:t>внутрижелудочковых</a:t>
                      </a:r>
                      <a:r>
                        <a:rPr lang="ru-RU" dirty="0" smtClean="0"/>
                        <a:t> связок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3848" y="61653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 </a:t>
            </a:r>
            <a:r>
              <a:rPr lang="en-US" b="1" dirty="0" err="1">
                <a:solidFill>
                  <a:srgbClr val="C00000"/>
                </a:solidFill>
              </a:rPr>
              <a:t>Engl</a:t>
            </a:r>
            <a:r>
              <a:rPr lang="en-US" b="1" dirty="0">
                <a:solidFill>
                  <a:srgbClr val="C00000"/>
                </a:solidFill>
              </a:rPr>
              <a:t> J Med. 2008;359:43–49.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7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Критерии диагноза 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7499176" cy="547500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Большие критерии:</a:t>
            </a:r>
          </a:p>
          <a:p>
            <a:r>
              <a:rPr lang="ru-RU" sz="1800" dirty="0" err="1"/>
              <a:t>Эндомиокардиальные</a:t>
            </a:r>
            <a:r>
              <a:rPr lang="ru-RU" sz="1800" dirty="0"/>
              <a:t> бляшки более 2 мм </a:t>
            </a:r>
            <a:r>
              <a:rPr lang="ru-RU" sz="1800" dirty="0" smtClean="0"/>
              <a:t>толщиной (2 балла)</a:t>
            </a:r>
            <a:endParaRPr lang="ru-RU" sz="1800" dirty="0"/>
          </a:p>
          <a:p>
            <a:r>
              <a:rPr lang="ru-RU" sz="1800" dirty="0" smtClean="0"/>
              <a:t>Облитерация </a:t>
            </a:r>
            <a:r>
              <a:rPr lang="ru-RU" sz="1800" dirty="0"/>
              <a:t>верхушки правого или левого </a:t>
            </a:r>
            <a:r>
              <a:rPr lang="ru-RU" sz="1800" dirty="0" smtClean="0"/>
              <a:t>желудочка (4 балла)</a:t>
            </a:r>
            <a:endParaRPr lang="ru-RU" sz="1800" dirty="0"/>
          </a:p>
          <a:p>
            <a:r>
              <a:rPr lang="ru-RU" sz="1800" dirty="0"/>
              <a:t>Тромбы </a:t>
            </a:r>
            <a:r>
              <a:rPr lang="ru-RU" sz="1800" dirty="0" smtClean="0"/>
              <a:t>без </a:t>
            </a:r>
            <a:r>
              <a:rPr lang="ru-RU" sz="1800" dirty="0"/>
              <a:t>тяжелой желудочковой </a:t>
            </a:r>
            <a:r>
              <a:rPr lang="ru-RU" sz="1800" dirty="0" smtClean="0"/>
              <a:t>дисфункции (4 балла)</a:t>
            </a:r>
            <a:endParaRPr lang="ru-RU" sz="1800" dirty="0"/>
          </a:p>
          <a:p>
            <a:r>
              <a:rPr lang="ru-RU" sz="1800" dirty="0"/>
              <a:t>Ретракция верхушки правого желудочка (правожелудочковая апикальная выемка</a:t>
            </a:r>
            <a:r>
              <a:rPr lang="ru-RU" sz="1800" dirty="0" smtClean="0"/>
              <a:t>) (4 балла)</a:t>
            </a:r>
            <a:endParaRPr lang="ru-RU" sz="1800" dirty="0"/>
          </a:p>
          <a:p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1800" dirty="0" smtClean="0">
                <a:solidFill>
                  <a:srgbClr val="FF0000"/>
                </a:solidFill>
              </a:rPr>
              <a:t>Малые  </a:t>
            </a:r>
            <a:r>
              <a:rPr lang="ru-RU" sz="1800" dirty="0">
                <a:solidFill>
                  <a:srgbClr val="FF0000"/>
                </a:solidFill>
              </a:rPr>
              <a:t>критерии</a:t>
            </a:r>
            <a:r>
              <a:rPr lang="ru-RU" sz="18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800" dirty="0"/>
              <a:t>Дилатация предсердия при нормальном размере соответствующего </a:t>
            </a:r>
            <a:r>
              <a:rPr lang="ru-RU" sz="1800" dirty="0" smtClean="0"/>
              <a:t>желудочка (2 балла)</a:t>
            </a:r>
          </a:p>
          <a:p>
            <a:r>
              <a:rPr lang="ru-RU" sz="1800" dirty="0" err="1" smtClean="0"/>
              <a:t>Рестриктивный</a:t>
            </a:r>
            <a:r>
              <a:rPr lang="ru-RU" sz="1800" dirty="0" smtClean="0"/>
              <a:t> </a:t>
            </a:r>
            <a:r>
              <a:rPr lang="ru-RU" sz="1800" dirty="0"/>
              <a:t>тип нарушения диастолической функции левого и правого желудочков с признаками повышения давления </a:t>
            </a:r>
            <a:r>
              <a:rPr lang="ru-RU" sz="1800" dirty="0" smtClean="0"/>
              <a:t>наполнения (2 балла)</a:t>
            </a:r>
          </a:p>
          <a:p>
            <a:endParaRPr lang="ru-RU" sz="1800" dirty="0"/>
          </a:p>
          <a:p>
            <a:r>
              <a:rPr lang="ru-RU" sz="1800" dirty="0" smtClean="0">
                <a:solidFill>
                  <a:srgbClr val="FF0000"/>
                </a:solidFill>
              </a:rPr>
              <a:t>Степень тяжести: </a:t>
            </a:r>
            <a:r>
              <a:rPr lang="ru-RU" sz="1800" dirty="0" smtClean="0"/>
              <a:t>18 баллов- тяжелый </a:t>
            </a:r>
            <a:r>
              <a:rPr lang="ru-RU" sz="1800" dirty="0" err="1" smtClean="0"/>
              <a:t>эндомиокардиальный</a:t>
            </a:r>
            <a:r>
              <a:rPr lang="ru-RU" sz="1800" dirty="0" smtClean="0"/>
              <a:t> фиброз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23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4660"/>
            <a:ext cx="3131839" cy="1261521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77" y="2090888"/>
            <a:ext cx="2988171" cy="269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Направительный диагноз:</a:t>
            </a:r>
          </a:p>
          <a:p>
            <a:pPr marL="0" indent="0">
              <a:buNone/>
            </a:pPr>
            <a:r>
              <a:rPr lang="ru-RU" sz="2000" dirty="0" smtClean="0"/>
              <a:t>Апикальная ГКМП-?</a:t>
            </a:r>
          </a:p>
          <a:p>
            <a:pPr marL="0" indent="0">
              <a:buNone/>
            </a:pPr>
            <a:r>
              <a:rPr lang="ru-RU" sz="2000" dirty="0" smtClean="0"/>
              <a:t>Объемное образование ЛЖ-?</a:t>
            </a:r>
          </a:p>
          <a:p>
            <a:pPr marL="0" indent="0">
              <a:buNone/>
            </a:pPr>
            <a:r>
              <a:rPr lang="ru-RU" sz="2000" dirty="0" err="1" smtClean="0"/>
              <a:t>Рестриктивная</a:t>
            </a:r>
            <a:r>
              <a:rPr lang="ru-RU" sz="2000" dirty="0" smtClean="0"/>
              <a:t> </a:t>
            </a:r>
            <a:r>
              <a:rPr lang="ru-RU" sz="2000" dirty="0" err="1" smtClean="0"/>
              <a:t>кардиомиопатия</a:t>
            </a:r>
            <a:r>
              <a:rPr lang="ru-RU" sz="2000" dirty="0" smtClean="0"/>
              <a:t> -?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t="22031" r="23300"/>
          <a:stretch/>
        </p:blipFill>
        <p:spPr>
          <a:xfrm>
            <a:off x="5498010" y="401734"/>
            <a:ext cx="2491042" cy="2734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t="17717" r="19751" b="5273"/>
          <a:stretch/>
        </p:blipFill>
        <p:spPr>
          <a:xfrm>
            <a:off x="3059832" y="406603"/>
            <a:ext cx="2438178" cy="2762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4158" r="16019" b="3469"/>
          <a:stretch/>
        </p:blipFill>
        <p:spPr>
          <a:xfrm>
            <a:off x="5498010" y="3140751"/>
            <a:ext cx="2491042" cy="296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t="6111" r="14611" b="6197"/>
          <a:stretch/>
        </p:blipFill>
        <p:spPr>
          <a:xfrm>
            <a:off x="3059833" y="3156251"/>
            <a:ext cx="2438177" cy="29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f2d15_retro_(Tuesday-04-2017_12-19-54-368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5316" r="16124"/>
          <a:stretch/>
        </p:blipFill>
        <p:spPr>
          <a:xfrm>
            <a:off x="4043357" y="1006098"/>
            <a:ext cx="3985027" cy="5015190"/>
          </a:xfrm>
          <a:prstGeom prst="rect">
            <a:avLst/>
          </a:prstGeom>
        </p:spPr>
      </p:pic>
      <p:pic>
        <p:nvPicPr>
          <p:cNvPr id="5" name="tf2d15_retro_(Tuesday-04-2017_12-17-42-3596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20000"/>
          </a:blip>
          <a:srcRect l="31948" r="18905" b="4938"/>
          <a:stretch/>
        </p:blipFill>
        <p:spPr>
          <a:xfrm>
            <a:off x="185971" y="1006098"/>
            <a:ext cx="3888488" cy="50151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1963" y="192089"/>
            <a:ext cx="7886700" cy="6064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 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01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01" y="764704"/>
            <a:ext cx="3944423" cy="291736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63" y="3682067"/>
            <a:ext cx="3948461" cy="2920349"/>
          </a:xfrm>
        </p:spPr>
      </p:pic>
      <p:pic>
        <p:nvPicPr>
          <p:cNvPr id="12" name="tf2d15_retro_(Tuesday-04-2017_12-19-54-368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16833" r="10310"/>
          <a:stretch/>
        </p:blipFill>
        <p:spPr>
          <a:xfrm>
            <a:off x="191595" y="1066862"/>
            <a:ext cx="3876349" cy="480358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8396" y="102964"/>
            <a:ext cx="7886700" cy="6064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 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475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506037-FE4E-4292-9463-2D327677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05729"/>
          </a:xfrm>
        </p:spPr>
        <p:txBody>
          <a:bodyPr>
            <a:normAutofit/>
          </a:bodyPr>
          <a:lstStyle/>
          <a:p>
            <a:r>
              <a:rPr lang="en-US" dirty="0"/>
              <a:t>АНАМНЕЗ </a:t>
            </a:r>
            <a:r>
              <a:rPr lang="ru" dirty="0"/>
              <a:t>Жизни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ED8A5A-6ED6-4330-BFAB-EDB3DAE1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3990"/>
            <a:ext cx="7239000" cy="5301746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en-US" sz="2800" dirty="0" smtClean="0"/>
              <a:t>Проживает </a:t>
            </a:r>
            <a:r>
              <a:rPr lang="ru" altLang="en-US" sz="2800" dirty="0" smtClean="0"/>
              <a:t>в </a:t>
            </a:r>
            <a:r>
              <a:rPr lang="ru" altLang="en-US" sz="2800" dirty="0"/>
              <a:t>г.Москва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" altLang="en-US" sz="2800" dirty="0"/>
              <a:t>Пребывание за пределами РФ</a:t>
            </a:r>
            <a:r>
              <a:rPr lang="ru" altLang="en-US" sz="2800" dirty="0" smtClean="0"/>
              <a:t>: 2002г-Бразилия</a:t>
            </a:r>
            <a:r>
              <a:rPr lang="ru" altLang="en-US" sz="2800" dirty="0"/>
              <a:t>, 2005г-Мальдивы, апрель 2017г-Кипр</a:t>
            </a:r>
            <a:endParaRPr lang="ru-RU" altLang="en-US" sz="28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" altLang="en-US" sz="2800" dirty="0"/>
              <a:t>Проф.вредности - отрицает</a:t>
            </a:r>
            <a:r>
              <a:rPr lang="ru-RU" altLang="en-US" sz="28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en-US" sz="2800" dirty="0"/>
              <a:t>Вредные </a:t>
            </a:r>
            <a:r>
              <a:rPr lang="ru-RU" altLang="en-US" sz="2800" dirty="0" err="1"/>
              <a:t>привычк</a:t>
            </a:r>
            <a:r>
              <a:rPr lang="ru" altLang="en-US" sz="2800" dirty="0"/>
              <a:t>и - отрицает</a:t>
            </a:r>
            <a:endParaRPr lang="ru-RU" altLang="en-US" sz="28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en-US" sz="2800" dirty="0" err="1"/>
              <a:t>Аллергологический</a:t>
            </a:r>
            <a:r>
              <a:rPr lang="ru-RU" altLang="en-US" sz="2800" dirty="0"/>
              <a:t> анамнез: </a:t>
            </a:r>
            <a:r>
              <a:rPr lang="ru" altLang="en-US" sz="2800" dirty="0"/>
              <a:t>поливалентная аллергия: на йод, домашняя пыль, шерсть кошек, собак, пшеница,рис</a:t>
            </a:r>
            <a:endParaRPr lang="ru-RU" altLang="en-US" sz="28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800" dirty="0" err="1"/>
              <a:t>Гинекологический</a:t>
            </a:r>
            <a:r>
              <a:rPr lang="ru-RU" altLang="en-US" sz="2800" dirty="0"/>
              <a:t> анамнез: </a:t>
            </a:r>
            <a:r>
              <a:rPr lang="ru" altLang="en-US" sz="2800" dirty="0"/>
              <a:t>беременностей не было</a:t>
            </a:r>
            <a:endParaRPr lang="ru-RU" altLang="en-US" sz="2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97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1061" y="841544"/>
            <a:ext cx="3588221" cy="517207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КДРЛЖ=39мм</a:t>
            </a:r>
            <a:endParaRPr lang="en-US" dirty="0" smtClean="0"/>
          </a:p>
          <a:p>
            <a:r>
              <a:rPr lang="ru-RU" dirty="0" smtClean="0"/>
              <a:t>КДОиЛЖ=30мл/м2 (41-81 мл/м2)</a:t>
            </a:r>
          </a:p>
          <a:p>
            <a:r>
              <a:rPr lang="ru-RU" dirty="0" smtClean="0"/>
              <a:t>КСОиЛЖ=14мл/м2 (12-21 мл/м2)</a:t>
            </a:r>
          </a:p>
          <a:p>
            <a:r>
              <a:rPr lang="ru-RU" dirty="0" err="1" smtClean="0"/>
              <a:t>УОиЛЖ</a:t>
            </a:r>
            <a:r>
              <a:rPr lang="ru-RU" dirty="0" smtClean="0"/>
              <a:t>=16мл/м2 (26-56 мл/м2)</a:t>
            </a:r>
          </a:p>
          <a:p>
            <a:r>
              <a:rPr lang="ru-RU" dirty="0" smtClean="0"/>
              <a:t>СВ ЛЖ=2,9л/мин</a:t>
            </a:r>
          </a:p>
          <a:p>
            <a:r>
              <a:rPr lang="ru-RU" dirty="0" smtClean="0"/>
              <a:t>ФВ = 54%</a:t>
            </a:r>
          </a:p>
          <a:p>
            <a:r>
              <a:rPr lang="ru-RU" dirty="0" smtClean="0"/>
              <a:t>ЛП=42мм</a:t>
            </a:r>
          </a:p>
          <a:p>
            <a:endParaRPr lang="ru-RU" dirty="0"/>
          </a:p>
          <a:p>
            <a:r>
              <a:rPr lang="ru-RU" dirty="0" smtClean="0"/>
              <a:t>КЖРПЖ=34мм</a:t>
            </a:r>
          </a:p>
          <a:p>
            <a:r>
              <a:rPr lang="ru-RU" dirty="0" err="1" smtClean="0"/>
              <a:t>КДОиПЖ</a:t>
            </a:r>
            <a:r>
              <a:rPr lang="ru-RU" dirty="0" smtClean="0"/>
              <a:t>=45мл/м2 (48-87мл/м2)</a:t>
            </a:r>
          </a:p>
          <a:p>
            <a:r>
              <a:rPr lang="ru-RU" dirty="0" err="1" smtClean="0"/>
              <a:t>КСОиПЖ</a:t>
            </a:r>
            <a:r>
              <a:rPr lang="ru-RU" dirty="0" smtClean="0"/>
              <a:t>=22мл/м2 (11-27 мл/м2)</a:t>
            </a:r>
          </a:p>
          <a:p>
            <a:r>
              <a:rPr lang="ru-RU" dirty="0" err="1" smtClean="0"/>
              <a:t>УОиПЖ</a:t>
            </a:r>
            <a:r>
              <a:rPr lang="ru-RU" dirty="0" smtClean="0"/>
              <a:t>=22,5мл/м2 (27-57 мл/м2)</a:t>
            </a:r>
          </a:p>
          <a:p>
            <a:r>
              <a:rPr lang="ru-RU" dirty="0" smtClean="0"/>
              <a:t>ФВ ПЖ=50% (47-71)</a:t>
            </a:r>
          </a:p>
          <a:p>
            <a:r>
              <a:rPr lang="ru-RU" dirty="0" smtClean="0"/>
              <a:t>ПП=50мм</a:t>
            </a:r>
          </a:p>
          <a:p>
            <a:endParaRPr lang="ru-RU" dirty="0"/>
          </a:p>
          <a:p>
            <a:r>
              <a:rPr lang="en-US" dirty="0" smtClean="0"/>
              <a:t>V </a:t>
            </a:r>
            <a:r>
              <a:rPr lang="ru-RU" smtClean="0"/>
              <a:t>фиброза=41мл (22 мл/м2)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tf2d15_retro_(Tuesday-04-2017_12-19-54-368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16833" r="10310"/>
          <a:stretch/>
        </p:blipFill>
        <p:spPr>
          <a:xfrm>
            <a:off x="161337" y="1124126"/>
            <a:ext cx="4324344" cy="440422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61963" y="192089"/>
            <a:ext cx="7886700" cy="6064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 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72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10330" r="25128" b="10115"/>
          <a:stretch/>
        </p:blipFill>
        <p:spPr>
          <a:xfrm>
            <a:off x="206035" y="789730"/>
            <a:ext cx="2421214" cy="295848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404" r="25912" b="11561"/>
          <a:stretch/>
        </p:blipFill>
        <p:spPr>
          <a:xfrm>
            <a:off x="5244005" y="789729"/>
            <a:ext cx="2589842" cy="294079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86676" y="60283"/>
            <a:ext cx="7886700" cy="6064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 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94" r="17298" b="5955"/>
          <a:stretch/>
        </p:blipFill>
        <p:spPr>
          <a:xfrm>
            <a:off x="2743200" y="789729"/>
            <a:ext cx="2384854" cy="2940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12964" r="32572" b="11022"/>
          <a:stretch/>
        </p:blipFill>
        <p:spPr>
          <a:xfrm>
            <a:off x="206035" y="3871239"/>
            <a:ext cx="1917693" cy="2582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7" t="26647" r="36687" b="5616"/>
          <a:stretch/>
        </p:blipFill>
        <p:spPr>
          <a:xfrm>
            <a:off x="2129678" y="3855386"/>
            <a:ext cx="1767455" cy="2571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22762" r="32853" b="16259"/>
          <a:stretch/>
        </p:blipFill>
        <p:spPr>
          <a:xfrm>
            <a:off x="3978876" y="3871239"/>
            <a:ext cx="1961276" cy="25727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23506" r="40068" b="21558"/>
          <a:stretch/>
        </p:blipFill>
        <p:spPr>
          <a:xfrm>
            <a:off x="6012160" y="3819605"/>
            <a:ext cx="1929649" cy="25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0"/>
          <a:stretch/>
        </p:blipFill>
        <p:spPr>
          <a:xfrm>
            <a:off x="199511" y="817199"/>
            <a:ext cx="3374153" cy="36559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76055" y="4744422"/>
            <a:ext cx="157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эндокард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36642" y="1278024"/>
            <a:ext cx="10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эндокард</a:t>
            </a:r>
            <a:endParaRPr lang="ru-RU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55693" y="2409847"/>
            <a:ext cx="1376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Тромботические</a:t>
            </a:r>
          </a:p>
          <a:p>
            <a:r>
              <a:rPr lang="ru-RU" sz="1600" b="1" dirty="0" smtClean="0"/>
              <a:t>и некротические</a:t>
            </a:r>
          </a:p>
          <a:p>
            <a:r>
              <a:rPr lang="ru-RU" sz="1600" b="1" dirty="0" smtClean="0"/>
              <a:t>массы</a:t>
            </a:r>
            <a:endParaRPr lang="ru-RU" sz="1600" b="1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14827" y="60136"/>
            <a:ext cx="7886700" cy="6064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Пациентка Ф</a:t>
            </a:r>
            <a:r>
              <a:rPr lang="ru-RU" sz="2400" dirty="0" smtClean="0">
                <a:latin typeface="+mn-lt"/>
              </a:rPr>
              <a:t>., 42 года, МРТ +</a:t>
            </a:r>
            <a:r>
              <a:rPr lang="en-US" sz="2400" dirty="0" smtClean="0">
                <a:latin typeface="+mn-lt"/>
              </a:rPr>
              <a:t>GD, </a:t>
            </a:r>
            <a:r>
              <a:rPr lang="ru-RU" sz="2400" dirty="0" smtClean="0">
                <a:latin typeface="+mn-lt"/>
              </a:rPr>
              <a:t>08.06.2017</a:t>
            </a:r>
            <a:endParaRPr lang="ru-RU" sz="2400" dirty="0">
              <a:latin typeface="+mn-lt"/>
            </a:endParaRPr>
          </a:p>
        </p:txBody>
      </p:sp>
      <p:pic>
        <p:nvPicPr>
          <p:cNvPr id="1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10330" r="25128" b="10115"/>
          <a:stretch/>
        </p:blipFill>
        <p:spPr>
          <a:xfrm>
            <a:off x="3622431" y="838767"/>
            <a:ext cx="2956709" cy="3612809"/>
          </a:xfrm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5834706" y="2478270"/>
            <a:ext cx="720987" cy="307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015841" y="1459829"/>
            <a:ext cx="761840" cy="7252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91670" y="297228"/>
            <a:ext cx="107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эндокард</a:t>
            </a:r>
            <a:endParaRPr lang="ru-RU" sz="16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369011" y="667852"/>
            <a:ext cx="45319" cy="9632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573701" y="3426880"/>
            <a:ext cx="75438" cy="15636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5561591" y="1909193"/>
            <a:ext cx="945335" cy="773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4207" y="5113754"/>
            <a:ext cx="796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Заключение: МР-картина </a:t>
            </a:r>
            <a:r>
              <a:rPr lang="ru-RU" sz="2000" dirty="0" err="1" smtClean="0"/>
              <a:t>эндомиокардиального</a:t>
            </a:r>
            <a:r>
              <a:rPr lang="ru-RU" sz="2000" dirty="0" smtClean="0"/>
              <a:t> фиброза ЛЖ с облитерацией верхушки ЛЖ. </a:t>
            </a:r>
          </a:p>
          <a:p>
            <a:r>
              <a:rPr lang="ru-RU" sz="2000" dirty="0" err="1" smtClean="0"/>
              <a:t>Тромбонекротические</a:t>
            </a:r>
            <a:r>
              <a:rPr lang="ru-RU" sz="2000" dirty="0" smtClean="0"/>
              <a:t> массы в ЛЖ и ПЖ. Расширение предсердий. Митральная и </a:t>
            </a:r>
            <a:r>
              <a:rPr lang="ru-RU" sz="2000" dirty="0" err="1" smtClean="0"/>
              <a:t>трикуспидальная</a:t>
            </a:r>
            <a:endParaRPr lang="ru-RU" sz="2000" dirty="0" smtClean="0"/>
          </a:p>
          <a:p>
            <a:r>
              <a:rPr lang="ru-RU" sz="2000" dirty="0"/>
              <a:t>р</a:t>
            </a:r>
            <a:r>
              <a:rPr lang="ru-RU" sz="2000" dirty="0" smtClean="0"/>
              <a:t>егургитация.  Гидроперикард. Гидроторакс.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60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248" y="0"/>
            <a:ext cx="7239000" cy="705729"/>
          </a:xfrm>
        </p:spPr>
        <p:txBody>
          <a:bodyPr>
            <a:normAutofit fontScale="90000"/>
          </a:bodyPr>
          <a:lstStyle/>
          <a:p>
            <a:r>
              <a:rPr lang="ru-RU" dirty="0"/>
              <a:t>Дифференциальный диагноз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538" y="860914"/>
            <a:ext cx="7696200" cy="445110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effectLst/>
              </a:rPr>
              <a:t>При установлении диагноза необходимо проводить дифференциальную диагностику с</a:t>
            </a:r>
            <a:endParaRPr lang="ru" sz="2000" dirty="0">
              <a:effectLst/>
            </a:endParaRPr>
          </a:p>
          <a:p>
            <a:pPr marL="0" indent="0">
              <a:buNone/>
            </a:pPr>
            <a:r>
              <a:rPr lang="ru-RU" dirty="0">
                <a:effectLst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30645F-B32C-43EC-9A38-0AE27D2CA68F}"/>
              </a:ext>
            </a:extLst>
          </p:cNvPr>
          <p:cNvSpPr txBox="1"/>
          <p:nvPr/>
        </p:nvSpPr>
        <p:spPr>
          <a:xfrm>
            <a:off x="3744421" y="2104690"/>
            <a:ext cx="4530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Эндомиокардиальным</a:t>
            </a:r>
            <a:r>
              <a:rPr lang="ru-RU" sz="2400" dirty="0" smtClean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фиброзом</a:t>
            </a:r>
            <a:endParaRPr lang="en-US" sz="2400" dirty="0"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l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E80453-080A-4300-9765-094E5CA0E48C}"/>
              </a:ext>
            </a:extLst>
          </p:cNvPr>
          <p:cNvSpPr txBox="1"/>
          <p:nvPr/>
        </p:nvSpPr>
        <p:spPr>
          <a:xfrm>
            <a:off x="434345" y="206084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dirty="0">
                <a:effectLst/>
              </a:rPr>
              <a:t> </a:t>
            </a:r>
            <a:r>
              <a:rPr lang="ru-RU" sz="2400" dirty="0" err="1" smtClean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Эндока</a:t>
            </a:r>
            <a:r>
              <a:rPr lang="ru" sz="2400" dirty="0" smtClean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sz="2400" dirty="0" err="1" smtClean="0">
                <a:latin typeface="Arial Black" panose="020B0604020202020204" pitchFamily="34" charset="0"/>
                <a:cs typeface="Arial Black" panose="020B0604020202020204" pitchFamily="34" charset="0"/>
              </a:rPr>
              <a:t>дитом</a:t>
            </a:r>
            <a:endParaRPr lang="ru-RU" sz="2400" dirty="0" smtClean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err="1" smtClean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Леффлера</a:t>
            </a:r>
            <a:endParaRPr lang="en-US" sz="2400" dirty="0"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l"/>
            <a:endParaRPr lang="ru-RU" dirty="0"/>
          </a:p>
        </p:txBody>
      </p:sp>
      <p:sp>
        <p:nvSpPr>
          <p:cNvPr id="11" name="Стрелка: вниз 10">
            <a:extLst>
              <a:ext uri="{FF2B5EF4-FFF2-40B4-BE49-F238E27FC236}">
                <a16:creationId xmlns="" xmlns:a16="http://schemas.microsoft.com/office/drawing/2014/main" id="{0CC5698C-3EE0-46F3-9862-7132D6F2E3E7}"/>
              </a:ext>
            </a:extLst>
          </p:cNvPr>
          <p:cNvSpPr/>
          <p:nvPr/>
        </p:nvSpPr>
        <p:spPr>
          <a:xfrm>
            <a:off x="5634875" y="1557607"/>
            <a:ext cx="374728" cy="621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6D2695-06EE-4CDF-89D2-2A5406E2F38B}"/>
              </a:ext>
            </a:extLst>
          </p:cNvPr>
          <p:cNvSpPr txBox="1"/>
          <p:nvPr/>
        </p:nvSpPr>
        <p:spPr>
          <a:xfrm>
            <a:off x="522957" y="3861048"/>
            <a:ext cx="3057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Один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главных</a:t>
            </a:r>
            <a:r>
              <a:rPr lang="en-US" dirty="0"/>
              <a:t> </a:t>
            </a:r>
            <a:r>
              <a:rPr lang="en-US" dirty="0" err="1" smtClean="0"/>
              <a:t>крит</a:t>
            </a:r>
            <a:r>
              <a:rPr lang="ru-RU" dirty="0" smtClean="0"/>
              <a:t>е</a:t>
            </a:r>
            <a:r>
              <a:rPr lang="en-US" dirty="0" err="1" smtClean="0"/>
              <a:t>риев</a:t>
            </a:r>
            <a:r>
              <a:rPr lang="en-US" dirty="0" smtClean="0"/>
              <a:t> </a:t>
            </a:r>
            <a:r>
              <a:rPr lang="en-US" dirty="0" err="1"/>
              <a:t>постановки</a:t>
            </a:r>
            <a:r>
              <a:rPr lang="en-US" dirty="0"/>
              <a:t> </a:t>
            </a:r>
            <a:r>
              <a:rPr lang="en-US" dirty="0" err="1"/>
              <a:t>данного</a:t>
            </a:r>
            <a:r>
              <a:rPr lang="en-US" dirty="0"/>
              <a:t> </a:t>
            </a:r>
            <a:r>
              <a:rPr lang="en-US" dirty="0" err="1"/>
              <a:t>диагноза</a:t>
            </a:r>
            <a:r>
              <a:rPr lang="en-US" dirty="0"/>
              <a:t> - в</a:t>
            </a:r>
            <a:r>
              <a:rPr lang="ru-RU" dirty="0" err="1"/>
              <a:t>ыраженная</a:t>
            </a:r>
            <a:r>
              <a:rPr lang="ru-RU" dirty="0"/>
              <a:t> </a:t>
            </a:r>
            <a:r>
              <a:rPr lang="ru-RU" dirty="0" err="1" smtClean="0"/>
              <a:t>эозинофилия</a:t>
            </a:r>
            <a:r>
              <a:rPr lang="ru-RU" dirty="0" smtClean="0"/>
              <a:t> (1500 /мм³), </a:t>
            </a:r>
            <a:r>
              <a:rPr lang="ru-RU" dirty="0"/>
              <a:t>которая сохраняется более 6 </a:t>
            </a:r>
            <a:r>
              <a:rPr lang="ru-RU" dirty="0" smtClean="0"/>
              <a:t>месяцев.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13" y="1556792"/>
            <a:ext cx="4762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810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45" y="3002925"/>
            <a:ext cx="4810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4421" y="4221088"/>
            <a:ext cx="401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1.Эндемичное заболевание</a:t>
            </a:r>
          </a:p>
          <a:p>
            <a:r>
              <a:rPr lang="ru-RU" dirty="0" smtClean="0"/>
              <a:t>2.Отсутствие </a:t>
            </a:r>
            <a:r>
              <a:rPr lang="ru-RU" dirty="0" err="1"/>
              <a:t>гиперэозинофилии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65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040"/>
            <a:ext cx="7228656" cy="588680"/>
          </a:xfrm>
        </p:spPr>
        <p:txBody>
          <a:bodyPr/>
          <a:lstStyle/>
          <a:p>
            <a:r>
              <a:rPr lang="ru-RU" dirty="0"/>
              <a:t>Заключительный диагноз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239000" cy="48463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/>
              <a:t>   </a:t>
            </a:r>
            <a:r>
              <a:rPr lang="ru-RU" b="1" dirty="0">
                <a:solidFill>
                  <a:srgbClr val="FF0000"/>
                </a:solidFill>
              </a:rPr>
              <a:t>Основной:</a:t>
            </a:r>
          </a:p>
          <a:p>
            <a:pPr>
              <a:buNone/>
            </a:pPr>
            <a:r>
              <a:rPr lang="ru-RU" b="1" dirty="0"/>
              <a:t>   Эндомиокардиальный фиброз левого и правого желудочков с облитерацией верхушек. Недостаточность митрального клапана 2 степени, </a:t>
            </a:r>
            <a:r>
              <a:rPr lang="ru-RU" b="1" dirty="0" err="1"/>
              <a:t>трикуспидального</a:t>
            </a:r>
            <a:r>
              <a:rPr lang="ru-RU" b="1" dirty="0"/>
              <a:t> 2-3 степени. Хроническая сердечная недостаточность 2Б стадии, I</a:t>
            </a:r>
            <a:r>
              <a:rPr lang="en-US" b="1" dirty="0"/>
              <a:t>V</a:t>
            </a:r>
            <a:r>
              <a:rPr lang="ru-RU" b="1" dirty="0"/>
              <a:t> ФК</a:t>
            </a:r>
            <a:r>
              <a:rPr lang="en-US" b="1" dirty="0"/>
              <a:t> </a:t>
            </a:r>
            <a:r>
              <a:rPr lang="ru-RU" b="1" dirty="0"/>
              <a:t>по </a:t>
            </a:r>
            <a:r>
              <a:rPr lang="en-US" b="1" dirty="0"/>
              <a:t>NYHA</a:t>
            </a:r>
            <a:r>
              <a:rPr lang="ru-RU" b="1" dirty="0"/>
              <a:t>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FF0000"/>
                </a:solidFill>
              </a:rPr>
              <a:t>Сопутствующие заболевания: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Хроническая </a:t>
            </a:r>
            <a:r>
              <a:rPr lang="ru-RU" b="1" dirty="0" smtClean="0"/>
              <a:t>железодефицитная анемия </a:t>
            </a:r>
            <a:r>
              <a:rPr lang="ru-RU" b="1" dirty="0"/>
              <a:t>легкой степени тяжести. Поливалентная аллергия.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0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12390"/>
          </a:xfrm>
        </p:spPr>
        <p:txBody>
          <a:bodyPr/>
          <a:lstStyle/>
          <a:p>
            <a:pPr algn="ctr"/>
            <a:r>
              <a:rPr lang="ru-RU" dirty="0"/>
              <a:t>лечение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1487" y="1032430"/>
            <a:ext cx="2982268" cy="51918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rgbClr val="505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en-US" sz="8000" b="1" u="none" strike="noStrik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связи</a:t>
            </a:r>
            <a:r>
              <a:rPr lang="en-US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lang="ru-RU" sz="8000" b="1" u="none" strike="noStrik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декомпенсаци</a:t>
            </a:r>
            <a:r>
              <a:rPr lang="en-US" sz="8000" b="1" u="none" strike="noStrik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ей</a:t>
            </a:r>
            <a:r>
              <a:rPr lang="ru-RU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ХСН преимуществе</a:t>
            </a:r>
            <a:r>
              <a:rPr lang="en-US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по большому кругу кровообращения</a:t>
            </a:r>
            <a:endParaRPr lang="en-US" sz="8000" b="1" u="none" strike="noStrik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0" b="1" u="none" strike="noStrik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венозный застой в печени, жидкость в плевральных полостях, больше справа, нижняя полая вена расширена, уровень BNP-800 </a:t>
            </a:r>
            <a:r>
              <a:rPr lang="ru-RU" sz="8000" b="1" u="none" strike="noStrik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пг</a:t>
            </a:r>
            <a:r>
              <a:rPr lang="ru-RU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/мл. </a:t>
            </a:r>
            <a:endParaRPr lang="en-US" sz="8000" b="1" u="none" strike="noStrik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8000" b="1" u="none" strike="noStrik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роводилась</a:t>
            </a:r>
            <a:r>
              <a:rPr lang="ru-RU" sz="8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активная диуретическая терапия:</a:t>
            </a:r>
            <a:r>
              <a:rPr lang="ru-RU" sz="8000" b="1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8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фуросемид 40 мг в/в,</a:t>
            </a:r>
            <a:r>
              <a:rPr lang="en-US" sz="8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8000" b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спиронолактон</a:t>
            </a:r>
            <a:r>
              <a:rPr lang="ru-RU" sz="8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мг</a:t>
            </a:r>
            <a:endParaRPr lang="en-US" sz="8000" b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8000" b="1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8000" b="1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solidFill>
                <a:srgbClr val="505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Стрелка: вниз 3">
            <a:extLst>
              <a:ext uri="{FF2B5EF4-FFF2-40B4-BE49-F238E27FC236}">
                <a16:creationId xmlns="" xmlns:a16="http://schemas.microsoft.com/office/drawing/2014/main" id="{7BFF996E-6D2F-4A7E-A479-561FDA617BE3}"/>
              </a:ext>
            </a:extLst>
          </p:cNvPr>
          <p:cNvSpPr/>
          <p:nvPr/>
        </p:nvSpPr>
        <p:spPr>
          <a:xfrm>
            <a:off x="4242125" y="2190139"/>
            <a:ext cx="359741" cy="236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="" xmlns:a16="http://schemas.microsoft.com/office/drawing/2014/main" id="{CCF7E9A4-34A9-4306-BFA8-5D67553CF09A}"/>
              </a:ext>
            </a:extLst>
          </p:cNvPr>
          <p:cNvSpPr/>
          <p:nvPr/>
        </p:nvSpPr>
        <p:spPr>
          <a:xfrm>
            <a:off x="1442879" y="4628581"/>
            <a:ext cx="359741" cy="236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="" xmlns:a16="http://schemas.microsoft.com/office/drawing/2014/main" id="{5CCE572E-1173-44CC-9F2B-1F1EEB42A278}"/>
              </a:ext>
            </a:extLst>
          </p:cNvPr>
          <p:cNvSpPr/>
          <p:nvPr/>
        </p:nvSpPr>
        <p:spPr>
          <a:xfrm>
            <a:off x="4242124" y="2830505"/>
            <a:ext cx="359741" cy="236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="" xmlns:a16="http://schemas.microsoft.com/office/drawing/2014/main" id="{46B2139C-8300-49B4-91BC-058A8D2070C5}"/>
              </a:ext>
            </a:extLst>
          </p:cNvPr>
          <p:cNvSpPr/>
          <p:nvPr/>
        </p:nvSpPr>
        <p:spPr>
          <a:xfrm>
            <a:off x="1442880" y="2398064"/>
            <a:ext cx="359741" cy="236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F15E3E-B4C2-49F2-AFBD-81AB32CC7DC0}"/>
              </a:ext>
            </a:extLst>
          </p:cNvPr>
          <p:cNvSpPr txBox="1"/>
          <p:nvPr/>
        </p:nvSpPr>
        <p:spPr>
          <a:xfrm>
            <a:off x="3388531" y="1260845"/>
            <a:ext cx="24266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целью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ритмурежающей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терапии</a:t>
            </a:r>
            <a:r>
              <a:rPr lang="ru-RU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b="1" u="none" strike="noStrik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u="none" strike="noStrik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ЧСС110 </a:t>
            </a:r>
            <a:r>
              <a:rPr lang="en-US" sz="2000" b="1" u="none" strike="noStrike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</a:t>
            </a:r>
            <a:r>
              <a:rPr lang="en-US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ru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</a:t>
            </a:r>
            <a:endParaRPr lang="en-US" sz="2000" b="1" u="none" strike="noStrik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назначен</a:t>
            </a:r>
            <a:r>
              <a:rPr lang="en-US" sz="20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ивабрадин</a:t>
            </a:r>
            <a:r>
              <a:rPr lang="ru-RU" sz="2000" b="1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7,5 мг в </a:t>
            </a:r>
            <a:r>
              <a:rPr lang="ru-RU" sz="2000" b="1" u="none" strike="noStrike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сут</a:t>
            </a:r>
            <a:endParaRPr lang="en-US" sz="2000" b="1" u="none" strike="noStrike" dirty="0" smtClean="0">
              <a:solidFill>
                <a:srgbClr val="505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632182-7755-455B-AB1B-78576401C027}"/>
              </a:ext>
            </a:extLst>
          </p:cNvPr>
          <p:cNvSpPr txBox="1"/>
          <p:nvPr/>
        </p:nvSpPr>
        <p:spPr>
          <a:xfrm>
            <a:off x="5815199" y="1032430"/>
            <a:ext cx="233600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2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ля профилактики тромбоэмболических осложнений</a:t>
            </a:r>
            <a:endParaRPr lang="ru" sz="2000" b="1" u="none" strike="noStrik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" sz="2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азначен </a:t>
            </a:r>
            <a:r>
              <a:rPr lang="ru-RU" sz="2000" b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эноксапарин</a:t>
            </a:r>
            <a:r>
              <a:rPr lang="en-US" sz="2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натрия</a:t>
            </a:r>
            <a:r>
              <a:rPr lang="en-US" sz="2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en-US" sz="2000" b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лечебной</a:t>
            </a:r>
            <a:r>
              <a:rPr lang="en-US" sz="2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дозировке</a:t>
            </a:r>
            <a:r>
              <a:rPr lang="ru" sz="2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мг утром и вечером</a:t>
            </a:r>
            <a:r>
              <a:rPr lang="ru" sz="2000" b="1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" sz="20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последующим переводом на пероральный антикоагулянт </a:t>
            </a:r>
            <a:r>
              <a:rPr lang="ru" sz="2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варфарин 3,125 мг</a:t>
            </a:r>
            <a:r>
              <a:rPr lang="ru-RU" sz="2000" b="1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b="1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ru-RU" dirty="0"/>
          </a:p>
        </p:txBody>
      </p:sp>
      <p:sp>
        <p:nvSpPr>
          <p:cNvPr id="14" name="Стрелка: вниз 13">
            <a:extLst>
              <a:ext uri="{FF2B5EF4-FFF2-40B4-BE49-F238E27FC236}">
                <a16:creationId xmlns="" xmlns:a16="http://schemas.microsoft.com/office/drawing/2014/main" id="{0A3328CD-1916-46C3-A757-D5041505E3B2}"/>
              </a:ext>
            </a:extLst>
          </p:cNvPr>
          <p:cNvSpPr/>
          <p:nvPr/>
        </p:nvSpPr>
        <p:spPr>
          <a:xfrm>
            <a:off x="6571771" y="2634844"/>
            <a:ext cx="359741" cy="236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3CF48-74AE-49EA-AC9A-EA35D4D6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82" y="370831"/>
            <a:ext cx="6225814" cy="3218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FAAFA67-6EB2-4984-B6DD-EF59AB26A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9231"/>
            <a:ext cx="7239000" cy="55765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Несмотря на адекватную и максимально переносимую терапию, достигнуть полной компенсации явлений ХСН не </a:t>
            </a:r>
            <a:r>
              <a:rPr lang="ru-RU" sz="2800" b="1" u="none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представлялось </a:t>
            </a:r>
            <a:r>
              <a:rPr lang="ru-RU" sz="28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возможным. </a:t>
            </a:r>
            <a:endParaRPr lang="en-US" sz="2800" b="1" u="none" strike="noStrik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ЭМБ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проводилась в связи с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наличием абсолютных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противопоказаний к данной процедуре.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Пациентка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направлена на трансплантацию сердца в ФНЦТИО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В.И.Шумакова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74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12440" y="116632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ЭНДОМИОКАРДИАЛЬНЫЙ ФИБРОЗ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2440" y="692696"/>
            <a:ext cx="7239000" cy="5040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ПЕРВОЕ ОПИСАНИЕ - </a:t>
            </a:r>
            <a:r>
              <a:rPr lang="ru-RU" dirty="0"/>
              <a:t>1948 </a:t>
            </a:r>
            <a:r>
              <a:rPr lang="ru-RU" dirty="0" smtClean="0"/>
              <a:t>год (</a:t>
            </a:r>
            <a:r>
              <a:rPr lang="ru-RU" dirty="0" err="1" smtClean="0"/>
              <a:t>Девис</a:t>
            </a:r>
            <a:r>
              <a:rPr lang="ru-RU" dirty="0" smtClean="0"/>
              <a:t>)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98351" y="120837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ЭПИДЕМИОЛОГИЯ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Блок-схема: объединение 1"/>
          <p:cNvSpPr/>
          <p:nvPr/>
        </p:nvSpPr>
        <p:spPr>
          <a:xfrm>
            <a:off x="863588" y="1670044"/>
            <a:ext cx="6264696" cy="4540478"/>
          </a:xfrm>
          <a:prstGeom prst="flowChartMerg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Тропическая Африка-Уганда, Нигерия,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655676" y="2780928"/>
            <a:ext cx="475252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2" idx="1"/>
            <a:endCxn id="2" idx="3"/>
          </p:cNvCxnSpPr>
          <p:nvPr/>
        </p:nvCxnSpPr>
        <p:spPr>
          <a:xfrm>
            <a:off x="2429762" y="3940283"/>
            <a:ext cx="313234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19672" y="1850921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Тропическая Африка-Уганда, Нигерия,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35696" y="3003049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Южная Индия, Шри-Ланка, Бразилия, Колумбия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43808" y="4077072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Европа</a:t>
            </a:r>
          </a:p>
          <a:p>
            <a:pPr algn="ctr"/>
            <a:r>
              <a:rPr lang="ru-RU" sz="2000" b="1" dirty="0" smtClean="0"/>
              <a:t>спорадические случаи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30582" y="6145504"/>
            <a:ext cx="446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Circulation. 2016;133:2503-2515.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7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ЭНДОМИОКАРДИАЛЬНЫЙ ФИБРОЗ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1352" y="1484784"/>
            <a:ext cx="7239000" cy="4032448"/>
          </a:xfrm>
        </p:spPr>
        <p:txBody>
          <a:bodyPr>
            <a:normAutofit/>
          </a:bodyPr>
          <a:lstStyle/>
          <a:p>
            <a:r>
              <a:rPr lang="ru-RU" sz="2800" dirty="0"/>
              <a:t>Соотношение мужчин и женщин в Африке 2:1, В Европе 1:2</a:t>
            </a:r>
          </a:p>
          <a:p>
            <a:r>
              <a:rPr lang="ru-RU" sz="2800" dirty="0"/>
              <a:t>Средний возраст – от 10 до 30 лет</a:t>
            </a:r>
          </a:p>
          <a:p>
            <a:r>
              <a:rPr lang="ru-RU" sz="2800" dirty="0"/>
              <a:t>Прогноз – 75% летальность в течение 2 лет</a:t>
            </a:r>
          </a:p>
          <a:p>
            <a:r>
              <a:rPr lang="ru-RU" sz="2800" dirty="0"/>
              <a:t>20% госпитализаций от СН в Африке приходится на </a:t>
            </a:r>
            <a:r>
              <a:rPr lang="ru-RU" sz="2800" dirty="0" err="1"/>
              <a:t>эндомиокардиальной</a:t>
            </a:r>
            <a:r>
              <a:rPr lang="ru-RU" sz="2800" dirty="0"/>
              <a:t> фиброз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60932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Circulation. 2016;133:2503-2515. </a:t>
            </a:r>
          </a:p>
        </p:txBody>
      </p:sp>
    </p:spTree>
    <p:extLst>
      <p:ext uri="{BB962C8B-B14F-4D97-AF65-F5344CB8AC3E}">
        <p14:creationId xmlns:p14="http://schemas.microsoft.com/office/powerpoint/2010/main" val="71848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ЭНДОМИОКАРДИАЛЬНЫЙ ФИБРОЗ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05273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ЭТИОЛОГИЯ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126" y="2852936"/>
            <a:ext cx="1944216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Тропическая Африка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2852936"/>
            <a:ext cx="1944216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2852936"/>
            <a:ext cx="1872208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496" y="3212976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различные инфекции- </a:t>
            </a:r>
            <a:r>
              <a:rPr lang="ru-RU" sz="2400" dirty="0"/>
              <a:t>вирусы, </a:t>
            </a:r>
            <a:r>
              <a:rPr lang="ru-RU" sz="2400" dirty="0" smtClean="0"/>
              <a:t>паразиты,</a:t>
            </a:r>
          </a:p>
          <a:p>
            <a:pPr algn="ctr"/>
            <a:r>
              <a:rPr lang="ru-RU" sz="2400" dirty="0" smtClean="0"/>
              <a:t>простейшие</a:t>
            </a:r>
            <a:endParaRPr lang="ru-RU" sz="2400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74590" y="2938238"/>
            <a:ext cx="2025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токсические факторы </a:t>
            </a:r>
            <a:r>
              <a:rPr lang="ru-RU" sz="2400" dirty="0"/>
              <a:t>(серотонин, витамин Д, торий, церий) </a:t>
            </a:r>
          </a:p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55401" y="2850609"/>
            <a:ext cx="20882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дефицит </a:t>
            </a:r>
            <a:r>
              <a:rPr lang="ru-RU" sz="2400" dirty="0"/>
              <a:t>питательных веществ и элементов (дефицит белка и магния)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95890" y="2815729"/>
            <a:ext cx="1736795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генетическая </a:t>
            </a:r>
            <a:r>
              <a:rPr lang="ru-RU" dirty="0" err="1"/>
              <a:t>предраспгенетическая</a:t>
            </a:r>
            <a:r>
              <a:rPr lang="ru-RU" dirty="0"/>
              <a:t> предрасположенности</a:t>
            </a:r>
          </a:p>
          <a:p>
            <a:pPr algn="ctr"/>
            <a:r>
              <a:rPr lang="ru-RU" dirty="0" err="1" smtClean="0"/>
              <a:t>оложенности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3137836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Генетическая предрасположенность?</a:t>
            </a:r>
            <a:endParaRPr lang="ru-RU" sz="24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03648" y="1575956"/>
            <a:ext cx="1764196" cy="10609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563888" y="1575956"/>
            <a:ext cx="288032" cy="9169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716016" y="1608279"/>
            <a:ext cx="144016" cy="844932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52948" y="1593692"/>
            <a:ext cx="1728192" cy="9169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0800000" flipV="1">
            <a:off x="4005420" y="5802295"/>
            <a:ext cx="402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Circulation. 2016;133:2503-2515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96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084640" cy="732696"/>
          </a:xfrm>
        </p:spPr>
        <p:txBody>
          <a:bodyPr/>
          <a:lstStyle/>
          <a:p>
            <a:r>
              <a:rPr lang="ru-RU" dirty="0"/>
              <a:t>ИСТОРИЯ ЗАБОлЕВАНИЯ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818761"/>
              </p:ext>
            </p:extLst>
          </p:nvPr>
        </p:nvGraphicFramePr>
        <p:xfrm>
          <a:off x="0" y="1340768"/>
          <a:ext cx="810039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350100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90000"/>
                  </a:schemeClr>
                </a:solidFill>
              </a:rPr>
              <a:t>Апрель          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57301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90000"/>
                  </a:schemeClr>
                </a:solidFill>
              </a:rPr>
              <a:t>ГКБ №50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5400000" flipH="1" flipV="1">
            <a:off x="2591780" y="5121188"/>
            <a:ext cx="1800200" cy="14401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63888" y="4221088"/>
            <a:ext cx="2160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госпитализация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3439622" y="2833186"/>
            <a:ext cx="493980" cy="389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26146" y="958949"/>
            <a:ext cx="266429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/>
              <a:t>По данным ЭХО-КГ СДЛА</a:t>
            </a:r>
            <a:r>
              <a:rPr lang="en-US" sz="1100" b="1" dirty="0" smtClean="0"/>
              <a:t> 51мм.рт.ст.</a:t>
            </a:r>
            <a:r>
              <a:rPr lang="ru-RU" sz="1100" b="1" dirty="0" smtClean="0"/>
              <a:t>, </a:t>
            </a:r>
            <a:r>
              <a:rPr lang="ru-RU" sz="1100" b="1" dirty="0"/>
              <a:t>заподозрена ТЭЛА. По данным </a:t>
            </a:r>
            <a:r>
              <a:rPr lang="ru-RU" sz="1100" b="1" dirty="0" err="1"/>
              <a:t>сцинтиграфии</a:t>
            </a:r>
            <a:r>
              <a:rPr lang="ru-RU" sz="1100" b="1" dirty="0"/>
              <a:t> легких выявлены признаки </a:t>
            </a:r>
            <a:r>
              <a:rPr lang="ru-RU" sz="1100" b="1" dirty="0" err="1"/>
              <a:t>субсегментарного</a:t>
            </a:r>
            <a:r>
              <a:rPr lang="ru-RU" sz="1100" b="1" dirty="0"/>
              <a:t> нарушения регионарного кровотока обоих легких. От проведения КТ воздержались ввиду наличия у пациентки аллергии на йод. Проводилась </a:t>
            </a:r>
            <a:r>
              <a:rPr lang="ru-RU" sz="1100" b="1" dirty="0" err="1"/>
              <a:t>гепаринотерапия</a:t>
            </a:r>
            <a:r>
              <a:rPr lang="ru-RU" sz="1100" b="1" dirty="0"/>
              <a:t>. Направлена для </a:t>
            </a:r>
            <a:r>
              <a:rPr lang="ru-RU" sz="1100" b="1" dirty="0" err="1" smtClean="0"/>
              <a:t>дообследования</a:t>
            </a:r>
            <a:r>
              <a:rPr lang="ru-RU" sz="1100" b="1" dirty="0" smtClean="0"/>
              <a:t> </a:t>
            </a:r>
            <a:endParaRPr lang="ru-RU" sz="1100" dirty="0"/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1403648" y="3573016"/>
            <a:ext cx="864096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60032" y="350100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Поликлинику НМИЦ кардиологии</a:t>
            </a:r>
          </a:p>
        </p:txBody>
      </p:sp>
      <p:cxnSp>
        <p:nvCxnSpPr>
          <p:cNvPr id="27" name="Соединительная линия уступом 26"/>
          <p:cNvCxnSpPr/>
          <p:nvPr/>
        </p:nvCxnSpPr>
        <p:spPr>
          <a:xfrm rot="16200000" flipH="1">
            <a:off x="4788024" y="2708920"/>
            <a:ext cx="720080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67944" y="4437112"/>
            <a:ext cx="34563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/>
              <a:t>По данным ЭхоКГ: визуализируется облитерация верхушки левого желудочка - эндомиокардиальный фиброз? образование в области верхушки левого желудочка? Митральная недостаточность 2, трикуспидальная 2-3. По данным МРТ сердца с гадолинием: картина эндомиокардиального фиброза ЛЖ с облитерацией верхушки левого желудочка тромбонекротическими массами. Расширение правого предсердия. Митральная и трикуспидальная регургитация, гидроперикард, двусторонний гидроторакс (больше справа).</a:t>
            </a:r>
            <a:endParaRPr lang="ru-RU" sz="1100" dirty="0"/>
          </a:p>
        </p:txBody>
      </p:sp>
      <p:sp>
        <p:nvSpPr>
          <p:cNvPr id="42" name="Стрелка вниз 41"/>
          <p:cNvSpPr/>
          <p:nvPr/>
        </p:nvSpPr>
        <p:spPr>
          <a:xfrm>
            <a:off x="5364088" y="4365104"/>
            <a:ext cx="21602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6516216" y="3140968"/>
            <a:ext cx="1656184" cy="136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FF00"/>
                </a:solidFill>
              </a:rPr>
              <a:t>ИЮНЬ 2017 госпитализация в НМИЦ кардиологии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Патогенез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164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628320"/>
            <a:ext cx="3672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Выделяют </a:t>
            </a:r>
            <a:r>
              <a:rPr lang="ru-RU" sz="2400" dirty="0"/>
              <a:t>три стадии </a:t>
            </a:r>
            <a:r>
              <a:rPr lang="ru-RU" sz="2400" dirty="0" smtClean="0"/>
              <a:t>заболевания: 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I </a:t>
            </a:r>
            <a:r>
              <a:rPr lang="ru-RU" sz="2400" dirty="0" smtClean="0"/>
              <a:t>– активная  </a:t>
            </a:r>
          </a:p>
          <a:p>
            <a:r>
              <a:rPr lang="ru-RU" sz="2400" dirty="0" smtClean="0"/>
              <a:t>II - прогрессирующая</a:t>
            </a:r>
          </a:p>
          <a:p>
            <a:r>
              <a:rPr lang="ru-RU" sz="2400" dirty="0" smtClean="0"/>
              <a:t>III - хроническая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6282331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 </a:t>
            </a:r>
            <a:r>
              <a:rPr lang="en-US" b="1" dirty="0" err="1">
                <a:solidFill>
                  <a:srgbClr val="C00000"/>
                </a:solidFill>
              </a:rPr>
              <a:t>Engl</a:t>
            </a:r>
            <a:r>
              <a:rPr lang="en-US" b="1" dirty="0">
                <a:solidFill>
                  <a:srgbClr val="C00000"/>
                </a:solidFill>
              </a:rPr>
              <a:t> J </a:t>
            </a:r>
            <a:r>
              <a:rPr lang="en-US" b="1" dirty="0" smtClean="0">
                <a:solidFill>
                  <a:srgbClr val="C00000"/>
                </a:solidFill>
              </a:rPr>
              <a:t>Med.2008;359:43–49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5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Описано три варианта поражения при </a:t>
            </a:r>
            <a:r>
              <a:rPr lang="ru-RU" sz="2800" dirty="0" err="1"/>
              <a:t>эндомиокардиальном</a:t>
            </a:r>
            <a:r>
              <a:rPr lang="ru-RU" sz="2800" dirty="0"/>
              <a:t> </a:t>
            </a:r>
            <a:r>
              <a:rPr lang="ru-RU" sz="2800" dirty="0" smtClean="0"/>
              <a:t>фиброзе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444" y="1213372"/>
            <a:ext cx="7363916" cy="487992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поражение ПЖ (10% </a:t>
            </a:r>
            <a:r>
              <a:rPr lang="ru-RU" dirty="0" smtClean="0"/>
              <a:t>случаев)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ЛЖ (40%) </a:t>
            </a:r>
            <a:endParaRPr lang="ru-RU" dirty="0" smtClean="0"/>
          </a:p>
          <a:p>
            <a:r>
              <a:rPr lang="ru-RU" dirty="0" smtClean="0"/>
              <a:t>обоих </a:t>
            </a:r>
            <a:r>
              <a:rPr lang="ru-RU" dirty="0"/>
              <a:t>желудочков (50% случаев).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62373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 </a:t>
            </a:r>
            <a:r>
              <a:rPr lang="en-US" b="1" dirty="0" err="1">
                <a:solidFill>
                  <a:srgbClr val="C00000"/>
                </a:solidFill>
              </a:rPr>
              <a:t>Engl</a:t>
            </a:r>
            <a:r>
              <a:rPr lang="en-US" b="1" dirty="0">
                <a:solidFill>
                  <a:srgbClr val="C00000"/>
                </a:solidFill>
              </a:rPr>
              <a:t> J </a:t>
            </a:r>
            <a:r>
              <a:rPr lang="en-US" b="1" dirty="0" smtClean="0">
                <a:solidFill>
                  <a:srgbClr val="C00000"/>
                </a:solidFill>
              </a:rPr>
              <a:t>Med.2008;359:43–49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563888" y="2852936"/>
            <a:ext cx="50405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4149080"/>
            <a:ext cx="8280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 Правожелудочковая сердечная недостаточность </a:t>
            </a:r>
          </a:p>
          <a:p>
            <a:r>
              <a:rPr lang="ru-RU" sz="2400" dirty="0" smtClean="0"/>
              <a:t> Левожелудочковая сердечная недостаточность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Бивентрикулярная</a:t>
            </a:r>
            <a:r>
              <a:rPr lang="ru-RU" sz="2400" dirty="0" smtClean="0"/>
              <a:t> </a:t>
            </a:r>
            <a:r>
              <a:rPr lang="ru-RU" sz="2400" dirty="0"/>
              <a:t>сердечная недостаточность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95636" y="366050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Клиническая картина</a:t>
            </a:r>
          </a:p>
        </p:txBody>
      </p:sp>
    </p:spTree>
    <p:extLst>
      <p:ext uri="{BB962C8B-B14F-4D97-AF65-F5344CB8AC3E}">
        <p14:creationId xmlns:p14="http://schemas.microsoft.com/office/powerpoint/2010/main" val="21232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7265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Диагностика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7239000" cy="2736304"/>
          </a:xfrm>
        </p:spPr>
        <p:txBody>
          <a:bodyPr>
            <a:normAutofit/>
          </a:bodyPr>
          <a:lstStyle/>
          <a:p>
            <a:r>
              <a:rPr lang="ru-RU" dirty="0" smtClean="0"/>
              <a:t>Эхокардиография</a:t>
            </a:r>
          </a:p>
          <a:p>
            <a:r>
              <a:rPr lang="ru-RU" dirty="0" smtClean="0"/>
              <a:t>МРТ сердца с контрастированием</a:t>
            </a:r>
          </a:p>
          <a:p>
            <a:r>
              <a:rPr lang="ru-RU" dirty="0" err="1" smtClean="0"/>
              <a:t>Эндомиокардиальная</a:t>
            </a:r>
            <a:r>
              <a:rPr lang="ru-RU" dirty="0" smtClean="0"/>
              <a:t> </a:t>
            </a:r>
            <a:r>
              <a:rPr lang="ru-RU" dirty="0"/>
              <a:t>биопсия.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27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Клинический случай </a:t>
            </a:r>
            <a:r>
              <a:rPr lang="ru-RU" sz="2000" dirty="0" err="1"/>
              <a:t>эндомиокардиального</a:t>
            </a:r>
            <a:r>
              <a:rPr lang="ru-RU" sz="2000" dirty="0"/>
              <a:t> фиброза у пожилой женщины </a:t>
            </a:r>
            <a:r>
              <a:rPr lang="ru-RU" sz="2000" dirty="0" err="1"/>
              <a:t>европеиойдной</a:t>
            </a:r>
            <a:r>
              <a:rPr lang="ru-RU" sz="2000" dirty="0"/>
              <a:t> расы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Возраст-73 года, европейка</a:t>
            </a:r>
          </a:p>
          <a:p>
            <a:r>
              <a:rPr lang="ru-RU" dirty="0" smtClean="0"/>
              <a:t>Клиника ХСН 3 ФК</a:t>
            </a:r>
          </a:p>
          <a:p>
            <a:r>
              <a:rPr lang="en-US" dirty="0" smtClean="0"/>
              <a:t>NT-pro-BNP 4597 </a:t>
            </a:r>
            <a:r>
              <a:rPr lang="ru-RU" dirty="0" err="1" smtClean="0"/>
              <a:t>пг</a:t>
            </a:r>
            <a:r>
              <a:rPr lang="ru-RU" dirty="0" smtClean="0"/>
              <a:t>/мл</a:t>
            </a:r>
          </a:p>
          <a:p>
            <a:r>
              <a:rPr lang="ru-RU" dirty="0" smtClean="0"/>
              <a:t>СРБ 0,8 мг/</a:t>
            </a:r>
            <a:r>
              <a:rPr lang="ru-RU" dirty="0" err="1" smtClean="0"/>
              <a:t>дл</a:t>
            </a:r>
            <a:endParaRPr lang="ru-RU" dirty="0" smtClean="0"/>
          </a:p>
          <a:p>
            <a:r>
              <a:rPr lang="ru-RU" dirty="0" smtClean="0"/>
              <a:t>ЭКГ-синусовый ритм</a:t>
            </a:r>
          </a:p>
          <a:p>
            <a:r>
              <a:rPr lang="ru-RU" dirty="0" smtClean="0"/>
              <a:t>ЭХО-КГ-облитерация верхушек ЛЖ И ПЖ</a:t>
            </a:r>
          </a:p>
          <a:p>
            <a:r>
              <a:rPr lang="ru-RU" dirty="0" smtClean="0"/>
              <a:t>МРТ </a:t>
            </a:r>
            <a:r>
              <a:rPr lang="ru-RU" dirty="0"/>
              <a:t>сердца-облитерация верхушек ЛЖ И </a:t>
            </a:r>
            <a:r>
              <a:rPr lang="ru-RU" dirty="0" smtClean="0"/>
              <a:t>ПЖ</a:t>
            </a:r>
          </a:p>
          <a:p>
            <a:r>
              <a:rPr lang="ru-RU" dirty="0" smtClean="0"/>
              <a:t>ЭМБ- активный миокардит</a:t>
            </a:r>
          </a:p>
          <a:p>
            <a:r>
              <a:rPr lang="ru-RU" dirty="0"/>
              <a:t>Лечение- </a:t>
            </a:r>
            <a:r>
              <a:rPr lang="ru-RU" dirty="0" smtClean="0"/>
              <a:t>стандартная </a:t>
            </a:r>
            <a:r>
              <a:rPr lang="ru-RU" dirty="0"/>
              <a:t>медикаментозная терапия </a:t>
            </a:r>
            <a:r>
              <a:rPr lang="ru-RU" dirty="0" smtClean="0"/>
              <a:t>СН+ГКС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612568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Heart, Lung and Circulation(2017) xx, 1–3 1443-9506/04/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24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211144" cy="72008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Клинический случай </a:t>
            </a:r>
            <a:r>
              <a:rPr lang="ru-RU" sz="1800" dirty="0" err="1" smtClean="0"/>
              <a:t>эндомиокардиального</a:t>
            </a:r>
            <a:r>
              <a:rPr lang="ru-RU" sz="1800" dirty="0" smtClean="0"/>
              <a:t> фиброза у пожилой женщины </a:t>
            </a:r>
            <a:r>
              <a:rPr lang="ru-RU" sz="1800" dirty="0" err="1" smtClean="0"/>
              <a:t>европеиойдной</a:t>
            </a:r>
            <a:r>
              <a:rPr lang="ru-RU" sz="1800" dirty="0" smtClean="0"/>
              <a:t> расы</a:t>
            </a: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0" y="1435740"/>
            <a:ext cx="6809372" cy="483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44007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Heart, </a:t>
            </a:r>
            <a:r>
              <a:rPr lang="en-US" b="1" dirty="0" smtClean="0">
                <a:solidFill>
                  <a:srgbClr val="C00000"/>
                </a:solidFill>
              </a:rPr>
              <a:t>Lung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and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Circulation(2017</a:t>
            </a:r>
            <a:r>
              <a:rPr lang="en-US" b="1" dirty="0">
                <a:solidFill>
                  <a:srgbClr val="C00000"/>
                </a:solidFill>
              </a:rPr>
              <a:t>) xx, </a:t>
            </a:r>
            <a:r>
              <a:rPr lang="en-US" b="1" dirty="0" smtClean="0">
                <a:solidFill>
                  <a:srgbClr val="C00000"/>
                </a:solidFill>
              </a:rPr>
              <a:t>1–3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1443-9506/04/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9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0040"/>
            <a:ext cx="7084640" cy="732696"/>
          </a:xfrm>
        </p:spPr>
        <p:txBody>
          <a:bodyPr>
            <a:normAutofit/>
          </a:bodyPr>
          <a:lstStyle/>
          <a:p>
            <a:r>
              <a:rPr lang="ru-RU" dirty="0" err="1"/>
              <a:t>КЛИНИЧЕСКая</a:t>
            </a:r>
            <a:r>
              <a:rPr lang="ru-RU" dirty="0"/>
              <a:t> картина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239000" cy="518457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Состояние </a:t>
            </a:r>
            <a:r>
              <a:rPr lang="ru-RU" b="1" dirty="0" smtClean="0"/>
              <a:t>пациентки: </a:t>
            </a:r>
            <a:r>
              <a:rPr lang="ru-RU" b="1" dirty="0" smtClean="0"/>
              <a:t>тяжелое </a:t>
            </a:r>
            <a:endParaRPr lang="ru-RU" b="1" dirty="0"/>
          </a:p>
          <a:p>
            <a:r>
              <a:rPr lang="ru-RU" b="1" dirty="0"/>
              <a:t>Кожные покровы бледные, </a:t>
            </a:r>
            <a:r>
              <a:rPr lang="ru-RU" b="1" dirty="0" err="1"/>
              <a:t>акроцианоз</a:t>
            </a:r>
            <a:r>
              <a:rPr lang="ru-RU" b="1" dirty="0"/>
              <a:t> </a:t>
            </a:r>
          </a:p>
          <a:p>
            <a:r>
              <a:rPr lang="ru-RU" b="1" dirty="0" smtClean="0"/>
              <a:t>Периферические отеки: голеней и стоп 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легких дыхание везикулярное, </a:t>
            </a:r>
            <a:r>
              <a:rPr lang="ru-RU" b="1" dirty="0" smtClean="0"/>
              <a:t>не выслушивается справа ниже угла лопатки, хрипов </a:t>
            </a:r>
            <a:r>
              <a:rPr lang="ru-RU" b="1" dirty="0"/>
              <a:t>нет; </a:t>
            </a:r>
            <a:r>
              <a:rPr lang="ru-RU" b="1" dirty="0" err="1"/>
              <a:t>п</a:t>
            </a:r>
            <a:r>
              <a:rPr lang="ru-RU" b="1" dirty="0" err="1" smtClean="0"/>
              <a:t>еркуторный</a:t>
            </a:r>
            <a:r>
              <a:rPr lang="ru-RU" b="1" dirty="0" smtClean="0"/>
              <a:t> </a:t>
            </a:r>
            <a:r>
              <a:rPr lang="ru-RU" b="1" dirty="0"/>
              <a:t>звук над легочными полями: ясный </a:t>
            </a:r>
            <a:r>
              <a:rPr lang="ru-RU" b="1" dirty="0" smtClean="0"/>
              <a:t>легочный, тупой справа </a:t>
            </a:r>
            <a:r>
              <a:rPr lang="ru-RU" b="1" dirty="0"/>
              <a:t>ниже угла </a:t>
            </a:r>
            <a:r>
              <a:rPr lang="ru-RU" b="1" dirty="0" smtClean="0"/>
              <a:t>лопатки </a:t>
            </a:r>
            <a:endParaRPr lang="ru-RU" b="1" dirty="0"/>
          </a:p>
          <a:p>
            <a:r>
              <a:rPr lang="ru-RU" b="1" dirty="0"/>
              <a:t>Тоны сердца: </a:t>
            </a:r>
            <a:r>
              <a:rPr lang="ru-RU" b="1" dirty="0" smtClean="0"/>
              <a:t>глухие, </a:t>
            </a:r>
            <a:r>
              <a:rPr lang="ru-RU" b="1" dirty="0"/>
              <a:t>ритмичные, </a:t>
            </a:r>
            <a:r>
              <a:rPr lang="ru-RU" b="1" dirty="0" smtClean="0"/>
              <a:t>ЧСС 110 </a:t>
            </a:r>
            <a:r>
              <a:rPr lang="ru-RU" b="1" dirty="0"/>
              <a:t>уд в мин, АД на правой и левой руках </a:t>
            </a:r>
            <a:r>
              <a:rPr lang="ru-RU" b="1" dirty="0" smtClean="0"/>
              <a:t>90/60 </a:t>
            </a:r>
            <a:r>
              <a:rPr lang="ru-RU" b="1" dirty="0" err="1"/>
              <a:t>мм.рт.ст</a:t>
            </a:r>
            <a:r>
              <a:rPr lang="ru-RU" b="1" dirty="0"/>
              <a:t>. </a:t>
            </a:r>
          </a:p>
          <a:p>
            <a:r>
              <a:rPr lang="ru-RU" b="1" dirty="0"/>
              <a:t>Живот при пальпации мягкий, безболезненный во всех </a:t>
            </a:r>
            <a:r>
              <a:rPr lang="ru-RU" b="1" dirty="0" smtClean="0"/>
              <a:t>отделах</a:t>
            </a:r>
            <a:endParaRPr lang="ru-RU" b="1" dirty="0"/>
          </a:p>
          <a:p>
            <a:r>
              <a:rPr lang="ru-RU" b="1" dirty="0"/>
              <a:t> Печень выступает на 4 см из под реберной дуги, при пальпации гладкая, </a:t>
            </a:r>
            <a:r>
              <a:rPr lang="ru-RU" b="1" dirty="0" smtClean="0"/>
              <a:t>безболезненная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444680" cy="444664"/>
          </a:xfrm>
        </p:spPr>
        <p:txBody>
          <a:bodyPr>
            <a:normAutofit/>
          </a:bodyPr>
          <a:lstStyle/>
          <a:p>
            <a:r>
              <a:rPr lang="ru-RU" sz="2400" u="sng" dirty="0"/>
              <a:t>ОБЩИЙ АНАЛИЗ КРОВИ</a:t>
            </a:r>
            <a:r>
              <a:rPr lang="ru-RU" sz="2400" dirty="0"/>
              <a:t>   </a:t>
            </a:r>
            <a:r>
              <a:rPr lang="ru-RU" sz="2400" u="sng" dirty="0"/>
              <a:t>ОБЩИЙ АНАЛИЗ МОЧИ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980728"/>
            <a:ext cx="4176464" cy="568863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Цвет - Желтая 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Кислотность - 5,5 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лабо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-кислая 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N:5,0 - 7,0)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Белок - 0,26 г/л (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N:0,00 - 0,15) </a:t>
            </a:r>
            <a:endParaRPr lang="ru-RU" sz="4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Глюкоза - 0,2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ммоль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N:0,0 - 2,8)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Кетоновые тела - 0 отрицательно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ммоль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N:0 - 1)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Билирубин - 0 отрицательно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мкмоль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 err="1">
                <a:latin typeface="Arial" pitchFamily="34" charset="0"/>
                <a:cs typeface="Arial" pitchFamily="34" charset="0"/>
              </a:rPr>
              <a:t>Уробилиноген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 - 0 норма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мкмоль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N:0 - 34)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Эпителий плоский - 10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Клет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/мкл(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N:0 - 28)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Лейкоциты - 6 Лей/мкл(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N:0 - 28)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Эритроциты неизмененные - 7 Эр/мкл(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N:0 - 17)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Слизь - 0 Небольшое количество в 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п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4500" b="1" dirty="0" err="1">
                <a:latin typeface="Arial" pitchFamily="34" charset="0"/>
                <a:cs typeface="Arial" pitchFamily="34" charset="0"/>
              </a:rPr>
              <a:t>зр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N:) 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500" b="1" dirty="0">
                <a:latin typeface="Arial" pitchFamily="34" charset="0"/>
                <a:cs typeface="Arial" pitchFamily="34" charset="0"/>
              </a:rPr>
              <a:t>Удельный вес - 1 023 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N:1 015 - 1 026)</a:t>
            </a:r>
            <a:endParaRPr lang="ru-RU" sz="45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500" b="1" dirty="0">
                <a:latin typeface="Arial" pitchFamily="34" charset="0"/>
                <a:cs typeface="Arial" pitchFamily="34" charset="0"/>
              </a:rPr>
              <a:t>Прозрачность - 0 Полная (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N:)</a:t>
            </a:r>
            <a:br>
              <a:rPr lang="en-US" sz="4500" b="1" dirty="0">
                <a:latin typeface="Arial" pitchFamily="34" charset="0"/>
                <a:cs typeface="Arial" pitchFamily="34" charset="0"/>
              </a:rPr>
            </a:br>
            <a:r>
              <a:rPr lang="en-US" b="1" dirty="0"/>
              <a:t/>
            </a:r>
            <a:br>
              <a:rPr lang="en-US" b="1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836712"/>
            <a:ext cx="35283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Эритроциты - 4,99 10*12/л(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N:4,20 - 5,40)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Гемоглобин - 11,73 г/дл(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N:12,00 - 16,00)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Гематокрит - 39,7 %(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N:37,0 - 47,0);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Тромбоциты - 185 10*9/л(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N:130 - 400);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Лейкоциты - 7,1 10*9/л(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N:4,8 - 10,8);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Нейтрофилы - 4,1 тыс./мкл(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N:1,9 - 8,0)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Лимфоциты - 2,1 тыс./мкл(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N:0,9 - 5,2);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Моноциты - 0,48 тыс./мкл(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N:0,20 - 1,00);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/>
              <a:t>Э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озинофилы - 0,33 тыс./мкл(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N:0,00 - 0,80)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Процент эозинофилов - 4,68 %(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N:0,00 - 7,00);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Базофилы - 0,11 тыс./мкл(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N:0,00 - 0,20)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Скорость оседания эритроцитов - 9,0 мм/час(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N:0,0 - 20,0); </a:t>
            </a:r>
            <a:r>
              <a:rPr lang="en-US" sz="1600" b="1" dirty="0"/>
              <a:t/>
            </a:r>
            <a:br>
              <a:rPr lang="en-US" sz="1600" b="1" dirty="0"/>
            </a:br>
            <a:endParaRPr lang="ru-RU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040"/>
            <a:ext cx="7300664" cy="516672"/>
          </a:xfrm>
        </p:spPr>
        <p:txBody>
          <a:bodyPr>
            <a:normAutofit fontScale="90000"/>
          </a:bodyPr>
          <a:lstStyle/>
          <a:p>
            <a:r>
              <a:rPr lang="ru-RU" dirty="0"/>
              <a:t>БИОХИМИЧЕСКИЙ АНАЛИЗ КРОВИ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/>
              <a:t>АЛТ - 31,0 </a:t>
            </a:r>
            <a:r>
              <a:rPr lang="ru-RU" b="1" dirty="0" err="1"/>
              <a:t>Ед</a:t>
            </a:r>
            <a:r>
              <a:rPr lang="ru-RU" b="1" dirty="0"/>
              <a:t>/л (</a:t>
            </a:r>
            <a:r>
              <a:rPr lang="en-US" b="1" dirty="0"/>
              <a:t>N:3,0 - 40,0);</a:t>
            </a:r>
            <a:endParaRPr lang="ru-RU" b="1" dirty="0"/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АСТ - 36,0 </a:t>
            </a:r>
            <a:r>
              <a:rPr lang="ru-RU" b="1" dirty="0" err="1">
                <a:solidFill>
                  <a:srgbClr val="FF0000"/>
                </a:solidFill>
              </a:rPr>
              <a:t>Ед</a:t>
            </a:r>
            <a:r>
              <a:rPr lang="ru-RU" b="1" dirty="0">
                <a:solidFill>
                  <a:srgbClr val="FF0000"/>
                </a:solidFill>
              </a:rPr>
              <a:t>/л (</a:t>
            </a:r>
            <a:r>
              <a:rPr lang="en-US" b="1" dirty="0">
                <a:solidFill>
                  <a:srgbClr val="FF0000"/>
                </a:solidFill>
              </a:rPr>
              <a:t>N:3,0 - 29,0);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Билирубин общий - 23,5 </a:t>
            </a:r>
            <a:r>
              <a:rPr lang="ru-RU" b="1" dirty="0" err="1">
                <a:solidFill>
                  <a:srgbClr val="FF0000"/>
                </a:solidFill>
              </a:rPr>
              <a:t>мкмоль</a:t>
            </a:r>
            <a:r>
              <a:rPr lang="ru-RU" b="1" dirty="0">
                <a:solidFill>
                  <a:srgbClr val="FF0000"/>
                </a:solidFill>
              </a:rPr>
              <a:t>/л (</a:t>
            </a:r>
            <a:r>
              <a:rPr lang="en-US" b="1" dirty="0">
                <a:solidFill>
                  <a:srgbClr val="FF0000"/>
                </a:solidFill>
              </a:rPr>
              <a:t>N:1,7 - 20,5);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Глюкоза - 6,29 </a:t>
            </a:r>
            <a:r>
              <a:rPr lang="ru-RU" b="1" dirty="0" err="1">
                <a:solidFill>
                  <a:srgbClr val="FF0000"/>
                </a:solidFill>
              </a:rPr>
              <a:t>ммоль</a:t>
            </a:r>
            <a:r>
              <a:rPr lang="ru-RU" b="1" dirty="0">
                <a:solidFill>
                  <a:srgbClr val="FF0000"/>
                </a:solidFill>
              </a:rPr>
              <a:t>/л (</a:t>
            </a:r>
            <a:r>
              <a:rPr lang="en-US" b="1" dirty="0">
                <a:solidFill>
                  <a:srgbClr val="FF0000"/>
                </a:solidFill>
              </a:rPr>
              <a:t>N:3,50 - 5,80); 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/>
              <a:t>Калий - 4,7 </a:t>
            </a:r>
            <a:r>
              <a:rPr lang="ru-RU" b="1" dirty="0" err="1"/>
              <a:t>ммоль</a:t>
            </a:r>
            <a:r>
              <a:rPr lang="ru-RU" b="1" dirty="0"/>
              <a:t>/л (</a:t>
            </a:r>
            <a:r>
              <a:rPr lang="en-US" b="1" dirty="0"/>
              <a:t>N:3,5 - 5,3); </a:t>
            </a:r>
            <a:endParaRPr lang="ru-RU" b="1" dirty="0"/>
          </a:p>
          <a:p>
            <a:pPr>
              <a:buNone/>
            </a:pPr>
            <a:r>
              <a:rPr lang="ru-RU" b="1" dirty="0"/>
              <a:t>Хлор - 104,0 </a:t>
            </a:r>
            <a:r>
              <a:rPr lang="ru-RU" b="1" dirty="0" err="1"/>
              <a:t>ммоль</a:t>
            </a:r>
            <a:r>
              <a:rPr lang="ru-RU" b="1" dirty="0"/>
              <a:t>/л (</a:t>
            </a:r>
            <a:r>
              <a:rPr lang="en-US" b="1" dirty="0"/>
              <a:t>N:98,0 - 108,0); </a:t>
            </a:r>
            <a:endParaRPr lang="ru-RU" b="1" dirty="0"/>
          </a:p>
          <a:p>
            <a:pPr>
              <a:buNone/>
            </a:pPr>
            <a:r>
              <a:rPr lang="ru-RU" b="1" dirty="0"/>
              <a:t>Натрий - 141,0 </a:t>
            </a:r>
            <a:r>
              <a:rPr lang="ru-RU" b="1" dirty="0" err="1"/>
              <a:t>ммоль</a:t>
            </a:r>
            <a:r>
              <a:rPr lang="ru-RU" b="1" dirty="0"/>
              <a:t>/л (</a:t>
            </a:r>
            <a:r>
              <a:rPr lang="en-US" b="1" dirty="0"/>
              <a:t>N:138,0 - 153,0); </a:t>
            </a:r>
            <a:endParaRPr lang="ru-RU" b="1" dirty="0"/>
          </a:p>
          <a:p>
            <a:pPr>
              <a:buNone/>
            </a:pPr>
            <a:r>
              <a:rPr lang="ru-RU" b="1" dirty="0"/>
              <a:t>Общий белок - 64,0 г/л (</a:t>
            </a:r>
            <a:r>
              <a:rPr lang="en-US" b="1" dirty="0"/>
              <a:t>N:64,0 - 83,0); </a:t>
            </a:r>
            <a:endParaRPr lang="ru-RU" b="1" dirty="0"/>
          </a:p>
          <a:p>
            <a:pPr>
              <a:buNone/>
            </a:pPr>
            <a:r>
              <a:rPr lang="ru-RU" b="1" dirty="0" err="1"/>
              <a:t>Креатинин</a:t>
            </a:r>
            <a:r>
              <a:rPr lang="ru-RU" b="1" dirty="0"/>
              <a:t> - 66,7 </a:t>
            </a:r>
            <a:r>
              <a:rPr lang="ru-RU" b="1" dirty="0" err="1"/>
              <a:t>мкмоль</a:t>
            </a:r>
            <a:r>
              <a:rPr lang="ru-RU" b="1" dirty="0"/>
              <a:t>/л (</a:t>
            </a:r>
            <a:r>
              <a:rPr lang="en-US" b="1" dirty="0"/>
              <a:t>N:44,0 - 106,0);</a:t>
            </a:r>
            <a:endParaRPr lang="ru-RU" b="1" dirty="0"/>
          </a:p>
          <a:p>
            <a:pPr>
              <a:buNone/>
            </a:pPr>
            <a:r>
              <a:rPr lang="ru-RU" b="1" dirty="0"/>
              <a:t>Высокочувствительный </a:t>
            </a:r>
            <a:r>
              <a:rPr lang="ru-RU" b="1" dirty="0" err="1"/>
              <a:t>С-реактивный</a:t>
            </a:r>
            <a:r>
              <a:rPr lang="ru-RU" b="1" dirty="0"/>
              <a:t> белок - 1,30 мг/л (</a:t>
            </a:r>
            <a:r>
              <a:rPr lang="en-US" b="1" dirty="0"/>
              <a:t>N:0,00 - 5,00</a:t>
            </a:r>
            <a:r>
              <a:rPr lang="en-US" b="1" dirty="0" smtClean="0"/>
              <a:t>);</a:t>
            </a:r>
            <a:endParaRPr lang="ru-RU" b="1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ECP </a:t>
            </a:r>
            <a:r>
              <a:rPr lang="ru-RU" b="1" dirty="0" smtClean="0">
                <a:solidFill>
                  <a:srgbClr val="FF0000"/>
                </a:solidFill>
              </a:rPr>
              <a:t>– 60,4 </a:t>
            </a:r>
            <a:r>
              <a:rPr lang="ru-RU" b="1" dirty="0" err="1" smtClean="0">
                <a:solidFill>
                  <a:srgbClr val="FF0000"/>
                </a:solidFill>
              </a:rPr>
              <a:t>нг</a:t>
            </a:r>
            <a:r>
              <a:rPr lang="ru-RU" b="1" dirty="0" smtClean="0">
                <a:solidFill>
                  <a:srgbClr val="FF0000"/>
                </a:solidFill>
              </a:rPr>
              <a:t>/мл (</a:t>
            </a:r>
            <a:r>
              <a:rPr lang="en-US" b="1" dirty="0" smtClean="0">
                <a:solidFill>
                  <a:srgbClr val="FF0000"/>
                </a:solidFill>
              </a:rPr>
              <a:t>N:&lt;24 </a:t>
            </a:r>
            <a:r>
              <a:rPr lang="ru-RU" b="1" dirty="0" err="1" smtClean="0">
                <a:solidFill>
                  <a:srgbClr val="FF0000"/>
                </a:solidFill>
              </a:rPr>
              <a:t>нг</a:t>
            </a:r>
            <a:r>
              <a:rPr lang="ru-RU" b="1" dirty="0" smtClean="0">
                <a:solidFill>
                  <a:srgbClr val="FF0000"/>
                </a:solidFill>
              </a:rPr>
              <a:t>/мл)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err="1"/>
              <a:t>Триглицериды</a:t>
            </a:r>
            <a:r>
              <a:rPr lang="ru-RU" b="1" dirty="0"/>
              <a:t> - 1,03 </a:t>
            </a:r>
            <a:r>
              <a:rPr lang="ru-RU" b="1" dirty="0" err="1"/>
              <a:t>ммоль</a:t>
            </a:r>
            <a:r>
              <a:rPr lang="ru-RU" b="1" dirty="0"/>
              <a:t>/л (</a:t>
            </a:r>
            <a:r>
              <a:rPr lang="en-US" b="1" dirty="0"/>
              <a:t>N:0,50 - 2,30);</a:t>
            </a:r>
            <a:endParaRPr lang="ru-RU" b="1" dirty="0"/>
          </a:p>
          <a:p>
            <a:pPr>
              <a:buNone/>
            </a:pPr>
            <a:r>
              <a:rPr lang="ru-RU" b="1" dirty="0"/>
              <a:t>Холестерин - 4,59 </a:t>
            </a:r>
            <a:r>
              <a:rPr lang="ru-RU" b="1" dirty="0" err="1"/>
              <a:t>ммоль</a:t>
            </a:r>
            <a:r>
              <a:rPr lang="ru-RU" b="1" dirty="0"/>
              <a:t>/л (</a:t>
            </a:r>
            <a:r>
              <a:rPr lang="en-US" b="1" dirty="0"/>
              <a:t>N:3,50 - 5,20); </a:t>
            </a:r>
            <a:endParaRPr lang="ru-RU" b="1" dirty="0"/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ЛПВП-ХС </a:t>
            </a:r>
            <a:r>
              <a:rPr lang="ru-RU" b="1" dirty="0">
                <a:solidFill>
                  <a:srgbClr val="FF0000"/>
                </a:solidFill>
              </a:rPr>
              <a:t>- 0,70 </a:t>
            </a:r>
            <a:r>
              <a:rPr lang="ru-RU" b="1" dirty="0" err="1">
                <a:solidFill>
                  <a:srgbClr val="FF0000"/>
                </a:solidFill>
              </a:rPr>
              <a:t>ммоль</a:t>
            </a:r>
            <a:r>
              <a:rPr lang="ru-RU" b="1" dirty="0">
                <a:solidFill>
                  <a:srgbClr val="FF0000"/>
                </a:solidFill>
              </a:rPr>
              <a:t>/л (</a:t>
            </a:r>
            <a:r>
              <a:rPr lang="en-US" b="1" dirty="0">
                <a:solidFill>
                  <a:srgbClr val="FF0000"/>
                </a:solidFill>
              </a:rPr>
              <a:t>N:0,90 - 1,89); 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/>
              <a:t>ЛПНП-ХС- 3,4 </a:t>
            </a:r>
            <a:r>
              <a:rPr lang="ru-RU" b="1" dirty="0" err="1" smtClean="0"/>
              <a:t>ммоль</a:t>
            </a:r>
            <a:r>
              <a:rPr lang="ru-RU" b="1" dirty="0" smtClean="0"/>
              <a:t>/л (</a:t>
            </a:r>
            <a:r>
              <a:rPr lang="en-US" b="1" dirty="0"/>
              <a:t>N:</a:t>
            </a:r>
            <a:r>
              <a:rPr lang="ru-RU" b="1" dirty="0" smtClean="0"/>
              <a:t>1,76-4,82)</a:t>
            </a:r>
            <a:r>
              <a:rPr lang="en-US" b="1" dirty="0"/>
              <a:t/>
            </a:r>
            <a:br>
              <a:rPr lang="en-US" b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7444680" cy="60510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/>
              <a:t>   </a:t>
            </a:r>
            <a:r>
              <a:rPr lang="ru-RU" b="1" dirty="0">
                <a:solidFill>
                  <a:srgbClr val="FF0000"/>
                </a:solidFill>
              </a:rPr>
              <a:t>BNP (мозговой натрийуретический пептид) (20.06.2017): 830,2 </a:t>
            </a:r>
            <a:r>
              <a:rPr lang="ru-RU" b="1" dirty="0" err="1">
                <a:solidFill>
                  <a:srgbClr val="FF0000"/>
                </a:solidFill>
              </a:rPr>
              <a:t>пг</a:t>
            </a:r>
            <a:r>
              <a:rPr lang="ru-RU" b="1" dirty="0">
                <a:solidFill>
                  <a:srgbClr val="FF0000"/>
                </a:solidFill>
              </a:rPr>
              <a:t>/мл (N:0,0 - 100,0)</a:t>
            </a:r>
          </a:p>
          <a:p>
            <a:pPr>
              <a:buNone/>
            </a:pPr>
            <a:r>
              <a:rPr lang="ru-RU" b="1" dirty="0"/>
              <a:t> </a:t>
            </a:r>
          </a:p>
          <a:p>
            <a:pPr>
              <a:buNone/>
            </a:pPr>
            <a:r>
              <a:rPr lang="ru-RU" b="1" dirty="0"/>
              <a:t>   </a:t>
            </a:r>
            <a:r>
              <a:rPr lang="ru-RU" b="1" dirty="0">
                <a:solidFill>
                  <a:srgbClr val="FF0000"/>
                </a:solidFill>
              </a:rPr>
              <a:t>Определение </a:t>
            </a:r>
            <a:r>
              <a:rPr lang="ru-RU" b="1" dirty="0" err="1">
                <a:solidFill>
                  <a:srgbClr val="FF0000"/>
                </a:solidFill>
              </a:rPr>
              <a:t>Д-Димера</a:t>
            </a:r>
            <a:r>
              <a:rPr lang="ru-RU" b="1" dirty="0">
                <a:solidFill>
                  <a:srgbClr val="FF0000"/>
                </a:solidFill>
              </a:rPr>
              <a:t> количественного (20.06.2017): - 0,79 мкг/мл(N:0,00 - 0,50);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err="1"/>
              <a:t>Протромбиновое</a:t>
            </a:r>
            <a:r>
              <a:rPr lang="ru-RU" b="1" dirty="0"/>
              <a:t> время (20.06.2017): - 13,2 сек(N:5,0 - 15,0) </a:t>
            </a:r>
          </a:p>
          <a:p>
            <a:pPr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 err="1"/>
              <a:t>Междун.нормализов.отношение</a:t>
            </a:r>
            <a:r>
              <a:rPr lang="ru-RU" b="1" dirty="0"/>
              <a:t> (20.06.2017): - 1,21 (N:0,75 - 1,15) </a:t>
            </a:r>
          </a:p>
          <a:p>
            <a:pPr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en-US" b="1" dirty="0" err="1">
                <a:solidFill>
                  <a:srgbClr val="FF0000"/>
                </a:solidFill>
              </a:rPr>
              <a:t>Сывороточное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железо</a:t>
            </a:r>
            <a:r>
              <a:rPr lang="en-US" b="1" dirty="0">
                <a:solidFill>
                  <a:srgbClr val="FF0000"/>
                </a:solidFill>
              </a:rPr>
              <a:t> 4,9 </a:t>
            </a:r>
            <a:r>
              <a:rPr lang="en-US" b="1" dirty="0" err="1">
                <a:solidFill>
                  <a:srgbClr val="FF0000"/>
                </a:solidFill>
              </a:rPr>
              <a:t>мкмоль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ru" b="1" dirty="0">
                <a:solidFill>
                  <a:srgbClr val="FF0000"/>
                </a:solidFill>
              </a:rPr>
              <a:t>л (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ru" b="1" dirty="0">
                <a:solidFill>
                  <a:srgbClr val="FF0000"/>
                </a:solidFill>
              </a:rPr>
              <a:t>10-29)</a:t>
            </a:r>
          </a:p>
          <a:p>
            <a:pPr>
              <a:buNone/>
            </a:pPr>
            <a:r>
              <a:rPr lang="ru" b="1" dirty="0">
                <a:solidFill>
                  <a:srgbClr val="FF0000"/>
                </a:solidFill>
              </a:rPr>
              <a:t>   Ферритин 15 мкг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ru" b="1" dirty="0">
                <a:solidFill>
                  <a:srgbClr val="FF0000"/>
                </a:solidFill>
              </a:rPr>
              <a:t>л (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ru" b="1" dirty="0" smtClean="0">
                <a:solidFill>
                  <a:srgbClr val="FF0000"/>
                </a:solidFill>
              </a:rPr>
              <a:t>30-300</a:t>
            </a:r>
            <a:r>
              <a:rPr lang="ru" b="1" dirty="0">
                <a:solidFill>
                  <a:srgbClr val="FF0000"/>
                </a:solidFill>
              </a:rPr>
              <a:t>), </a:t>
            </a:r>
            <a:r>
              <a:rPr lang="ru" b="1" dirty="0"/>
              <a:t>учитывая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" b="1" dirty="0">
                <a:solidFill>
                  <a:srgbClr val="FF0000"/>
                </a:solidFill>
                <a:cs typeface="Arial" pitchFamily="34" charset="0"/>
              </a:rPr>
              <a:t>г</a:t>
            </a:r>
            <a:r>
              <a:rPr lang="ru-RU" b="1" dirty="0" err="1">
                <a:solidFill>
                  <a:srgbClr val="FF0000"/>
                </a:solidFill>
                <a:cs typeface="Arial" pitchFamily="34" charset="0"/>
              </a:rPr>
              <a:t>емоглобин</a:t>
            </a: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 - 11,73 г/</a:t>
            </a:r>
            <a:r>
              <a:rPr lang="ru-RU" b="1" dirty="0" err="1">
                <a:solidFill>
                  <a:srgbClr val="FF0000"/>
                </a:solidFill>
                <a:cs typeface="Arial" pitchFamily="34" charset="0"/>
              </a:rPr>
              <a:t>дл</a:t>
            </a: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N:12,00 - 16,00</a:t>
            </a:r>
            <a:r>
              <a:rPr lang="ru" b="1" dirty="0">
                <a:solidFill>
                  <a:srgbClr val="FF0000"/>
                </a:solidFill>
                <a:cs typeface="Arial" pitchFamily="34" charset="0"/>
              </a:rPr>
              <a:t>) </a:t>
            </a:r>
            <a:r>
              <a:rPr lang="ru" b="1" dirty="0" smtClean="0">
                <a:solidFill>
                  <a:srgbClr val="FF0000"/>
                </a:solidFill>
                <a:cs typeface="Arial" pitchFamily="34" charset="0"/>
              </a:rPr>
              <a:t>– </a:t>
            </a:r>
            <a:r>
              <a:rPr lang="ru" b="1" dirty="0" smtClean="0">
                <a:cs typeface="Arial" pitchFamily="34" charset="0"/>
              </a:rPr>
              <a:t>железодефицитная</a:t>
            </a:r>
            <a:r>
              <a:rPr lang="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/>
              <a:t>анемия </a:t>
            </a:r>
            <a:r>
              <a:rPr lang="ru-RU" b="1" dirty="0"/>
              <a:t>легкой степени тяжести.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" b="1" dirty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56648" cy="37265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Экг</a:t>
            </a:r>
            <a:r>
              <a:rPr lang="ru-RU" dirty="0"/>
              <a:t> при поступлении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58772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Синусовая тахикардия с ЧСС 108 уд/мин. Ротация сердца по часовой стрелке. Низкий вольтаж </a:t>
            </a:r>
            <a:r>
              <a:rPr lang="en-US" dirty="0" smtClean="0"/>
              <a:t>QRS</a:t>
            </a:r>
            <a:r>
              <a:rPr lang="ru-RU" dirty="0" smtClean="0"/>
              <a:t> </a:t>
            </a:r>
            <a:r>
              <a:rPr lang="ru-RU" dirty="0"/>
              <a:t>в большинстве отведений.</a:t>
            </a:r>
          </a:p>
        </p:txBody>
      </p:sp>
      <p:pic>
        <p:nvPicPr>
          <p:cNvPr id="7" name="Picture 2" descr="G: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9" y="836712"/>
            <a:ext cx="718734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1643</TotalTime>
  <Words>2612</Words>
  <Application>Microsoft Macintosh PowerPoint</Application>
  <PresentationFormat>Экран (4:3)</PresentationFormat>
  <Paragraphs>346</Paragraphs>
  <Slides>44</Slides>
  <Notes>12</Notes>
  <HiddenSlides>0</HiddenSlides>
  <MMClips>10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Изящная</vt:lpstr>
      <vt:lpstr>Оформление по умолчанию</vt:lpstr>
      <vt:lpstr>ПациентКА Ф.,  42 лет</vt:lpstr>
      <vt:lpstr>ЖАЛОБЫ ПРИ ПОСТУПЛЕНИИ</vt:lpstr>
      <vt:lpstr>АНАМНЕЗ Жизни</vt:lpstr>
      <vt:lpstr>ИСТОРИЯ ЗАБОлЕВАНИЯ</vt:lpstr>
      <vt:lpstr>КЛИНИЧЕСКая картина</vt:lpstr>
      <vt:lpstr>ОБЩИЙ АНАЛИЗ КРОВИ   ОБЩИЙ АНАЛИЗ МОЧИ</vt:lpstr>
      <vt:lpstr>БИОХИМИЧЕСКИЙ АНАЛИЗ КРОВИ</vt:lpstr>
      <vt:lpstr>  </vt:lpstr>
      <vt:lpstr>Экг при поступлении</vt:lpstr>
      <vt:lpstr>РЕНТГЕНОГРАММА ОГК от 19.06.17</vt:lpstr>
      <vt:lpstr>   </vt:lpstr>
      <vt:lpstr>РЕНТГЕНОГРАММА ОГК от 29.06.17</vt:lpstr>
      <vt:lpstr>ЭХОКАРДИОГРАФИЯ 19.06.2017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диагностики и оценки степени тяжести эмф по данным эхокардиографии</vt:lpstr>
      <vt:lpstr>Критерии диагностики и оценки степени тяжести эмф по данным эхокардиографии</vt:lpstr>
      <vt:lpstr>Критерии диагноза :</vt:lpstr>
      <vt:lpstr>Пациентка Ф., 42 года, МРТ +GD, 08.06.2017</vt:lpstr>
      <vt:lpstr>Пациентка Ф., 42 года, МРТ +GD, 08.06.2017</vt:lpstr>
      <vt:lpstr>Пациентка Ф., 42 года, МРТ +GD, 08.06.2017</vt:lpstr>
      <vt:lpstr>Пациентка Ф., 42 года, МРТ +GD, 08.06.2017</vt:lpstr>
      <vt:lpstr>Пациентка Ф., 42 года, МРТ +GD, 08.06.2017</vt:lpstr>
      <vt:lpstr>Пациентка Ф., 42 года, МРТ +GD, 08.06.2017</vt:lpstr>
      <vt:lpstr>Дифференциальный диагноз</vt:lpstr>
      <vt:lpstr>Заключительный диагноз</vt:lpstr>
      <vt:lpstr>лечение</vt:lpstr>
      <vt:lpstr>лечение</vt:lpstr>
      <vt:lpstr>ЭНДОМИОКАРДИАЛЬНЫЙ ФИБРОЗ</vt:lpstr>
      <vt:lpstr>ЭНДОМИОКАРДИАЛЬНЫЙ ФИБРОЗ</vt:lpstr>
      <vt:lpstr>ЭНДОМИОКАРДИАЛЬНЫЙ ФИБРОЗ</vt:lpstr>
      <vt:lpstr>Патогенез</vt:lpstr>
      <vt:lpstr>Описано три варианта поражения при эндомиокардиальном фиброзе</vt:lpstr>
      <vt:lpstr>Диагностика</vt:lpstr>
      <vt:lpstr>Клинический случай эндомиокардиального фиброза у пожилой женщины европеиойдной расы</vt:lpstr>
      <vt:lpstr>Клинический случай эндомиокардиального фиброза у пожилой женщины европеиойдной расы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Владелец</cp:lastModifiedBy>
  <cp:revision>150</cp:revision>
  <dcterms:modified xsi:type="dcterms:W3CDTF">2017-10-17T08:06:56Z</dcterms:modified>
</cp:coreProperties>
</file>