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commentAuthors.xml" ContentType="application/vnd.openxmlformats-officedocument.presentationml.commentAuthor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comments/comment1.xml" ContentType="application/vnd.openxmlformats-officedocument.presentationml.comments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</p:sldMasterIdLst>
  <p:notesMasterIdLst>
    <p:notesMasterId r:id="rId63"/>
  </p:notesMasterIdLst>
  <p:sldIdLst>
    <p:sldId id="335" r:id="rId3"/>
    <p:sldId id="258" r:id="rId4"/>
    <p:sldId id="336" r:id="rId5"/>
    <p:sldId id="259" r:id="rId6"/>
    <p:sldId id="260" r:id="rId7"/>
    <p:sldId id="291" r:id="rId8"/>
    <p:sldId id="264" r:id="rId9"/>
    <p:sldId id="265" r:id="rId10"/>
    <p:sldId id="280" r:id="rId11"/>
    <p:sldId id="267" r:id="rId12"/>
    <p:sldId id="271" r:id="rId13"/>
    <p:sldId id="263" r:id="rId14"/>
    <p:sldId id="279" r:id="rId15"/>
    <p:sldId id="269" r:id="rId16"/>
    <p:sldId id="274" r:id="rId17"/>
    <p:sldId id="285" r:id="rId18"/>
    <p:sldId id="288" r:id="rId19"/>
    <p:sldId id="295" r:id="rId20"/>
    <p:sldId id="327" r:id="rId21"/>
    <p:sldId id="332" r:id="rId22"/>
    <p:sldId id="281" r:id="rId23"/>
    <p:sldId id="282" r:id="rId24"/>
    <p:sldId id="292" r:id="rId25"/>
    <p:sldId id="324" r:id="rId26"/>
    <p:sldId id="325" r:id="rId27"/>
    <p:sldId id="326" r:id="rId28"/>
    <p:sldId id="333" r:id="rId29"/>
    <p:sldId id="330" r:id="rId30"/>
    <p:sldId id="334" r:id="rId31"/>
    <p:sldId id="299" r:id="rId32"/>
    <p:sldId id="300" r:id="rId33"/>
    <p:sldId id="301" r:id="rId34"/>
    <p:sldId id="302" r:id="rId35"/>
    <p:sldId id="303" r:id="rId36"/>
    <p:sldId id="304" r:id="rId37"/>
    <p:sldId id="305" r:id="rId38"/>
    <p:sldId id="306" r:id="rId39"/>
    <p:sldId id="307" r:id="rId40"/>
    <p:sldId id="308" r:id="rId41"/>
    <p:sldId id="309" r:id="rId42"/>
    <p:sldId id="310" r:id="rId43"/>
    <p:sldId id="311" r:id="rId44"/>
    <p:sldId id="312" r:id="rId45"/>
    <p:sldId id="313" r:id="rId46"/>
    <p:sldId id="314" r:id="rId47"/>
    <p:sldId id="315" r:id="rId48"/>
    <p:sldId id="316" r:id="rId49"/>
    <p:sldId id="317" r:id="rId50"/>
    <p:sldId id="318" r:id="rId51"/>
    <p:sldId id="298" r:id="rId52"/>
    <p:sldId id="262" r:id="rId53"/>
    <p:sldId id="277" r:id="rId54"/>
    <p:sldId id="270" r:id="rId55"/>
    <p:sldId id="284" r:id="rId56"/>
    <p:sldId id="290" r:id="rId57"/>
    <p:sldId id="273" r:id="rId58"/>
    <p:sldId id="272" r:id="rId59"/>
    <p:sldId id="283" r:id="rId60"/>
    <p:sldId id="294" r:id="rId61"/>
    <p:sldId id="337" r:id="rId62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8329" autoAdjust="0"/>
    <p:restoredTop sz="94660"/>
  </p:normalViewPr>
  <p:slideViewPr>
    <p:cSldViewPr>
      <p:cViewPr varScale="1">
        <p:scale>
          <a:sx n="84" d="100"/>
          <a:sy n="84" d="100"/>
        </p:scale>
        <p:origin x="-1258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commentAuthors" Target="commentAuthor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0-01-26T20:06:22.682" idx="1">
    <p:pos x="2812" y="1175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6C3D18-2DEA-4B42-B171-743F72115E4A}" type="datetimeFigureOut">
              <a:rPr lang="ru-RU" smtClean="0"/>
              <a:pPr/>
              <a:t>29.01.2020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F99852-5A31-4770-A0C3-700EC3819C8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46288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99852-5A31-4770-A0C3-700EC3819C80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545719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9pPr>
          </a:lstStyle>
          <a:p>
            <a:fld id="{A9443D8D-44E9-8245-8A16-5AE025A44E52}" type="slidenum">
              <a:rPr kumimoji="0" lang="ru-RU" sz="1200">
                <a:solidFill>
                  <a:srgbClr val="000000"/>
                </a:solidFill>
                <a:latin typeface="Calibri" charset="0"/>
              </a:rPr>
              <a:pPr/>
              <a:t>24</a:t>
            </a:fld>
            <a:endParaRPr kumimoji="0" lang="ru-RU" sz="12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20833" name="Text Box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FFFFFF"/>
          </a:solidFill>
          <a:ln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20834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79928" y="4716026"/>
            <a:ext cx="5437821" cy="4468731"/>
          </a:xfr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kumimoji="0" lang="ru-RU"/>
          </a:p>
        </p:txBody>
      </p:sp>
    </p:spTree>
    <p:extLst>
      <p:ext uri="{BB962C8B-B14F-4D97-AF65-F5344CB8AC3E}">
        <p14:creationId xmlns="" xmlns:p14="http://schemas.microsoft.com/office/powerpoint/2010/main" val="14280726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miter lim="800000"/>
          </a:ln>
        </p:spPr>
      </p:sp>
      <p:sp>
        <p:nvSpPr>
          <p:cNvPr id="6147" name="Notes Placeholder 2"/>
          <p:cNvSpPr>
            <a:spLocks noGrp="1"/>
          </p:cNvSpPr>
          <p:nvPr>
            <p:ph type="body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miter lim="800000"/>
          </a:ln>
        </p:spPr>
        <p:txBody>
          <a:bodyPr vert="horz" wrap="square" lIns="91440" tIns="45720" rIns="91440" bIns="45720" anchor="t" anchorCtr="0">
            <a:noAutofit/>
          </a:bodyPr>
          <a:lstStyle>
            <a:lvl1pPr marL="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5pPr>
          </a:lstStyle>
          <a:p>
            <a:pPr marL="0" lvl="0" indent="0"/>
            <a:r>
              <a:rPr lang="en-US" altLang="en-US" b="1">
                <a:latin typeface="Arial"/>
                <a:ea typeface="Arial"/>
              </a:rPr>
              <a:t>Figure 2 </a:t>
            </a:r>
            <a:r>
              <a:rPr lang="en-US" altLang="en-US">
                <a:latin typeface="Arial"/>
                <a:ea typeface="Arial"/>
              </a:rPr>
              <a:t>Treatment options for significant AR after TAVI. 1selected cases.
</a:t>
            </a:r>
          </a:p>
          <a:p>
            <a:pPr marL="0" lvl="0" indent="0"/>
            <a:r>
              <a:rPr lang="en-US" altLang="en-US">
                <a:latin typeface="Arial"/>
                <a:ea typeface="Arial"/>
              </a:rPr>
              <a:t>Unless provided in the caption above, the following copyright applies to the content of this slide: Published on behalf of the European Society of Cardiology. All rights reserved. © The Author 2014. For permissions please email: journals.permissions@oup.com.</a:t>
            </a: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/>
          </p:nvPr>
        </p:nvSpPr>
        <p:spPr>
          <a:xfrm>
            <a:off x="3850442" y="9430090"/>
            <a:ext cx="2945659" cy="496411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b" anchorCtr="0">
            <a:no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  <a:ea typeface="ＭＳ Ｐゴシック" pitchFamily="34" charset="-128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  <a:ea typeface="ＭＳ Ｐゴシック" pitchFamily="34" charset="-128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  <a:ea typeface="ＭＳ Ｐゴシック" pitchFamily="34" charset="-128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  <a:ea typeface="ＭＳ Ｐゴシック" pitchFamily="34" charset="-128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  <a:ea typeface="ＭＳ Ｐゴシック" pitchFamily="34" charset="-128"/>
              </a:defRPr>
            </a:lvl5pPr>
          </a:lstStyle>
          <a:p>
            <a:pPr marL="0" lvl="0" indent="0" algn="r" eaLnBrk="1" hangingPunct="1"/>
            <a:fld id="{11CC2ABE-A24C-41A7-870A-A74D9CDA3ED6}" type="slidenum">
              <a:rPr lang="en-US" altLang="en-US" sz="1200"/>
              <a:pPr marL="0" lvl="0" indent="0" algn="r" eaLnBrk="1" hangingPunct="1"/>
              <a:t>26</a:t>
            </a:fld>
            <a:endParaRPr lang="en-US" altLang="en-US" sz="1200"/>
          </a:p>
        </p:txBody>
      </p:sp>
    </p:spTree>
    <p:extLst>
      <p:ext uri="{BB962C8B-B14F-4D97-AF65-F5344CB8AC3E}">
        <p14:creationId xmlns="" xmlns:p14="http://schemas.microsoft.com/office/powerpoint/2010/main" val="342748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:p15="http://schemas.microsoft.com/office/powerpoint/2012/main" xmlns:a14="http://schemas.microsoft.com/office/drawing/2010/main" xmlns:p14="http://schemas.microsoft.com/office/powerpoint/2010/main" xmlns="" id="{B8998003-1E31-4241-866C-75C5B9575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731"/>
            <a:ext cx="8229600" cy="444182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425450"/>
            <a:ext cx="6108853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4" name="Footer Placeholder 3">
            <a:extLst>
              <a:ext uri="{FF2B5EF4-FFF2-40B4-BE49-F238E27FC236}">
                <a16:creationId xmlns:a16="http://schemas.microsoft.com/office/drawing/2014/main" xmlns:p15="http://schemas.microsoft.com/office/powerpoint/2012/main" xmlns:a14="http://schemas.microsoft.com/office/drawing/2010/main" xmlns:p14="http://schemas.microsoft.com/office/powerpoint/2010/main" xmlns="" id="{C6460008-2D95-48E7-AC1C-DA06D43C99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5994400"/>
            <a:ext cx="7677150" cy="863600"/>
          </a:xfrm>
          <a:prstGeom prst="rect">
            <a:avLst/>
          </a:prstGeom>
        </p:spPr>
        <p:txBody>
          <a:bodyPr vert="horz" lIns="180000" tIns="0" rIns="180000" bIns="0" rtlCol="0" anchor="ctr"/>
          <a:lstStyle>
            <a:lvl1pPr eaLnBrk="0" hangingPunct="0">
              <a:defRPr sz="10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2A2A2A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12101370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7AEE9-A931-4339-B27B-78D9A178A4D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7343F-5B20-4255-B80A-7FF2188E8F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7AEE9-A931-4339-B27B-78D9A178A4D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7343F-5B20-4255-B80A-7FF2188E8F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7AEE9-A931-4339-B27B-78D9A178A4D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7343F-5B20-4255-B80A-7FF2188E8F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7AEE9-A931-4339-B27B-78D9A178A4D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7343F-5B20-4255-B80A-7FF2188E8F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7AEE9-A931-4339-B27B-78D9A178A4D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7343F-5B20-4255-B80A-7FF2188E8F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7AEE9-A931-4339-B27B-78D9A178A4D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7343F-5B20-4255-B80A-7FF2188E8F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7AEE9-A931-4339-B27B-78D9A178A4D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7343F-5B20-4255-B80A-7FF2188E8F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7AEE9-A931-4339-B27B-78D9A178A4D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7343F-5B20-4255-B80A-7FF2188E8F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7AEE9-A931-4339-B27B-78D9A178A4D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7343F-5B20-4255-B80A-7FF2188E8F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7AEE9-A931-4339-B27B-78D9A178A4D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7343F-5B20-4255-B80A-7FF2188E8F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7AEE9-A931-4339-B27B-78D9A178A4D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7343F-5B20-4255-B80A-7FF2188E8F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Прямоугольник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29.01.2020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29.01.2020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20" r:id="rId12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3000">
              <a:srgbClr val="03080D"/>
            </a:gs>
            <a:gs pos="78000">
              <a:srgbClr val="002060"/>
            </a:gs>
            <a:gs pos="100000">
              <a:schemeClr val="tx2">
                <a:lumMod val="75000"/>
              </a:schemeClr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F7AEE9-A931-4339-B27B-78D9A178A4D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E7343F-5B20-4255-B80A-7FF2188E8F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1.png"/><Relationship Id="rId2" Type="http://schemas.openxmlformats.org/officeDocument/2006/relationships/video" Target="file:///E:\2&#1050;&#1083;&#1080;&#1085;.%20&#1088;&#1072;&#1079;&#1073;&#1086;&#1088;%202020\&#1055;&#1050;&#1040;.wmv" TargetMode="External"/><Relationship Id="rId1" Type="http://schemas.openxmlformats.org/officeDocument/2006/relationships/video" Target="file:///E:\2&#1050;&#1083;&#1080;&#1085;.%20&#1088;&#1072;&#1079;&#1073;&#1086;&#1088;%202020\&#1051;&#1050;&#1040;.wmv" TargetMode="External"/><Relationship Id="rId6" Type="http://schemas.microsoft.com/office/2007/relationships/media" Target="file:///E:\2&#1050;&#1083;&#1080;&#1085;.%20&#1088;&#1072;&#1079;&#1073;&#1086;&#1088;%202020\&#1055;&#1050;&#1040;.wmv" TargetMode="External"/><Relationship Id="rId5" Type="http://schemas.openxmlformats.org/officeDocument/2006/relationships/image" Target="../media/image20.png"/><Relationship Id="rId4" Type="http://schemas.microsoft.com/office/2007/relationships/media" Target="file:///E:\2&#1050;&#1083;&#1080;&#1085;.%20&#1088;&#1072;&#1079;&#1073;&#1086;&#1088;%202020\&#1051;&#1050;&#1040;.wmv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file:///E:\2&#1050;&#1083;&#1080;&#1085;.%20&#1088;&#1072;&#1079;&#1073;&#1086;&#1088;%202020\&#1040;&#1086;&#1088;&#1090;&#1086;&#1075;&#1088;&#1072;&#1092;&#1080;&#1103;.wmv" TargetMode="External"/><Relationship Id="rId2" Type="http://schemas.openxmlformats.org/officeDocument/2006/relationships/slideLayout" Target="../slideLayouts/slideLayout6.xml"/><Relationship Id="rId1" Type="http://schemas.openxmlformats.org/officeDocument/2006/relationships/video" Target="file:///E:\2&#1050;&#1083;&#1080;&#1085;.%20&#1088;&#1072;&#1079;&#1073;&#1086;&#1088;%202020\&#1040;&#1086;&#1088;&#1090;&#1086;&#1075;&#1088;&#1072;&#1092;&#1080;&#1103;.wmv" TargetMode="Externa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4.png"/><Relationship Id="rId2" Type="http://schemas.openxmlformats.org/officeDocument/2006/relationships/video" Target="file:///E:\2&#1050;&#1083;&#1080;&#1085;.%20&#1088;&#1072;&#1079;&#1073;&#1086;&#1088;%202020\&#1048;&#1089;&#1093;&#1086;&#1076;.wmv" TargetMode="External"/><Relationship Id="rId1" Type="http://schemas.openxmlformats.org/officeDocument/2006/relationships/video" Target="file:///E:\2&#1050;&#1083;&#1080;&#1085;.%20&#1088;&#1072;&#1079;&#1073;&#1086;&#1088;%202020\&#1076;&#1086;&#1089;&#1090;&#1091;&#1087;.wmv" TargetMode="External"/><Relationship Id="rId6" Type="http://schemas.microsoft.com/office/2007/relationships/media" Target="file:///E:\2&#1050;&#1083;&#1080;&#1085;.%20&#1088;&#1072;&#1079;&#1073;&#1086;&#1088;%202020\&#1076;&#1086;&#1089;&#1090;&#1091;&#1087;.wmv" TargetMode="External"/><Relationship Id="rId4" Type="http://schemas.microsoft.com/office/2007/relationships/media" Target="file:///E:\2&#1050;&#1083;&#1080;&#1085;.%20&#1088;&#1072;&#1079;&#1073;&#1086;&#1088;%202020\&#1048;&#1089;&#1093;&#1086;&#1076;.wmv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7.png"/><Relationship Id="rId2" Type="http://schemas.openxmlformats.org/officeDocument/2006/relationships/video" Target="file:///E:\2&#1050;&#1083;&#1080;&#1085;.%20&#1088;&#1072;&#1079;&#1073;&#1086;&#1088;%202020\&#1082;&#1086;&#1085;&#1090;&#1088;&#1086;&#1083;&#1100;.wmv" TargetMode="External"/><Relationship Id="rId1" Type="http://schemas.openxmlformats.org/officeDocument/2006/relationships/video" Target="file:///E:\2&#1050;&#1083;&#1080;&#1085;.%20&#1088;&#1072;&#1079;&#1073;&#1086;&#1088;%202020\&#1087;&#1086;&#1089;&#1083;&#1077;.wmv" TargetMode="External"/><Relationship Id="rId6" Type="http://schemas.microsoft.com/office/2007/relationships/media" Target="file:///E:\2&#1050;&#1083;&#1080;&#1085;.%20&#1088;&#1072;&#1079;&#1073;&#1086;&#1088;%202020\&#1082;&#1086;&#1085;&#1090;&#1088;&#1086;&#1083;&#1100;.wmv" TargetMode="External"/><Relationship Id="rId5" Type="http://schemas.openxmlformats.org/officeDocument/2006/relationships/image" Target="../media/image26.png"/><Relationship Id="rId4" Type="http://schemas.microsoft.com/office/2007/relationships/media" Target="file:///E:\2&#1050;&#1083;&#1080;&#1085;.%20&#1088;&#1072;&#1079;&#1073;&#1086;&#1088;%202020\&#1087;&#1086;&#1089;&#1083;&#1077;.wmv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93/eurheartj/ehu410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9.png"/><Relationship Id="rId2" Type="http://schemas.openxmlformats.org/officeDocument/2006/relationships/video" Target="file:///E:\2&#1050;&#1083;&#1080;&#1085;.%20&#1088;&#1072;&#1079;&#1073;&#1086;&#1088;%202020\&#1076;&#1086;%20&#1086;&#1087;&#1077;&#1088;&#1072;&#1094;&#1080;&#1080;%20&#1057;&#1082;&#1083;&#1080;&#1092;%202.avi" TargetMode="External"/><Relationship Id="rId1" Type="http://schemas.openxmlformats.org/officeDocument/2006/relationships/video" Target="file:///E:\2&#1050;&#1083;&#1080;&#1085;.%20&#1088;&#1072;&#1079;&#1073;&#1086;&#1088;%202020\&#1076;&#1086;%20&#1086;&#1087;&#1077;&#1088;&#1072;&#1094;&#1080;&#1080;%20&#1057;&#1082;&#1083;&#1080;&#1092;1.avi" TargetMode="External"/><Relationship Id="rId6" Type="http://schemas.microsoft.com/office/2007/relationships/media" Target="file:///E:\2&#1050;&#1083;&#1080;&#1085;.%20&#1088;&#1072;&#1079;&#1073;&#1086;&#1088;%202020\&#1076;&#1086;%20&#1086;&#1087;&#1077;&#1088;&#1072;&#1094;&#1080;&#1080;%20&#1057;&#1082;&#1083;&#1080;&#1092;%202.avi" TargetMode="External"/><Relationship Id="rId5" Type="http://schemas.openxmlformats.org/officeDocument/2006/relationships/image" Target="../media/image38.png"/><Relationship Id="rId4" Type="http://schemas.microsoft.com/office/2007/relationships/media" Target="file:///E:\2&#1050;&#1083;&#1080;&#1085;.%20&#1088;&#1072;&#1079;&#1073;&#1086;&#1088;%202020\&#1076;&#1086;%20&#1086;&#1087;&#1077;&#1088;&#1072;&#1094;&#1080;&#1080;%20&#1057;&#1082;&#1083;&#1080;&#1092;1.avi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media" Target="file:///E:\2&#1050;&#1083;&#1080;&#1085;.%20&#1088;&#1072;&#1079;&#1073;&#1086;&#1088;%202020\&#1076;&#1086;%20&#1086;&#1087;&#1077;&#1088;&#1072;&#1094;&#1080;&#1080;%20&#1057;&#1082;&#1083;&#1080;&#1092;%203.avi" TargetMode="External"/><Relationship Id="rId2" Type="http://schemas.openxmlformats.org/officeDocument/2006/relationships/slideLayout" Target="../slideLayouts/slideLayout19.xml"/><Relationship Id="rId1" Type="http://schemas.openxmlformats.org/officeDocument/2006/relationships/video" Target="file:///E:\2&#1050;&#1083;&#1080;&#1085;.%20&#1088;&#1072;&#1079;&#1073;&#1086;&#1088;%202020\&#1076;&#1086;%20&#1086;&#1087;&#1077;&#1088;&#1072;&#1094;&#1080;&#1080;%20&#1057;&#1082;&#1083;&#1080;&#1092;%203.avi" TargetMode="Externa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43.png"/><Relationship Id="rId2" Type="http://schemas.openxmlformats.org/officeDocument/2006/relationships/video" Target="file:///E:\2&#1050;&#1083;&#1080;&#1085;.%20&#1088;&#1072;&#1079;&#1073;&#1086;&#1088;%202020\&#1096;&#1072;&#1093;&#1083;&#1072;&#1084;%20&#1052;&#1102;&#1085;&#1093;&#1077;&#1085;%202.avi" TargetMode="External"/><Relationship Id="rId1" Type="http://schemas.openxmlformats.org/officeDocument/2006/relationships/video" Target="file:///E:\2&#1050;&#1083;&#1080;&#1085;.%20&#1088;&#1072;&#1079;&#1073;&#1086;&#1088;%202020\&#1064;&#1072;&#1093;&#1083;&#1072;&#1084;&#1086;&#1074;%20&#1052;&#1102;&#1085;&#1093;&#1077;&#1085;1.avi" TargetMode="External"/><Relationship Id="rId6" Type="http://schemas.microsoft.com/office/2007/relationships/media" Target="file:///E:\2&#1050;&#1083;&#1080;&#1085;.%20&#1088;&#1072;&#1079;&#1073;&#1086;&#1088;%202020\&#1096;&#1072;&#1093;&#1083;&#1072;&#1084;%20&#1052;&#1102;&#1085;&#1093;&#1077;&#1085;%202.avi" TargetMode="External"/><Relationship Id="rId5" Type="http://schemas.openxmlformats.org/officeDocument/2006/relationships/image" Target="../media/image42.png"/><Relationship Id="rId4" Type="http://schemas.microsoft.com/office/2007/relationships/media" Target="file:///E:\2&#1050;&#1083;&#1080;&#1085;.%20&#1088;&#1072;&#1079;&#1073;&#1086;&#1088;%202020\&#1064;&#1072;&#1093;&#1083;&#1072;&#1084;&#1086;&#1074;%20&#1052;&#1102;&#1085;&#1093;&#1077;&#1085;1.avi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media" Target="file:///E:\2&#1050;&#1083;&#1080;&#1085;.%20&#1088;&#1072;&#1079;&#1073;&#1086;&#1088;%202020\&#1064;&#1072;&#1093;&#1083;&#1072;&#1084;&#1086;&#1074;%20&#1052;&#1102;&#1085;&#1093;&#1077;&#1085;%204.avi" TargetMode="External"/><Relationship Id="rId2" Type="http://schemas.openxmlformats.org/officeDocument/2006/relationships/slideLayout" Target="../slideLayouts/slideLayout19.xml"/><Relationship Id="rId1" Type="http://schemas.openxmlformats.org/officeDocument/2006/relationships/video" Target="file:///E:\2&#1050;&#1083;&#1080;&#1085;.%20&#1088;&#1072;&#1079;&#1073;&#1086;&#1088;%202020\&#1064;&#1072;&#1093;&#1083;&#1072;&#1084;&#1086;&#1074;%20&#1052;&#1102;&#1085;&#1093;&#1077;&#1085;%204.avi" TargetMode="External"/><Relationship Id="rId4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19.xml"/><Relationship Id="rId1" Type="http://schemas.openxmlformats.org/officeDocument/2006/relationships/video" Target="file:///E:\2&#1050;&#1083;&#1080;&#1085;.%20&#1088;&#1072;&#1079;&#1073;&#1086;&#1088;%202020\&#1064;&#1072;&#1093;&#1083;&#1072;&#1084;%20&#1052;&#1102;&#1085;&#1093;%203.avi" TargetMode="External"/><Relationship Id="rId6" Type="http://schemas.openxmlformats.org/officeDocument/2006/relationships/image" Target="../media/image47.png"/><Relationship Id="rId5" Type="http://schemas.microsoft.com/office/2007/relationships/media" Target="file:///E:\2&#1050;&#1083;&#1080;&#1085;.%20&#1088;&#1072;&#1079;&#1073;&#1086;&#1088;%202020\&#1064;&#1072;&#1093;&#1083;&#1072;&#1084;%20&#1052;&#1102;&#1085;&#1093;%203.avi" TargetMode="External"/><Relationship Id="rId4" Type="http://schemas.openxmlformats.org/officeDocument/2006/relationships/image" Target="../media/image4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49.png"/><Relationship Id="rId2" Type="http://schemas.openxmlformats.org/officeDocument/2006/relationships/video" Target="file:///E:\2&#1050;&#1083;&#1080;&#1085;.%20&#1088;&#1072;&#1079;&#1073;&#1086;&#1088;%202020\&#1076;&#1086;%20&#1086;&#1087;&#1077;&#1088;&#1072;&#1094;&#1080;&#1080;%20V-V%20AK%203.avi" TargetMode="External"/><Relationship Id="rId1" Type="http://schemas.openxmlformats.org/officeDocument/2006/relationships/video" Target="file:///E:\2&#1050;&#1083;&#1080;&#1085;.%20&#1088;&#1072;&#1079;&#1073;&#1086;&#1088;%202020\&#1076;&#1086;%20&#1086;&#1087;&#1077;&#1088;&#1072;&#1094;&#1080;&#1080;%20V-V%20AK%202.avi" TargetMode="External"/><Relationship Id="rId6" Type="http://schemas.microsoft.com/office/2007/relationships/media" Target="file:///E:\2&#1050;&#1083;&#1080;&#1085;.%20&#1088;&#1072;&#1079;&#1073;&#1086;&#1088;%202020\&#1076;&#1086;%20&#1086;&#1087;&#1077;&#1088;&#1072;&#1094;&#1080;&#1080;%20V-V%20AK%203.avi" TargetMode="External"/><Relationship Id="rId5" Type="http://schemas.openxmlformats.org/officeDocument/2006/relationships/image" Target="../media/image48.png"/><Relationship Id="rId4" Type="http://schemas.microsoft.com/office/2007/relationships/media" Target="file:///E:\2&#1050;&#1083;&#1080;&#1085;.%20&#1088;&#1072;&#1079;&#1073;&#1086;&#1088;%202020\&#1076;&#1086;%20&#1086;&#1087;&#1077;&#1088;&#1072;&#1094;&#1080;&#1080;%20V-V%20AK%202.avi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51.png"/><Relationship Id="rId2" Type="http://schemas.openxmlformats.org/officeDocument/2006/relationships/video" Target="file:///E:\2&#1050;&#1083;&#1080;&#1085;.%20&#1088;&#1072;&#1079;&#1073;&#1086;&#1088;%202020\&#1076;&#1086;%20&#1086;&#1087;&#1077;&#1088;&#1072;&#1094;&#1080;&#1080;%20V-V%20AK%204.avi" TargetMode="External"/><Relationship Id="rId1" Type="http://schemas.openxmlformats.org/officeDocument/2006/relationships/video" Target="file:///E:\2&#1050;&#1083;&#1080;&#1085;.%20&#1088;&#1072;&#1079;&#1073;&#1086;&#1088;%202020\&#1076;&#1086;%20&#1086;&#1087;&#1077;&#1088;&#1072;&#1094;&#1080;&#1080;%20V-V%20AK%208.avi" TargetMode="External"/><Relationship Id="rId6" Type="http://schemas.microsoft.com/office/2007/relationships/media" Target="file:///E:\2&#1050;&#1083;&#1080;&#1085;.%20&#1088;&#1072;&#1079;&#1073;&#1086;&#1088;%202020\&#1076;&#1086;%20&#1086;&#1087;&#1077;&#1088;&#1072;&#1094;&#1080;&#1080;%20V-V%20AK%204.avi" TargetMode="External"/><Relationship Id="rId5" Type="http://schemas.openxmlformats.org/officeDocument/2006/relationships/image" Target="../media/image50.png"/><Relationship Id="rId4" Type="http://schemas.microsoft.com/office/2007/relationships/media" Target="file:///E:\2&#1050;&#1083;&#1080;&#1085;.%20&#1088;&#1072;&#1079;&#1073;&#1086;&#1088;%202020\&#1076;&#1086;%20&#1086;&#1087;&#1077;&#1088;&#1072;&#1094;&#1080;&#1080;%20V-V%20AK%208.avi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53.png"/><Relationship Id="rId2" Type="http://schemas.openxmlformats.org/officeDocument/2006/relationships/video" Target="file:///E:\2&#1050;&#1083;&#1080;&#1085;.%20&#1088;&#1072;&#1079;&#1073;&#1086;&#1088;%202020\&#1076;&#1086;%20&#1086;&#1087;&#1077;&#1088;&#1072;&#1094;&#1080;&#1080;%20V-V%20AK%206.avi" TargetMode="External"/><Relationship Id="rId1" Type="http://schemas.openxmlformats.org/officeDocument/2006/relationships/video" Target="file:///E:\2&#1050;&#1083;&#1080;&#1085;.%20&#1088;&#1072;&#1079;&#1073;&#1086;&#1088;%202020\&#1076;&#1086;%20&#1086;&#1087;&#1077;&#1088;&#1072;&#1094;&#1080;&#1080;%20V-V%20AK%205.avi" TargetMode="External"/><Relationship Id="rId6" Type="http://schemas.microsoft.com/office/2007/relationships/media" Target="file:///E:\2&#1050;&#1083;&#1080;&#1085;.%20&#1088;&#1072;&#1079;&#1073;&#1086;&#1088;%202020\&#1076;&#1086;%20&#1086;&#1087;&#1077;&#1088;&#1072;&#1094;&#1080;&#1080;%20V-V%20AK%206.avi" TargetMode="External"/><Relationship Id="rId5" Type="http://schemas.openxmlformats.org/officeDocument/2006/relationships/image" Target="../media/image52.png"/><Relationship Id="rId4" Type="http://schemas.microsoft.com/office/2007/relationships/media" Target="file:///E:\2&#1050;&#1083;&#1080;&#1085;.%20&#1088;&#1072;&#1079;&#1073;&#1086;&#1088;%202020\&#1076;&#1086;%20&#1086;&#1087;&#1077;&#1088;&#1072;&#1094;&#1080;&#1080;%20V-V%20AK%205.avi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media" Target="file:///E:\2&#1050;&#1083;&#1080;&#1085;.%20&#1088;&#1072;&#1079;&#1073;&#1086;&#1088;%202020\&#1076;&#1086;%20&#1086;&#1087;&#1077;&#1088;&#1072;&#1094;&#1080;&#1080;%20V-V%20AK%207.avi" TargetMode="External"/><Relationship Id="rId2" Type="http://schemas.openxmlformats.org/officeDocument/2006/relationships/slideLayout" Target="../slideLayouts/slideLayout14.xml"/><Relationship Id="rId1" Type="http://schemas.openxmlformats.org/officeDocument/2006/relationships/video" Target="file:///E:\2&#1050;&#1083;&#1080;&#1085;.%20&#1088;&#1072;&#1079;&#1073;&#1086;&#1088;%202020\&#1076;&#1086;%20&#1086;&#1087;&#1077;&#1088;&#1072;&#1094;&#1080;&#1080;%20V-V%20AK%207.avi" TargetMode="External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media" Target="file:///E:\2&#1050;&#1083;&#1080;&#1085;.%20&#1088;&#1072;&#1079;&#1073;&#1086;&#1088;%202020\&#1063;&#1055;&#1069;&#1093;&#1086;&#1050;&#1043;%20&#1076;&#1086;%20&#1086;&#1087;&#1077;&#1088;&#1072;&#1094;&#1080;&#1080;%20V-V%20AK%201.avi" TargetMode="External"/><Relationship Id="rId2" Type="http://schemas.openxmlformats.org/officeDocument/2006/relationships/slideLayout" Target="../slideLayouts/slideLayout19.xml"/><Relationship Id="rId1" Type="http://schemas.openxmlformats.org/officeDocument/2006/relationships/video" Target="file:///E:\2&#1050;&#1083;&#1080;&#1085;.%20&#1088;&#1072;&#1079;&#1073;&#1086;&#1088;%202020\&#1063;&#1055;&#1069;&#1093;&#1086;&#1050;&#1043;%20&#1076;&#1086;%20&#1086;&#1087;&#1077;&#1088;&#1072;&#1094;&#1080;&#1080;%20V-V%20AK%201.avi" TargetMode="External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3.xml"/><Relationship Id="rId1" Type="http://schemas.openxmlformats.org/officeDocument/2006/relationships/video" Target="file:///E:\2&#1050;&#1083;&#1080;&#1085;.%20&#1088;&#1072;&#1079;&#1073;&#1086;&#1088;%202020\MitralClip.mov" TargetMode="External"/><Relationship Id="rId5" Type="http://schemas.openxmlformats.org/officeDocument/2006/relationships/image" Target="../media/image6.png"/><Relationship Id="rId4" Type="http://schemas.microsoft.com/office/2007/relationships/media" Target="file:///E:\2&#1050;&#1083;&#1080;&#1085;.%20&#1088;&#1072;&#1079;&#1073;&#1086;&#1088;%202020\MitralClip.mov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media" Target="file:///E:\2&#1050;&#1083;&#1080;&#1085;.%20&#1088;&#1072;&#1079;&#1073;&#1086;&#1088;%202020\&#1063;&#1055;&#1069;&#1093;&#1086;&#1050;&#1043;%20&#1076;&#1086;%20&#1086;&#1087;&#1077;&#1088;&#1072;&#1094;&#1080;&#1080;%20V-V%20AK%202.avi" TargetMode="External"/><Relationship Id="rId2" Type="http://schemas.openxmlformats.org/officeDocument/2006/relationships/slideLayout" Target="../slideLayouts/slideLayout19.xml"/><Relationship Id="rId1" Type="http://schemas.openxmlformats.org/officeDocument/2006/relationships/video" Target="file:///E:\2&#1050;&#1083;&#1080;&#1085;.%20&#1088;&#1072;&#1079;&#1073;&#1086;&#1088;%202020\&#1063;&#1055;&#1069;&#1093;&#1086;&#1050;&#1043;%20&#1076;&#1086;%20&#1086;&#1087;&#1077;&#1088;&#1072;&#1094;&#1080;&#1080;%20V-V%20AK%202.avi" TargetMode="External"/><Relationship Id="rId4" Type="http://schemas.openxmlformats.org/officeDocument/2006/relationships/image" Target="../media/image5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59.png"/><Relationship Id="rId2" Type="http://schemas.openxmlformats.org/officeDocument/2006/relationships/video" Target="file:///E:\2&#1050;&#1083;&#1080;&#1085;.%20&#1088;&#1072;&#1079;&#1073;&#1086;&#1088;%202020\&#1063;&#1055;&#1069;&#1093;&#1086;&#1050;&#1043;%20&#1076;&#1086;%20&#1086;&#1087;&#1077;&#1088;&#1072;&#1094;&#1080;&#1080;%20V-V%20AK%204.avi" TargetMode="External"/><Relationship Id="rId1" Type="http://schemas.openxmlformats.org/officeDocument/2006/relationships/video" Target="file:///E:\2&#1050;&#1083;&#1080;&#1085;.%20&#1088;&#1072;&#1079;&#1073;&#1086;&#1088;%202020\&#1063;&#1055;&#1069;&#1093;&#1086;&#1050;&#1043;%20&#1076;&#1086;%20&#1086;&#1087;&#1077;&#1088;&#1072;&#1094;&#1080;&#1080;%20V-V%20AK%203.avi" TargetMode="External"/><Relationship Id="rId6" Type="http://schemas.microsoft.com/office/2007/relationships/media" Target="file:///E:\2&#1050;&#1083;&#1080;&#1085;.%20&#1088;&#1072;&#1079;&#1073;&#1086;&#1088;%202020\&#1063;&#1055;&#1069;&#1093;&#1086;&#1050;&#1043;%20&#1076;&#1086;%20&#1086;&#1087;&#1077;&#1088;&#1072;&#1094;&#1080;&#1080;%20V-V%20AK%204.avi" TargetMode="External"/><Relationship Id="rId5" Type="http://schemas.openxmlformats.org/officeDocument/2006/relationships/image" Target="../media/image58.png"/><Relationship Id="rId4" Type="http://schemas.microsoft.com/office/2007/relationships/media" Target="file:///E:\2&#1050;&#1083;&#1080;&#1085;.%20&#1088;&#1072;&#1079;&#1073;&#1086;&#1088;%202020\&#1063;&#1055;&#1069;&#1093;&#1086;&#1050;&#1043;%20&#1076;&#1086;%20&#1086;&#1087;&#1077;&#1088;&#1072;&#1094;&#1080;&#1080;%20V-V%20AK%203.avi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media" Target="file:///E:\2&#1050;&#1083;&#1080;&#1085;.%20&#1088;&#1072;&#1079;&#1073;&#1086;&#1088;%202020\3D%20&#1063;&#1055;&#1069;&#1093;&#1086;&#1050;&#1043;%20&#1076;&#1086;%20&#1086;&#1087;&#1077;&#1088;&#1072;&#1094;&#1080;&#1080;%20V-V%20AK%205.avi" TargetMode="External"/><Relationship Id="rId2" Type="http://schemas.openxmlformats.org/officeDocument/2006/relationships/slideLayout" Target="../slideLayouts/slideLayout19.xml"/><Relationship Id="rId1" Type="http://schemas.openxmlformats.org/officeDocument/2006/relationships/video" Target="file:///E:\2&#1050;&#1083;&#1080;&#1085;.%20&#1088;&#1072;&#1079;&#1073;&#1086;&#1088;%202020\3D%20&#1063;&#1055;&#1069;&#1093;&#1086;&#1050;&#1043;%20&#1076;&#1086;%20&#1086;&#1087;&#1077;&#1088;&#1072;&#1094;&#1080;&#1080;%20V-V%20AK%205.avi" TargetMode="External"/><Relationship Id="rId4" Type="http://schemas.openxmlformats.org/officeDocument/2006/relationships/image" Target="../media/image6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57.png"/><Relationship Id="rId2" Type="http://schemas.openxmlformats.org/officeDocument/2006/relationships/video" Target="file:///E:\2&#1050;&#1083;&#1080;&#1085;.%20&#1088;&#1072;&#1079;&#1073;&#1086;&#1088;%202020\&#1063;&#1055;&#1069;&#1093;&#1086;&#1050;&#1043;%20&#1076;&#1086;%20&#1086;&#1087;&#1077;&#1088;&#1072;&#1094;&#1080;&#1080;%20V-V%20AK%202.avi" TargetMode="External"/><Relationship Id="rId1" Type="http://schemas.openxmlformats.org/officeDocument/2006/relationships/video" Target="file:///E:\2&#1050;&#1083;&#1080;&#1085;.%20&#1088;&#1072;&#1079;&#1073;&#1086;&#1088;%202020\&#1074;&#1086;%20&#1063;&#1055;&#1069;&#1093;&#1086;&#1050;&#1043;%20&#1064;&#1072;&#1093;&#1083;&#1072;&#1084;&#1086;&#1074;%20VIV%20AK4.avi" TargetMode="External"/><Relationship Id="rId6" Type="http://schemas.microsoft.com/office/2007/relationships/media" Target="file:///E:\2&#1050;&#1083;&#1080;&#1085;.%20&#1088;&#1072;&#1079;&#1073;&#1086;&#1088;%202020\&#1063;&#1055;&#1069;&#1093;&#1086;&#1050;&#1043;%20&#1076;&#1086;%20&#1086;&#1087;&#1077;&#1088;&#1072;&#1094;&#1080;&#1080;%20V-V%20AK%202.avi" TargetMode="External"/><Relationship Id="rId5" Type="http://schemas.openxmlformats.org/officeDocument/2006/relationships/image" Target="../media/image61.png"/><Relationship Id="rId4" Type="http://schemas.microsoft.com/office/2007/relationships/media" Target="file:///E:\2&#1050;&#1083;&#1080;&#1085;.%20&#1088;&#1072;&#1079;&#1073;&#1086;&#1088;%202020\&#1074;&#1086;%20&#1063;&#1055;&#1069;&#1093;&#1086;&#1050;&#1043;%20&#1064;&#1072;&#1093;&#1083;&#1072;&#1084;&#1086;&#1074;%20VIV%20AK4.avi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63.png"/><Relationship Id="rId2" Type="http://schemas.openxmlformats.org/officeDocument/2006/relationships/video" Target="file:///E:\2&#1050;&#1083;&#1080;&#1085;.%20&#1088;&#1072;&#1079;&#1073;&#1086;&#1088;%202020\&#1074;&#1086;%20&#1063;&#1055;&#1069;&#1093;&#1086;&#1050;&#1043;%20&#1064;&#1072;&#1093;&#1083;&#1072;&#1084;&#1086;&#1074;%20VIV%20AK2.avi" TargetMode="External"/><Relationship Id="rId1" Type="http://schemas.openxmlformats.org/officeDocument/2006/relationships/video" Target="file:///E:\2&#1050;&#1083;&#1080;&#1085;.%20&#1088;&#1072;&#1079;&#1073;&#1086;&#1088;%202020\&#1074;&#1086;%20&#1063;&#1055;&#1069;&#1093;&#1086;&#1050;&#1043;%20&#1064;&#1072;&#1093;&#1083;&#1072;&#1084;&#1086;&#1074;%20VIV%20AK3.avi" TargetMode="External"/><Relationship Id="rId6" Type="http://schemas.microsoft.com/office/2007/relationships/media" Target="file:///E:\2&#1050;&#1083;&#1080;&#1085;.%20&#1088;&#1072;&#1079;&#1073;&#1086;&#1088;%202020\&#1074;&#1086;%20&#1063;&#1055;&#1069;&#1093;&#1086;&#1050;&#1043;%20&#1064;&#1072;&#1093;&#1083;&#1072;&#1084;&#1086;&#1074;%20VIV%20AK2.avi" TargetMode="External"/><Relationship Id="rId5" Type="http://schemas.openxmlformats.org/officeDocument/2006/relationships/image" Target="../media/image62.png"/><Relationship Id="rId4" Type="http://schemas.microsoft.com/office/2007/relationships/media" Target="file:///E:\2&#1050;&#1083;&#1080;&#1085;.%20&#1088;&#1072;&#1079;&#1073;&#1086;&#1088;%202020\&#1074;&#1086;%20&#1063;&#1055;&#1069;&#1093;&#1086;&#1050;&#1043;%20&#1064;&#1072;&#1093;&#1083;&#1072;&#1084;&#1086;&#1074;%20VIV%20AK3.avi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65.png"/><Relationship Id="rId2" Type="http://schemas.openxmlformats.org/officeDocument/2006/relationships/video" Target="file:///E:\2&#1050;&#1083;&#1080;&#1085;.%20&#1088;&#1072;&#1079;&#1073;&#1086;&#1088;%202020\&#1087;&#1086;&#1089;&#1083;&#1077;%20&#1086;&#1087;&#1077;&#1088;&#1072;&#1094;&#1080;&#1080;%20V-V%20AK%202.avi" TargetMode="External"/><Relationship Id="rId1" Type="http://schemas.openxmlformats.org/officeDocument/2006/relationships/video" Target="file:///E:\2&#1050;&#1083;&#1080;&#1085;.%20&#1088;&#1072;&#1079;&#1073;&#1086;&#1088;%202020\&#1087;&#1086;&#1089;&#1083;&#1077;%20&#1086;&#1087;&#1077;&#1088;&#1072;&#1094;&#1080;&#1080;%20V-V%20AK%201.avi" TargetMode="External"/><Relationship Id="rId6" Type="http://schemas.microsoft.com/office/2007/relationships/media" Target="file:///E:\2&#1050;&#1083;&#1080;&#1085;.%20&#1088;&#1072;&#1079;&#1073;&#1086;&#1088;%202020\&#1087;&#1086;&#1089;&#1083;&#1077;%20&#1086;&#1087;&#1077;&#1088;&#1072;&#1094;&#1080;&#1080;%20V-V%20AK%202.avi" TargetMode="External"/><Relationship Id="rId5" Type="http://schemas.openxmlformats.org/officeDocument/2006/relationships/image" Target="../media/image64.png"/><Relationship Id="rId4" Type="http://schemas.microsoft.com/office/2007/relationships/media" Target="file:///E:\2&#1050;&#1083;&#1080;&#1085;.%20&#1088;&#1072;&#1079;&#1073;&#1086;&#1088;%202020\&#1087;&#1086;&#1089;&#1083;&#1077;%20&#1086;&#1087;&#1077;&#1088;&#1072;&#1094;&#1080;&#1080;%20V-V%20AK%201.avi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67.png"/><Relationship Id="rId2" Type="http://schemas.openxmlformats.org/officeDocument/2006/relationships/video" Target="file:///E:\2&#1050;&#1083;&#1080;&#1085;.%20&#1088;&#1072;&#1079;&#1073;&#1086;&#1088;%202020\&#1087;&#1086;&#1089;&#1083;&#1077;%20&#1086;&#1087;&#1077;&#1088;&#1072;&#1094;&#1080;&#1080;%20V-V%20AK%208.avi" TargetMode="External"/><Relationship Id="rId1" Type="http://schemas.openxmlformats.org/officeDocument/2006/relationships/video" Target="file:///E:\2&#1050;&#1083;&#1080;&#1085;.%20&#1088;&#1072;&#1079;&#1073;&#1086;&#1088;%202020\&#1087;&#1086;&#1089;&#1083;&#1077;%20&#1086;&#1087;&#1077;&#1088;&#1072;&#1094;&#1080;&#1080;%20V-V%20AK%207.avi" TargetMode="External"/><Relationship Id="rId6" Type="http://schemas.microsoft.com/office/2007/relationships/media" Target="file:///E:\2&#1050;&#1083;&#1080;&#1085;.%20&#1088;&#1072;&#1079;&#1073;&#1086;&#1088;%202020\&#1087;&#1086;&#1089;&#1083;&#1077;%20&#1086;&#1087;&#1077;&#1088;&#1072;&#1094;&#1080;&#1080;%20V-V%20AK%208.avi" TargetMode="External"/><Relationship Id="rId5" Type="http://schemas.openxmlformats.org/officeDocument/2006/relationships/image" Target="../media/image66.png"/><Relationship Id="rId4" Type="http://schemas.microsoft.com/office/2007/relationships/media" Target="file:///E:\2&#1050;&#1083;&#1080;&#1085;.%20&#1088;&#1072;&#1079;&#1073;&#1086;&#1088;%202020\&#1087;&#1086;&#1089;&#1083;&#1077;%20&#1086;&#1087;&#1077;&#1088;&#1072;&#1094;&#1080;&#1080;%20V-V%20AK%207.avi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69.png"/><Relationship Id="rId2" Type="http://schemas.openxmlformats.org/officeDocument/2006/relationships/video" Target="file:///E:\2&#1050;&#1083;&#1080;&#1085;.%20&#1088;&#1072;&#1079;&#1073;&#1086;&#1088;%202020\&#1087;&#1086;&#1089;&#1083;&#1077;%20&#1086;&#1087;&#1077;&#1088;&#1072;&#1094;&#1080;&#1080;%20V-V%20AK%209.avi" TargetMode="External"/><Relationship Id="rId1" Type="http://schemas.openxmlformats.org/officeDocument/2006/relationships/video" Target="file:///E:\2&#1050;&#1083;&#1080;&#1085;.%20&#1088;&#1072;&#1079;&#1073;&#1086;&#1088;%202020\&#1087;&#1086;&#1089;&#1083;&#1077;%20&#1086;&#1087;&#1077;&#1088;&#1072;&#1094;&#1080;&#1080;%20V-V%20AK%2010.avi" TargetMode="External"/><Relationship Id="rId6" Type="http://schemas.microsoft.com/office/2007/relationships/media" Target="file:///E:\2&#1050;&#1083;&#1080;&#1085;.%20&#1088;&#1072;&#1079;&#1073;&#1086;&#1088;%202020\&#1087;&#1086;&#1089;&#1083;&#1077;%20&#1086;&#1087;&#1077;&#1088;&#1072;&#1094;&#1080;&#1080;%20V-V%20AK%209.avi" TargetMode="External"/><Relationship Id="rId5" Type="http://schemas.openxmlformats.org/officeDocument/2006/relationships/image" Target="../media/image68.png"/><Relationship Id="rId4" Type="http://schemas.microsoft.com/office/2007/relationships/media" Target="file:///E:\2&#1050;&#1083;&#1080;&#1085;.%20&#1088;&#1072;&#1079;&#1073;&#1086;&#1088;%202020\&#1087;&#1086;&#1089;&#1083;&#1077;%20&#1086;&#1087;&#1077;&#1088;&#1072;&#1094;&#1080;&#1080;%20V-V%20AK%2010.avi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71.png"/><Relationship Id="rId2" Type="http://schemas.openxmlformats.org/officeDocument/2006/relationships/video" Target="file:///E:\2&#1050;&#1083;&#1080;&#1085;.%20&#1088;&#1072;&#1079;&#1073;&#1086;&#1088;%202020\&#1087;&#1086;&#1089;&#1083;&#1077;%20&#1086;&#1087;&#1077;&#1088;&#1072;&#1094;&#1080;&#1080;%20V-V%20AK%204.avi" TargetMode="External"/><Relationship Id="rId1" Type="http://schemas.openxmlformats.org/officeDocument/2006/relationships/video" Target="file:///E:\2&#1050;&#1083;&#1080;&#1085;.%20&#1088;&#1072;&#1079;&#1073;&#1086;&#1088;%202020\&#1087;&#1086;&#1089;&#1083;&#1077;%20&#1086;&#1087;&#1077;&#1088;&#1072;&#1094;&#1080;&#1080;%20V-V%20AK%203.avi" TargetMode="External"/><Relationship Id="rId6" Type="http://schemas.microsoft.com/office/2007/relationships/media" Target="file:///E:\2&#1050;&#1083;&#1080;&#1085;.%20&#1088;&#1072;&#1079;&#1073;&#1086;&#1088;%202020\&#1087;&#1086;&#1089;&#1083;&#1077;%20&#1086;&#1087;&#1077;&#1088;&#1072;&#1094;&#1080;&#1080;%20V-V%20AK%204.avi" TargetMode="External"/><Relationship Id="rId5" Type="http://schemas.openxmlformats.org/officeDocument/2006/relationships/image" Target="../media/image70.png"/><Relationship Id="rId4" Type="http://schemas.microsoft.com/office/2007/relationships/media" Target="file:///E:\2&#1050;&#1083;&#1080;&#1085;.%20&#1088;&#1072;&#1079;&#1073;&#1086;&#1088;%202020\&#1087;&#1086;&#1089;&#1083;&#1077;%20&#1086;&#1087;&#1077;&#1088;&#1072;&#1094;&#1080;&#1080;%20V-V%20AK%203.avi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73.png"/><Relationship Id="rId2" Type="http://schemas.openxmlformats.org/officeDocument/2006/relationships/video" Target="file:///E:\2&#1050;&#1083;&#1080;&#1085;.%20&#1088;&#1072;&#1079;&#1073;&#1086;&#1088;%202020\&#1087;&#1086;&#1089;&#1083;&#1077;%20&#1086;&#1087;&#1077;&#1088;&#1072;&#1094;&#1080;&#1080;%20V-V%20AK%2011.avi" TargetMode="External"/><Relationship Id="rId1" Type="http://schemas.openxmlformats.org/officeDocument/2006/relationships/video" Target="file:///E:\2&#1050;&#1083;&#1080;&#1085;.%20&#1088;&#1072;&#1079;&#1073;&#1086;&#1088;%202020\&#1087;&#1086;&#1089;&#1083;&#1077;%20&#1086;&#1087;&#1077;&#1088;&#1072;&#1094;&#1080;&#1080;%20V-V%20AK%206.avi" TargetMode="External"/><Relationship Id="rId6" Type="http://schemas.microsoft.com/office/2007/relationships/media" Target="file:///E:\2&#1050;&#1083;&#1080;&#1085;.%20&#1088;&#1072;&#1079;&#1073;&#1086;&#1088;%202020\&#1087;&#1086;&#1089;&#1083;&#1077;%20&#1086;&#1087;&#1077;&#1088;&#1072;&#1094;&#1080;&#1080;%20V-V%20AK%2011.avi" TargetMode="External"/><Relationship Id="rId5" Type="http://schemas.openxmlformats.org/officeDocument/2006/relationships/image" Target="../media/image72.png"/><Relationship Id="rId4" Type="http://schemas.microsoft.com/office/2007/relationships/media" Target="file:///E:\2&#1050;&#1083;&#1080;&#1085;.%20&#1088;&#1072;&#1079;&#1073;&#1086;&#1088;%202020\&#1087;&#1086;&#1089;&#1083;&#1077;%20&#1086;&#1087;&#1077;&#1088;&#1072;&#1094;&#1080;&#1080;%20V-V%20AK%206.avi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5070" cy="1052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403648" y="260648"/>
            <a:ext cx="835292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                                            Федеральное  государственное бюджетное учреждение</a:t>
            </a:r>
            <a:br>
              <a:rPr lang="ru-RU" sz="1400" dirty="0" smtClean="0"/>
            </a:br>
            <a:r>
              <a:rPr lang="ru-RU" sz="1400" dirty="0" smtClean="0"/>
              <a:t>      </a:t>
            </a:r>
            <a:r>
              <a:rPr lang="ru-RU" sz="1400" b="1" dirty="0" smtClean="0"/>
              <a:t>НАЦИОНАЛЬНЫЙ МЕДИЦИНСКИЙ ИССЛЕДОВАТЕЛЬСКИЙ ЦЕНТР КАРДИОЛОГИИ </a:t>
            </a:r>
            <a:br>
              <a:rPr lang="ru-RU" sz="1400" b="1" dirty="0" smtClean="0"/>
            </a:br>
            <a:r>
              <a:rPr lang="ru-RU" sz="1400" dirty="0" smtClean="0"/>
              <a:t>                                             Министерства здравоохранения Российской Федерации</a:t>
            </a:r>
            <a:endParaRPr lang="ru-RU" sz="1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2348880"/>
            <a:ext cx="90364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b="1" dirty="0" smtClean="0"/>
              <a:t>   Клинический разбор</a:t>
            </a:r>
            <a:endParaRPr lang="ru-RU" sz="6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619672" y="3717032"/>
            <a:ext cx="56703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dirty="0" smtClean="0"/>
              <a:t> Пациент Ш., 62 года</a:t>
            </a:r>
            <a:br>
              <a:rPr lang="ru-RU" sz="4800" dirty="0" smtClean="0"/>
            </a:br>
            <a:endParaRPr lang="ru-RU" sz="4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5301208"/>
            <a:ext cx="853244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000" b="1" dirty="0" smtClean="0"/>
              <a:t>   Докладчики: </a:t>
            </a:r>
            <a:r>
              <a:rPr lang="ru-RU" sz="2000" dirty="0" smtClean="0"/>
              <a:t>врач-кардиолог ОССХ </a:t>
            </a:r>
            <a:r>
              <a:rPr lang="ru-RU" sz="2000" b="1" dirty="0" err="1" smtClean="0"/>
              <a:t>Нурхаметова</a:t>
            </a:r>
            <a:r>
              <a:rPr lang="ru-RU" sz="2000" b="1" dirty="0" smtClean="0"/>
              <a:t> А.А.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                                 рук. отдела УЗ методов исследования </a:t>
            </a:r>
            <a:r>
              <a:rPr lang="ru-RU" sz="2000" b="1" dirty="0" smtClean="0"/>
              <a:t>проф. </a:t>
            </a:r>
            <a:r>
              <a:rPr lang="ru-RU" sz="2000" b="1" dirty="0" err="1" smtClean="0"/>
              <a:t>Саидова</a:t>
            </a:r>
            <a:r>
              <a:rPr lang="ru-RU" sz="2000" b="1" dirty="0" smtClean="0"/>
              <a:t> М.А.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                                 с.н.с. лаб. гибридных методов </a:t>
            </a:r>
            <a:r>
              <a:rPr lang="ru-RU" sz="2000" dirty="0" err="1" smtClean="0"/>
              <a:t>леч</a:t>
            </a:r>
            <a:r>
              <a:rPr lang="ru-RU" sz="2000" dirty="0" smtClean="0"/>
              <a:t>. ССЗ </a:t>
            </a:r>
            <a:r>
              <a:rPr lang="ru-RU" sz="2000" b="1" dirty="0" smtClean="0"/>
              <a:t>к.м.н. </a:t>
            </a:r>
            <a:r>
              <a:rPr lang="ru-RU" sz="2000" b="1" dirty="0" err="1" smtClean="0"/>
              <a:t>Лепилин</a:t>
            </a:r>
            <a:r>
              <a:rPr lang="ru-RU" sz="2000" b="1" dirty="0" smtClean="0"/>
              <a:t> П.М. </a:t>
            </a:r>
            <a:br>
              <a:rPr lang="ru-RU" sz="2000" b="1" dirty="0" smtClean="0"/>
            </a:br>
            <a:endParaRPr lang="ru-RU" sz="20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1124744"/>
            <a:ext cx="6642100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7503368" cy="630904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Рентгенография органов грудной клетки</a:t>
            </a: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3568" y="980728"/>
            <a:ext cx="8079432" cy="1533872"/>
          </a:xfrm>
        </p:spPr>
        <p:txBody>
          <a:bodyPr>
            <a:normAutofit/>
          </a:bodyPr>
          <a:lstStyle/>
          <a:p>
            <a:r>
              <a:rPr lang="ru-RU" b="1" dirty="0" smtClean="0"/>
              <a:t>Венозный застой в легких 2 ст</a:t>
            </a:r>
            <a:r>
              <a:rPr lang="ru-RU" dirty="0" smtClean="0"/>
              <a:t>., небольшое кол-во плеврального выпота слева (гидроторакс). Увеличение левых отделов сердца. Диффузный пневмосклероз. Уплотнение аорты. Состояние после протезирования аортального клапана.</a:t>
            </a:r>
            <a:endParaRPr lang="ru-RU" dirty="0"/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2780928"/>
            <a:ext cx="3384376" cy="3881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  <a:softEdge rad="3175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2780928"/>
            <a:ext cx="3960440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52400"/>
            <a:ext cx="8363272" cy="1251062"/>
          </a:xfrm>
        </p:spPr>
        <p:txBody>
          <a:bodyPr>
            <a:noAutofit/>
          </a:bodyPr>
          <a:lstStyle/>
          <a:p>
            <a:r>
              <a:rPr lang="ru-RU" dirty="0" smtClean="0"/>
              <a:t>УЗДС  </a:t>
            </a:r>
            <a:r>
              <a:rPr lang="ru-RU" dirty="0" err="1" smtClean="0"/>
              <a:t>брахиоцефальных</a:t>
            </a:r>
            <a:r>
              <a:rPr lang="ru-RU" dirty="0" smtClean="0"/>
              <a:t> артерий</a:t>
            </a:r>
            <a:endParaRPr lang="ru-RU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27058" y="0"/>
            <a:ext cx="2316942" cy="1419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683568" y="1700808"/>
            <a:ext cx="770485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u="sng" dirty="0" smtClean="0"/>
              <a:t>Состояние после каротидной </a:t>
            </a:r>
            <a:r>
              <a:rPr lang="ru-RU" b="1" u="sng" dirty="0" err="1" smtClean="0"/>
              <a:t>эндартерэктомии</a:t>
            </a:r>
            <a:r>
              <a:rPr lang="ru-RU" b="1" u="sng" dirty="0" smtClean="0"/>
              <a:t> справа.</a:t>
            </a:r>
            <a:r>
              <a:rPr lang="ru-RU" dirty="0" smtClean="0"/>
              <a:t> Область бифуркации правой ОСА, проксимальная треть правой ВСА </a:t>
            </a:r>
            <a:r>
              <a:rPr lang="ru-RU" b="1" dirty="0" smtClean="0"/>
              <a:t>проходимы, форма и скорость кровотока в пределах нормы, полностью окрашиваются в режиме ЦДК, дополнительные структуры в просвете не </a:t>
            </a:r>
            <a:r>
              <a:rPr lang="ru-RU" b="1" dirty="0" err="1" smtClean="0"/>
              <a:t>лоцируются</a:t>
            </a:r>
            <a:r>
              <a:rPr lang="ru-RU" b="1" dirty="0" smtClean="0"/>
              <a:t>. </a:t>
            </a:r>
            <a:r>
              <a:rPr lang="ru-RU" dirty="0" smtClean="0"/>
              <a:t>Толщина передней стенки в области бифуркации правой ОСА 1.1мм, задней стенки 1.3мм (стеноз до 30%). ЛСК в правой ВСА 0.80м/с.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b="1" u="sng" dirty="0" smtClean="0"/>
              <a:t>Состояние после каротидной </a:t>
            </a:r>
            <a:r>
              <a:rPr lang="ru-RU" b="1" u="sng" dirty="0" err="1" smtClean="0"/>
              <a:t>эндартерэктомии</a:t>
            </a:r>
            <a:r>
              <a:rPr lang="ru-RU" b="1" u="sng" dirty="0" smtClean="0"/>
              <a:t> слева.</a:t>
            </a:r>
            <a:r>
              <a:rPr lang="ru-RU" b="1" dirty="0" smtClean="0"/>
              <a:t> </a:t>
            </a:r>
            <a:r>
              <a:rPr lang="ru-RU" dirty="0" smtClean="0"/>
              <a:t>Область бифуркации левой ОСА, проксимальная треть левой </a:t>
            </a:r>
            <a:r>
              <a:rPr lang="ru-RU" b="1" dirty="0" smtClean="0"/>
              <a:t>ВСА проходимы, форма и скорость кровотока в пределах нормы, дополнительные структуры в просвете не </a:t>
            </a:r>
            <a:r>
              <a:rPr lang="ru-RU" b="1" dirty="0" err="1" smtClean="0"/>
              <a:t>лоцируются</a:t>
            </a:r>
            <a:r>
              <a:rPr lang="ru-RU" b="1" dirty="0" smtClean="0"/>
              <a:t>. </a:t>
            </a:r>
            <a:r>
              <a:rPr lang="ru-RU" dirty="0" smtClean="0"/>
              <a:t>Толщина задней стенки в области бифуркации левой ОСА 1.2мм. ЛСК в левой ВСА 0.9м/с.</a:t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25272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dirty="0" err="1" smtClean="0"/>
              <a:t>МСКТ-аортография</a:t>
            </a:r>
            <a:r>
              <a:rPr lang="ru-RU" sz="4800" dirty="0" smtClean="0"/>
              <a:t/>
            </a:r>
            <a:br>
              <a:rPr lang="ru-RU" sz="4800" dirty="0" smtClean="0"/>
            </a:br>
            <a:r>
              <a:rPr lang="ru-RU" sz="4800" dirty="0" smtClean="0"/>
              <a:t>«фарфоровая аорта»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164293" y="1774825"/>
            <a:ext cx="4815414" cy="462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0"/>
            <a:ext cx="1763688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«Фарфоровая аорта»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Вовлечение более половины восходящей аорты в атеросклеротическое поражение увеличивает риск </a:t>
            </a:r>
            <a:r>
              <a:rPr lang="ru-RU" sz="2400" dirty="0" err="1" smtClean="0"/>
              <a:t>периоперационного</a:t>
            </a:r>
            <a:r>
              <a:rPr lang="ru-RU" sz="2400" dirty="0" smtClean="0"/>
              <a:t> инсульта на 33%*</a:t>
            </a:r>
          </a:p>
          <a:p>
            <a:pPr>
              <a:buNone/>
            </a:pPr>
            <a:endParaRPr lang="ru-RU" sz="2400" dirty="0" smtClean="0"/>
          </a:p>
          <a:p>
            <a:r>
              <a:rPr lang="ru-RU" sz="2400" dirty="0" smtClean="0"/>
              <a:t> С целью снижения риска осложнений используется </a:t>
            </a:r>
            <a:r>
              <a:rPr lang="ru-RU" sz="2400" b="1" dirty="0" smtClean="0"/>
              <a:t>техника «</a:t>
            </a:r>
            <a:r>
              <a:rPr lang="en-US" sz="2400" b="1" dirty="0" smtClean="0"/>
              <a:t>no</a:t>
            </a:r>
            <a:r>
              <a:rPr lang="ru-RU" sz="2400" b="1" dirty="0" smtClean="0"/>
              <a:t>-</a:t>
            </a:r>
            <a:r>
              <a:rPr lang="en-US" sz="2400" b="1" dirty="0" smtClean="0"/>
              <a:t>touch</a:t>
            </a:r>
            <a:r>
              <a:rPr lang="ru-RU" sz="2400" b="1" dirty="0" smtClean="0"/>
              <a:t>», </a:t>
            </a:r>
            <a:r>
              <a:rPr lang="ru-RU" sz="2400" dirty="0" smtClean="0"/>
              <a:t>исключающая манипуляции на аорте (</a:t>
            </a:r>
            <a:r>
              <a:rPr lang="ru-RU" sz="2400" dirty="0" err="1" smtClean="0"/>
              <a:t>канюляцию</a:t>
            </a:r>
            <a:r>
              <a:rPr lang="ru-RU" sz="2400" dirty="0" smtClean="0"/>
              <a:t>, пережатие, </a:t>
            </a:r>
            <a:r>
              <a:rPr lang="ru-RU" sz="2400" dirty="0" err="1" smtClean="0"/>
              <a:t>аортотомию</a:t>
            </a:r>
            <a:r>
              <a:rPr lang="ru-RU" sz="2400" dirty="0" smtClean="0"/>
              <a:t>, наложение проксимальных анастомозов). </a:t>
            </a:r>
            <a:r>
              <a:rPr lang="ru-RU" sz="2400" b="1" dirty="0" smtClean="0"/>
              <a:t>Как правило, применяется </a:t>
            </a:r>
            <a:r>
              <a:rPr lang="ru-RU" sz="2400" b="1" dirty="0" err="1" smtClean="0"/>
              <a:t>бимаммарное</a:t>
            </a:r>
            <a:r>
              <a:rPr lang="ru-RU" sz="2400" b="1" dirty="0" smtClean="0"/>
              <a:t> шунтирование с использованием лучевых кондуитов (</a:t>
            </a:r>
            <a:r>
              <a:rPr lang="en-US" sz="2400" b="1" dirty="0" smtClean="0"/>
              <a:t>T-, Y-</a:t>
            </a:r>
            <a:r>
              <a:rPr lang="ru-RU" sz="2400" b="1" dirty="0" err="1" smtClean="0"/>
              <a:t>графты</a:t>
            </a:r>
            <a:r>
              <a:rPr lang="ru-RU" sz="2400" b="1" dirty="0" smtClean="0"/>
              <a:t>)*</a:t>
            </a:r>
            <a:endParaRPr lang="ru-RU" sz="2400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24625" y="0"/>
            <a:ext cx="2619375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7" name="TextBox 6"/>
          <p:cNvSpPr txBox="1"/>
          <p:nvPr/>
        </p:nvSpPr>
        <p:spPr>
          <a:xfrm>
            <a:off x="395536" y="6021288"/>
            <a:ext cx="806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*</a:t>
            </a:r>
            <a:r>
              <a:rPr lang="en-US" dirty="0" smtClean="0"/>
              <a:t>Y. Abramowitz et.al. </a:t>
            </a:r>
            <a:r>
              <a:rPr lang="ru-RU" dirty="0" smtClean="0"/>
              <a:t>«</a:t>
            </a:r>
            <a:r>
              <a:rPr lang="en-US" dirty="0" smtClean="0"/>
              <a:t>Porcelain aorta</a:t>
            </a:r>
            <a:r>
              <a:rPr lang="ru-RU" dirty="0" smtClean="0"/>
              <a:t>: </a:t>
            </a:r>
            <a:r>
              <a:rPr lang="en-US" dirty="0" smtClean="0"/>
              <a:t>a comprehensive review</a:t>
            </a:r>
            <a:r>
              <a:rPr lang="ru-RU" dirty="0" smtClean="0"/>
              <a:t>».</a:t>
            </a:r>
            <a:r>
              <a:rPr lang="en-US" dirty="0" smtClean="0"/>
              <a:t> Circulation. 2015;131:827-836.</a:t>
            </a: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err="1" smtClean="0"/>
              <a:t>Коронароангиография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1772816"/>
            <a:ext cx="4038600" cy="4623816"/>
          </a:xfrm>
        </p:spPr>
        <p:txBody>
          <a:bodyPr/>
          <a:lstStyle/>
          <a:p>
            <a:r>
              <a:rPr lang="ru-RU" dirty="0" smtClean="0"/>
              <a:t>ЛКА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4008" y="1772816"/>
            <a:ext cx="4038600" cy="4623816"/>
          </a:xfrm>
        </p:spPr>
        <p:txBody>
          <a:bodyPr/>
          <a:lstStyle/>
          <a:p>
            <a:r>
              <a:rPr lang="ru-RU" dirty="0" smtClean="0"/>
              <a:t>ПКА</a:t>
            </a:r>
            <a:endParaRPr lang="ru-RU" dirty="0"/>
          </a:p>
        </p:txBody>
      </p:sp>
      <p:pic>
        <p:nvPicPr>
          <p:cNvPr id="8" name="ЛКА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link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0" y="2492896"/>
            <a:ext cx="4427984" cy="3816424"/>
          </a:xfrm>
          <a:prstGeom prst="rect">
            <a:avLst/>
          </a:prstGeom>
        </p:spPr>
      </p:pic>
      <p:pic>
        <p:nvPicPr>
          <p:cNvPr id="10" name="ПКА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="" xmlns:p14="http://schemas.microsoft.com/office/powerpoint/2010/main" r:link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4679504" y="2492896"/>
            <a:ext cx="4464496" cy="38164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6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26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err="1" smtClean="0"/>
              <a:t>Аортография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" name="Аортография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link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051720" y="1988840"/>
            <a:ext cx="5184576" cy="37730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</a:t>
            </a:r>
            <a:r>
              <a:rPr lang="ru-RU" dirty="0" err="1" smtClean="0"/>
              <a:t>ЭхоКГ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544" y="1268760"/>
            <a:ext cx="4040188" cy="715355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Август 2018 г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7544" y="1988840"/>
            <a:ext cx="3528392" cy="4411960"/>
          </a:xfrm>
        </p:spPr>
        <p:txBody>
          <a:bodyPr>
            <a:normAutofit lnSpcReduction="10000"/>
          </a:bodyPr>
          <a:lstStyle/>
          <a:p>
            <a:r>
              <a:rPr lang="ru-RU" b="1" dirty="0" smtClean="0"/>
              <a:t>ФВ 48%</a:t>
            </a:r>
          </a:p>
          <a:p>
            <a:r>
              <a:rPr lang="ru-RU" dirty="0" smtClean="0"/>
              <a:t>Гипокинез верхушки ЛЖ</a:t>
            </a:r>
          </a:p>
          <a:p>
            <a:r>
              <a:rPr lang="ru-RU" dirty="0" smtClean="0"/>
              <a:t>КДР ЛЖ 5,6 см; КСР 3,0 см</a:t>
            </a:r>
          </a:p>
          <a:p>
            <a:r>
              <a:rPr lang="en-US" dirty="0" smtClean="0"/>
              <a:t> </a:t>
            </a:r>
            <a:r>
              <a:rPr lang="en-US" b="1" dirty="0" smtClean="0"/>
              <a:t>S </a:t>
            </a:r>
            <a:r>
              <a:rPr lang="ru-RU" b="1" dirty="0" smtClean="0"/>
              <a:t>АК 1,1 см2, макс ГД с АК 48 </a:t>
            </a:r>
            <a:r>
              <a:rPr lang="ru-RU" b="1" dirty="0" err="1" smtClean="0"/>
              <a:t>мм.рт.ст</a:t>
            </a:r>
            <a:r>
              <a:rPr lang="ru-RU" b="1" dirty="0" smtClean="0"/>
              <a:t>., ср ГД с АК 25 </a:t>
            </a:r>
            <a:r>
              <a:rPr lang="ru-RU" b="1" dirty="0" err="1" smtClean="0"/>
              <a:t>мм.рт.ст</a:t>
            </a:r>
            <a:r>
              <a:rPr lang="ru-RU" b="1" dirty="0" smtClean="0"/>
              <a:t>. АР 1 ст. </a:t>
            </a:r>
          </a:p>
          <a:p>
            <a:r>
              <a:rPr lang="ru-RU" dirty="0" smtClean="0"/>
              <a:t>Митральная </a:t>
            </a:r>
            <a:r>
              <a:rPr lang="ru-RU" dirty="0" err="1" smtClean="0"/>
              <a:t>регургитация</a:t>
            </a:r>
            <a:r>
              <a:rPr lang="ru-RU" dirty="0" smtClean="0"/>
              <a:t> 2 степени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4008" y="1268760"/>
            <a:ext cx="4041775" cy="643347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Ноябрь 2019 г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851920" y="1772816"/>
            <a:ext cx="5040560" cy="4869160"/>
          </a:xfrm>
        </p:spPr>
        <p:txBody>
          <a:bodyPr>
            <a:noAutofit/>
          </a:bodyPr>
          <a:lstStyle/>
          <a:p>
            <a:r>
              <a:rPr lang="ru-RU" sz="1400" dirty="0" smtClean="0"/>
              <a:t>ЛП = 5,1 см, объем ЛП = 138 мл; </a:t>
            </a:r>
          </a:p>
          <a:p>
            <a:r>
              <a:rPr lang="ru-RU" sz="1400" b="1" dirty="0" smtClean="0"/>
              <a:t>ФВ - ~ 32 %</a:t>
            </a:r>
          </a:p>
          <a:p>
            <a:r>
              <a:rPr lang="ru-RU" sz="1400" dirty="0" smtClean="0"/>
              <a:t>Зона: </a:t>
            </a:r>
            <a:r>
              <a:rPr lang="ru-RU" sz="1400" dirty="0" err="1" smtClean="0"/>
              <a:t>акинез</a:t>
            </a:r>
            <a:r>
              <a:rPr lang="ru-RU" sz="1400" dirty="0" smtClean="0"/>
              <a:t> апикальных, средних сегментов передней, </a:t>
            </a:r>
            <a:r>
              <a:rPr lang="ru-RU" sz="1400" dirty="0" err="1" smtClean="0"/>
              <a:t>передне-перегородочной</a:t>
            </a:r>
            <a:r>
              <a:rPr lang="ru-RU" sz="1400" dirty="0" smtClean="0"/>
              <a:t> стенок ЛЖ с переходом на апикальный, частично средний сегменты боковой стенки, апикальный сегмент нижней стенки, истончение миокарда до 0,4-0,5 см с </a:t>
            </a:r>
            <a:r>
              <a:rPr lang="ru-RU" sz="1400" dirty="0" err="1" smtClean="0"/>
              <a:t>аневризматической</a:t>
            </a:r>
            <a:r>
              <a:rPr lang="ru-RU" sz="1400" dirty="0" smtClean="0"/>
              <a:t> деформацией верхушки. Четких данных за наличие тромба в полости ЛЖ не получено </a:t>
            </a:r>
          </a:p>
          <a:p>
            <a:r>
              <a:rPr lang="ru-RU" sz="1400" b="1" dirty="0" smtClean="0"/>
              <a:t>КДР = 7,2 см, КСР = 5,9 см </a:t>
            </a:r>
            <a:endParaRPr lang="ru-RU" sz="1400" dirty="0" smtClean="0"/>
          </a:p>
          <a:p>
            <a:r>
              <a:rPr lang="ru-RU" sz="1400" dirty="0" smtClean="0"/>
              <a:t>АК: </a:t>
            </a:r>
            <a:r>
              <a:rPr lang="ru-RU" sz="1400" dirty="0" err="1" smtClean="0"/>
              <a:t>биопротез</a:t>
            </a:r>
            <a:r>
              <a:rPr lang="ru-RU" sz="1400" dirty="0" smtClean="0"/>
              <a:t>, створки протеза тонкие, подвижные. </a:t>
            </a:r>
            <a:r>
              <a:rPr lang="ru-RU" sz="1400" b="1" dirty="0" smtClean="0"/>
              <a:t>АР 2-&gt;3 ст., PHT 300 </a:t>
            </a:r>
            <a:r>
              <a:rPr lang="ru-RU" sz="1400" b="1" dirty="0" err="1" smtClean="0"/>
              <a:t>мc</a:t>
            </a:r>
            <a:r>
              <a:rPr lang="ru-RU" sz="1400" b="1" dirty="0" smtClean="0"/>
              <a:t>.</a:t>
            </a:r>
          </a:p>
          <a:p>
            <a:r>
              <a:rPr lang="ru-RU" sz="1400" dirty="0" smtClean="0"/>
              <a:t>Кольцо МК = 3,8 </a:t>
            </a:r>
            <a:r>
              <a:rPr lang="ru-RU" sz="1400" dirty="0" err="1" smtClean="0"/>
              <a:t>х</a:t>
            </a:r>
            <a:r>
              <a:rPr lang="ru-RU" sz="1400" dirty="0" smtClean="0"/>
              <a:t> 4,3 см ; в области центральных сегментов передней и задней створок определяется клипса, основание передней створки </a:t>
            </a:r>
            <a:r>
              <a:rPr lang="ru-RU" sz="1400" b="1" dirty="0" smtClean="0"/>
              <a:t>соударяется о протез АК.  </a:t>
            </a:r>
          </a:p>
          <a:p>
            <a:r>
              <a:rPr lang="ru-RU" sz="1400" dirty="0" smtClean="0"/>
              <a:t>МР 3 </a:t>
            </a:r>
            <a:r>
              <a:rPr lang="ru-RU" sz="1400" dirty="0" err="1" smtClean="0"/>
              <a:t>ст.PISA</a:t>
            </a:r>
            <a:r>
              <a:rPr lang="ru-RU" sz="1400" dirty="0" smtClean="0"/>
              <a:t> </a:t>
            </a:r>
            <a:r>
              <a:rPr lang="ru-RU" sz="1400" dirty="0" err="1" smtClean="0"/>
              <a:t>r</a:t>
            </a:r>
            <a:r>
              <a:rPr lang="ru-RU" sz="1400" dirty="0" smtClean="0"/>
              <a:t> 0,76 см, образована двумя (по 2м комиссурам) сливающимися струями Нижняя полая вена: расширена 2,4 /1,5 </a:t>
            </a:r>
            <a:r>
              <a:rPr lang="ru-RU" sz="1400" dirty="0" err="1" smtClean="0"/>
              <a:t>коллабир</a:t>
            </a:r>
            <a:r>
              <a:rPr lang="ru-RU" sz="1400" dirty="0" smtClean="0"/>
              <a:t> </a:t>
            </a:r>
            <a:r>
              <a:rPr lang="ru-RU" sz="1400" dirty="0" err="1" smtClean="0"/>
              <a:t>ует</a:t>
            </a:r>
            <a:r>
              <a:rPr lang="ru-RU" sz="1400" dirty="0" smtClean="0"/>
              <a:t> </a:t>
            </a:r>
            <a:r>
              <a:rPr lang="en-US" sz="1400" dirty="0" smtClean="0"/>
              <a:t>&lt; </a:t>
            </a:r>
            <a:r>
              <a:rPr lang="ru-RU" sz="1400" dirty="0" smtClean="0"/>
              <a:t>50% . </a:t>
            </a:r>
            <a:r>
              <a:rPr lang="ru-RU" sz="1400" b="1" dirty="0" smtClean="0"/>
              <a:t>СДЛА = 79 мм </a:t>
            </a:r>
            <a:r>
              <a:rPr lang="ru-RU" sz="1400" b="1" dirty="0" err="1" smtClean="0"/>
              <a:t>рт</a:t>
            </a:r>
            <a:r>
              <a:rPr lang="ru-RU" sz="1400" b="1" dirty="0" smtClean="0"/>
              <a:t>. ст.; </a:t>
            </a:r>
            <a:endParaRPr lang="en-US" sz="1400" b="1" dirty="0" smtClean="0"/>
          </a:p>
          <a:p>
            <a:r>
              <a:rPr lang="ru-RU" sz="1400" dirty="0" smtClean="0"/>
              <a:t>Жидкость в плевральной полости слева с наличием нитей фибрина.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err="1" smtClean="0"/>
              <a:t>ЧПЭхоКГ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smtClean="0"/>
              <a:t>Створки протеза АК не уплотнены, отмечается </a:t>
            </a:r>
            <a:r>
              <a:rPr lang="ru-RU" b="1" u="sng" dirty="0" smtClean="0"/>
              <a:t>глубокое расположение протеза АК в ВТЛЖ с соударением передней митральной створки о протез.</a:t>
            </a:r>
            <a:r>
              <a:rPr lang="ru-RU" dirty="0" smtClean="0"/>
              <a:t> </a:t>
            </a:r>
            <a:r>
              <a:rPr lang="ru-RU" b="1" dirty="0" smtClean="0"/>
              <a:t>АР 3 степени, образована 2 мя </a:t>
            </a:r>
            <a:r>
              <a:rPr lang="ru-RU" b="1" dirty="0" err="1" smtClean="0"/>
              <a:t>парапротезными</a:t>
            </a:r>
            <a:r>
              <a:rPr lang="ru-RU" b="1" dirty="0" smtClean="0"/>
              <a:t> струями со стороны митрально- аортального соединения и МЖП (преимущественно со стороны МЖП). </a:t>
            </a:r>
            <a:r>
              <a:rPr lang="ru-RU" dirty="0" err="1" smtClean="0"/>
              <a:t>Внутрипротезная</a:t>
            </a:r>
            <a:r>
              <a:rPr lang="ru-RU" dirty="0" smtClean="0"/>
              <a:t> </a:t>
            </a:r>
            <a:r>
              <a:rPr lang="ru-RU" dirty="0" err="1" smtClean="0"/>
              <a:t>регургитация</a:t>
            </a:r>
            <a:r>
              <a:rPr lang="ru-RU" dirty="0" smtClean="0"/>
              <a:t> 1-2 степени. </a:t>
            </a:r>
          </a:p>
          <a:p>
            <a:r>
              <a:rPr lang="ru-RU" dirty="0" smtClean="0"/>
              <a:t>При прицельном исследовании МК: створки не уплотнены, в области А2 и Р2 сегментов определяются клипсы. </a:t>
            </a:r>
            <a:r>
              <a:rPr lang="ru-RU" b="1" dirty="0" err="1" smtClean="0"/>
              <a:t>Регургитация</a:t>
            </a:r>
            <a:r>
              <a:rPr lang="ru-RU" b="1" dirty="0" smtClean="0"/>
              <a:t> на МК 3 степени ( PISA 0,79 см, кольцо МК 4,5 см х3,8 см) . </a:t>
            </a:r>
            <a:br>
              <a:rPr lang="ru-RU" b="1" dirty="0" smtClean="0"/>
            </a:b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003232" cy="931504"/>
          </a:xfrm>
        </p:spPr>
        <p:txBody>
          <a:bodyPr/>
          <a:lstStyle/>
          <a:p>
            <a:r>
              <a:rPr lang="ru-RU" dirty="0" smtClean="0"/>
              <a:t>Клинический диагноз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412776"/>
            <a:ext cx="8291264" cy="5112567"/>
          </a:xfrm>
        </p:spPr>
        <p:txBody>
          <a:bodyPr>
            <a:noAutofit/>
          </a:bodyPr>
          <a:lstStyle/>
          <a:p>
            <a:pPr algn="just"/>
            <a:r>
              <a:rPr lang="ru-RU" sz="1800" b="1" u="sng" dirty="0" smtClean="0"/>
              <a:t> Комбинированное основное заболевание: </a:t>
            </a:r>
            <a:r>
              <a:rPr lang="ru-RU" sz="1800" dirty="0" smtClean="0"/>
              <a:t>Приобретенный порок сердца: выраженный аортальный стеноз. Операция </a:t>
            </a:r>
            <a:r>
              <a:rPr lang="ru-RU" sz="1800" dirty="0" err="1" smtClean="0"/>
              <a:t>транскатетерного</a:t>
            </a:r>
            <a:r>
              <a:rPr lang="ru-RU" sz="1800" dirty="0" smtClean="0"/>
              <a:t> протезирования аортального клапана </a:t>
            </a:r>
            <a:r>
              <a:rPr lang="ru-RU" sz="1800" dirty="0" err="1" smtClean="0"/>
              <a:t>биопротезом</a:t>
            </a:r>
            <a:r>
              <a:rPr lang="ru-RU" sz="1800" dirty="0" smtClean="0"/>
              <a:t> </a:t>
            </a:r>
            <a:r>
              <a:rPr lang="ru-RU" sz="1800" dirty="0" err="1" smtClean="0"/>
              <a:t>Edwards</a:t>
            </a:r>
            <a:r>
              <a:rPr lang="ru-RU" sz="1800" dirty="0" smtClean="0"/>
              <a:t> </a:t>
            </a:r>
            <a:r>
              <a:rPr lang="ru-RU" sz="1800" dirty="0" err="1" smtClean="0"/>
              <a:t>Sapien</a:t>
            </a:r>
            <a:r>
              <a:rPr lang="ru-RU" sz="1800" dirty="0" smtClean="0"/>
              <a:t> 3 2</a:t>
            </a:r>
            <a:r>
              <a:rPr lang="en-US" sz="1800" dirty="0" smtClean="0"/>
              <a:t>9</a:t>
            </a:r>
            <a:r>
              <a:rPr lang="ru-RU" sz="1800" dirty="0" smtClean="0"/>
              <a:t> мм. 18.09.2018 г. </a:t>
            </a:r>
          </a:p>
          <a:p>
            <a:pPr algn="just"/>
            <a:r>
              <a:rPr lang="ru-RU" sz="1800" dirty="0" smtClean="0"/>
              <a:t>ИБС. Атеросклероз аорты и коронарных артерий (стеноз ствола ЛКА, </a:t>
            </a:r>
            <a:r>
              <a:rPr lang="ru-RU" sz="1800" dirty="0" err="1" smtClean="0"/>
              <a:t>многососудистое</a:t>
            </a:r>
            <a:r>
              <a:rPr lang="ru-RU" sz="1800" dirty="0" smtClean="0"/>
              <a:t> поражение коронарного русла).</a:t>
            </a:r>
          </a:p>
          <a:p>
            <a:pPr algn="just"/>
            <a:r>
              <a:rPr lang="ru-RU" sz="1800" b="1" u="sng" dirty="0" smtClean="0"/>
              <a:t>Осложнения : </a:t>
            </a:r>
            <a:r>
              <a:rPr lang="ru-RU" sz="1800" dirty="0" smtClean="0"/>
              <a:t>Постинфарктный кардиосклероз (</a:t>
            </a:r>
            <a:r>
              <a:rPr lang="ru-RU" sz="1800" dirty="0" err="1" smtClean="0"/>
              <a:t>периоперационный</a:t>
            </a:r>
            <a:r>
              <a:rPr lang="ru-RU" sz="1800" dirty="0" smtClean="0"/>
              <a:t> инфаркт миокарда </a:t>
            </a:r>
            <a:r>
              <a:rPr lang="ru-RU" sz="1800" dirty="0" err="1" smtClean="0"/>
              <a:t>передне-перегородочной</a:t>
            </a:r>
            <a:r>
              <a:rPr lang="ru-RU" sz="1800" dirty="0" smtClean="0"/>
              <a:t> локализации с формированием аневризмы верхушки левого желудочка  18.09.2018 г.). ЧТКА со </a:t>
            </a:r>
            <a:r>
              <a:rPr lang="ru-RU" sz="1800" dirty="0" err="1" smtClean="0"/>
              <a:t>стентированием</a:t>
            </a:r>
            <a:r>
              <a:rPr lang="ru-RU" sz="1800" dirty="0" smtClean="0"/>
              <a:t> ствола ЛКА, ПНА и ОА (5 </a:t>
            </a:r>
            <a:r>
              <a:rPr lang="ru-RU" sz="1800" dirty="0" err="1" smtClean="0"/>
              <a:t>стентов</a:t>
            </a:r>
            <a:r>
              <a:rPr lang="ru-RU" sz="1800" dirty="0" smtClean="0"/>
              <a:t> с лекарственным покрытием) 20.09.2018 г. Относительная митральная недостаточность 3 ст. Операция </a:t>
            </a:r>
            <a:r>
              <a:rPr lang="ru-RU" sz="1800" dirty="0" err="1" smtClean="0"/>
              <a:t>эндоваскулярной</a:t>
            </a:r>
            <a:r>
              <a:rPr lang="ru-RU" sz="1800" dirty="0" smtClean="0"/>
              <a:t> коррекции митральной </a:t>
            </a:r>
            <a:r>
              <a:rPr lang="ru-RU" sz="1800" dirty="0" err="1" smtClean="0"/>
              <a:t>регургитации</a:t>
            </a:r>
            <a:r>
              <a:rPr lang="ru-RU" sz="1800" dirty="0" smtClean="0"/>
              <a:t> с использованием системы </a:t>
            </a:r>
            <a:r>
              <a:rPr lang="ru-RU" sz="1800" dirty="0" err="1" smtClean="0"/>
              <a:t>Mitral</a:t>
            </a:r>
            <a:r>
              <a:rPr lang="ru-RU" sz="1800" dirty="0" smtClean="0"/>
              <a:t> </a:t>
            </a:r>
            <a:r>
              <a:rPr lang="ru-RU" sz="1800" dirty="0" err="1" smtClean="0"/>
              <a:t>Clip</a:t>
            </a:r>
            <a:r>
              <a:rPr lang="ru-RU" sz="1800" dirty="0" smtClean="0"/>
              <a:t> (январь 2019 г). </a:t>
            </a:r>
          </a:p>
          <a:p>
            <a:pPr algn="just"/>
            <a:r>
              <a:rPr lang="ru-RU" sz="1800" dirty="0" err="1" smtClean="0"/>
              <a:t>Парапротезная</a:t>
            </a:r>
            <a:r>
              <a:rPr lang="ru-RU" sz="1800" dirty="0" smtClean="0"/>
              <a:t> аортальная недостаточность тяжелой степени. Легочная гипертензия. </a:t>
            </a:r>
            <a:r>
              <a:rPr lang="ru-RU" sz="1800" dirty="0" err="1" smtClean="0"/>
              <a:t>Кардиомегалия</a:t>
            </a:r>
            <a:r>
              <a:rPr lang="ru-RU" sz="1800" dirty="0" smtClean="0"/>
              <a:t>. Левосторонний малый гидроторакс. Компрессионный ателектаз нижней доли левого легкого. </a:t>
            </a:r>
          </a:p>
          <a:p>
            <a:pPr algn="just"/>
            <a:r>
              <a:rPr lang="ru-RU" sz="1800" dirty="0" smtClean="0"/>
              <a:t>Недостаточность кровообращения 2Б стадии, 4 ФК по NYHA. </a:t>
            </a:r>
            <a:endParaRPr lang="ru-RU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dirty="0" smtClean="0"/>
              <a:t>Клинический диагноз</a:t>
            </a:r>
            <a:r>
              <a:rPr lang="en-US" dirty="0" smtClean="0"/>
              <a:t> (</a:t>
            </a:r>
            <a:r>
              <a:rPr lang="ru-RU" dirty="0" smtClean="0"/>
              <a:t>продолжение)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algn="just"/>
            <a:r>
              <a:rPr lang="ru-RU" b="1" u="sng" dirty="0" smtClean="0"/>
              <a:t>Сопутствующая патология: </a:t>
            </a:r>
            <a:r>
              <a:rPr lang="ru-RU" dirty="0" smtClean="0"/>
              <a:t>Атеросклероз </a:t>
            </a:r>
            <a:r>
              <a:rPr lang="ru-RU" dirty="0" err="1" smtClean="0"/>
              <a:t>брахиоцефальных</a:t>
            </a:r>
            <a:r>
              <a:rPr lang="ru-RU" dirty="0" smtClean="0"/>
              <a:t> артерий. Операция двусторонней каротидной </a:t>
            </a:r>
            <a:r>
              <a:rPr lang="ru-RU" dirty="0" err="1" smtClean="0"/>
              <a:t>эндартерэктомии</a:t>
            </a:r>
            <a:r>
              <a:rPr lang="ru-RU" dirty="0" smtClean="0"/>
              <a:t> 2018 г. Атеросклероз артерий нижних конечностей. Баллонная </a:t>
            </a:r>
            <a:r>
              <a:rPr lang="ru-RU" dirty="0" err="1" smtClean="0"/>
              <a:t>ангиопластика</a:t>
            </a:r>
            <a:r>
              <a:rPr lang="ru-RU" dirty="0" smtClean="0"/>
              <a:t> со </a:t>
            </a:r>
            <a:r>
              <a:rPr lang="ru-RU" dirty="0" err="1" smtClean="0"/>
              <a:t>стентированием</a:t>
            </a:r>
            <a:r>
              <a:rPr lang="ru-RU" dirty="0" smtClean="0"/>
              <a:t> левой ОБА 2008 г. Нарушение ритма и проводимости сердца: частая желудочковая экстрасистолия  (высоких градаций по </a:t>
            </a:r>
            <a:r>
              <a:rPr lang="en-US" dirty="0" smtClean="0"/>
              <a:t>Lawn)</a:t>
            </a:r>
            <a:r>
              <a:rPr lang="ru-RU" dirty="0" smtClean="0"/>
              <a:t>. Блокада правой и передней ветви левой ножки п. Гиса. Подагра, подагрический артрит, вне обострения. Псориаз, вне обострения. Распространенный остеохондроз. Межпозвонковые грыжи поясничного отдела позвоночника.</a:t>
            </a:r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5000" dirty="0" smtClean="0"/>
              <a:t>Жалобы при поступлении</a:t>
            </a:r>
            <a:r>
              <a:rPr lang="ru-RU" sz="4800" dirty="0" smtClean="0"/>
              <a:t/>
            </a:r>
            <a:br>
              <a:rPr lang="ru-RU" sz="4800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ru-RU" dirty="0" smtClean="0"/>
              <a:t>на одышку при минимальной физической нагрузке (ходьба до 10 м), в покое, в горизонтальном положении;</a:t>
            </a:r>
          </a:p>
          <a:p>
            <a:pPr>
              <a:buNone/>
            </a:pPr>
            <a:endParaRPr lang="ru-RU" dirty="0" smtClean="0"/>
          </a:p>
          <a:p>
            <a:pPr>
              <a:buFont typeface="Wingdings" pitchFamily="2" charset="2"/>
              <a:buChar char="ü"/>
            </a:pPr>
            <a:r>
              <a:rPr lang="ru-RU" dirty="0" smtClean="0"/>
              <a:t>перебои в работе сердца</a:t>
            </a:r>
          </a:p>
          <a:p>
            <a:pPr>
              <a:buFont typeface="Wingdings" pitchFamily="2" charset="2"/>
              <a:buChar char="ü"/>
            </a:pPr>
            <a:endParaRPr lang="ru-RU" dirty="0" smtClean="0"/>
          </a:p>
          <a:p>
            <a:pPr>
              <a:buFont typeface="Wingdings" pitchFamily="2" charset="2"/>
              <a:buChar char="ü"/>
            </a:pPr>
            <a:endParaRPr lang="ru-RU" dirty="0" smtClean="0"/>
          </a:p>
          <a:p>
            <a:pPr marL="633222" indent="-514350"/>
            <a:endParaRPr lang="ru-RU" dirty="0" smtClean="0"/>
          </a:p>
          <a:p>
            <a:pPr>
              <a:buFont typeface="Wingdings" pitchFamily="2" charset="2"/>
              <a:buChar char="ü"/>
            </a:pPr>
            <a:endParaRPr lang="ru-RU" dirty="0" smtClean="0"/>
          </a:p>
          <a:p>
            <a:pPr>
              <a:buFont typeface="Wingdings" pitchFamily="2" charset="2"/>
              <a:buChar char="ü"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35696" y="1412776"/>
            <a:ext cx="583264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7200" dirty="0" smtClean="0"/>
              <a:t>                                             Ход операции</a:t>
            </a:r>
            <a:endParaRPr lang="ru-RU" sz="7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5301208"/>
            <a:ext cx="86409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Докладчик:</a:t>
            </a:r>
            <a:r>
              <a:rPr lang="ru-RU" sz="2800" dirty="0" smtClean="0"/>
              <a:t> с.н.с. лаб. гибридных методов </a:t>
            </a:r>
            <a:r>
              <a:rPr lang="ru-RU" sz="2800" dirty="0" err="1" smtClean="0"/>
              <a:t>леч</a:t>
            </a:r>
            <a:r>
              <a:rPr lang="ru-RU" sz="2800" dirty="0" smtClean="0"/>
              <a:t>. ССЗ   к.м.н. </a:t>
            </a:r>
            <a:r>
              <a:rPr lang="ru-RU" sz="2800" dirty="0" err="1" smtClean="0"/>
              <a:t>Лепилин</a:t>
            </a:r>
            <a:r>
              <a:rPr lang="ru-RU" sz="2800" dirty="0" smtClean="0"/>
              <a:t> П.М. </a:t>
            </a:r>
            <a:br>
              <a:rPr lang="ru-RU" sz="2800" dirty="0" smtClean="0"/>
            </a:br>
            <a:r>
              <a:rPr lang="ru-RU" sz="2800" dirty="0" smtClean="0"/>
              <a:t> </a:t>
            </a:r>
            <a:endParaRPr lang="ru-RU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547664" cy="1384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"/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Операция </a:t>
            </a:r>
            <a:r>
              <a:rPr lang="ru-RU" sz="2800" dirty="0" err="1" smtClean="0"/>
              <a:t>транскатетерного</a:t>
            </a:r>
            <a:r>
              <a:rPr lang="ru-RU" sz="2800" dirty="0" smtClean="0"/>
              <a:t> </a:t>
            </a:r>
            <a:r>
              <a:rPr lang="ru-RU" sz="2800" dirty="0" err="1" smtClean="0"/>
              <a:t>трансфеморального</a:t>
            </a:r>
            <a:r>
              <a:rPr lang="ru-RU" sz="2800" dirty="0" smtClean="0"/>
              <a:t> протезирования аортального клапана по методике </a:t>
            </a:r>
            <a:r>
              <a:rPr lang="en-US" sz="2800" dirty="0" smtClean="0"/>
              <a:t>valve-in-valve</a:t>
            </a:r>
            <a:r>
              <a:rPr lang="ru-RU" sz="2800" dirty="0" smtClean="0"/>
              <a:t>:</a:t>
            </a:r>
            <a:endParaRPr lang="ru-RU" sz="2800" dirty="0"/>
          </a:p>
        </p:txBody>
      </p:sp>
      <p:pic>
        <p:nvPicPr>
          <p:cNvPr id="9" name="доступ.wmv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1"/>
            <p:extLst>
              <p:ext uri="{DAA4B4D4-6D71-4841-9C94-3DE7FCFB9230}">
                <p14:media xmlns="" xmlns:p14="http://schemas.microsoft.com/office/powerpoint/2010/main" r:link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5003800" y="1981200"/>
            <a:ext cx="3902075" cy="3902075"/>
          </a:xfrm>
          <a:prstGeom prst="rect">
            <a:avLst/>
          </a:prstGeom>
        </p:spPr>
      </p:pic>
      <p:pic>
        <p:nvPicPr>
          <p:cNvPr id="8" name="Исход.wmv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="" xmlns:p14="http://schemas.microsoft.com/office/powerpoint/2010/main" r:link="rId4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539750" y="1989138"/>
            <a:ext cx="3902075" cy="3902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25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7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Операция </a:t>
            </a:r>
            <a:r>
              <a:rPr lang="ru-RU" sz="2800" dirty="0" err="1" smtClean="0"/>
              <a:t>транскатетерного</a:t>
            </a:r>
            <a:r>
              <a:rPr lang="ru-RU" sz="2800" dirty="0" smtClean="0"/>
              <a:t> </a:t>
            </a:r>
            <a:r>
              <a:rPr lang="ru-RU" sz="2800" dirty="0" err="1" smtClean="0"/>
              <a:t>трансфеморального</a:t>
            </a:r>
            <a:r>
              <a:rPr lang="ru-RU" sz="2800" dirty="0" smtClean="0"/>
              <a:t> протезирования аортального клапана по методике </a:t>
            </a:r>
            <a:r>
              <a:rPr lang="en-US" sz="2800" dirty="0" smtClean="0"/>
              <a:t>valve-in-valve</a:t>
            </a:r>
            <a:r>
              <a:rPr lang="ru-RU" sz="2800" dirty="0" smtClean="0"/>
              <a:t>:</a:t>
            </a:r>
            <a:endParaRPr lang="ru-RU" sz="2800" dirty="0"/>
          </a:p>
        </p:txBody>
      </p:sp>
      <p:pic>
        <p:nvPicPr>
          <p:cNvPr id="7" name="после.wmv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1"/>
            <p:extLst>
              <p:ext uri="{DAA4B4D4-6D71-4841-9C94-3DE7FCFB9230}">
                <p14:media xmlns="" xmlns:p14="http://schemas.microsoft.com/office/powerpoint/2010/main" r:link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25463" y="2125663"/>
            <a:ext cx="3902075" cy="3902075"/>
          </a:xfrm>
          <a:prstGeom prst="rect">
            <a:avLst/>
          </a:prstGeom>
        </p:spPr>
      </p:pic>
      <p:pic>
        <p:nvPicPr>
          <p:cNvPr id="8" name="контроль.wmv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="" xmlns:p14="http://schemas.microsoft.com/office/powerpoint/2010/main" r:link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4787900" y="2125663"/>
            <a:ext cx="3902075" cy="3902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875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Факторы предрасполагающие к развитию значимой </a:t>
            </a:r>
            <a:r>
              <a:rPr lang="ru-RU" sz="3200" dirty="0" err="1" smtClean="0"/>
              <a:t>паропротезной</a:t>
            </a:r>
            <a:r>
              <a:rPr lang="ru-RU" sz="3200" dirty="0" smtClean="0"/>
              <a:t> </a:t>
            </a:r>
            <a:r>
              <a:rPr lang="ru-RU" sz="3200" dirty="0" err="1" smtClean="0"/>
              <a:t>регургитации</a:t>
            </a:r>
            <a:r>
              <a:rPr lang="ru-RU" sz="3200" dirty="0" smtClean="0"/>
              <a:t>: 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ru-RU" dirty="0" err="1" smtClean="0"/>
              <a:t>Парапротезная</a:t>
            </a:r>
            <a:r>
              <a:rPr lang="ru-RU" dirty="0" smtClean="0"/>
              <a:t> недостаточность наблюдается чаще при</a:t>
            </a:r>
            <a:r>
              <a:rPr lang="en-US" dirty="0" smtClean="0"/>
              <a:t> TAVR vs. SAVR</a:t>
            </a:r>
          </a:p>
          <a:p>
            <a:r>
              <a:rPr lang="ru-RU" dirty="0" smtClean="0"/>
              <a:t>Вызывает настороженность в связи с увеличением летальности в отдаленном периоде</a:t>
            </a:r>
            <a:r>
              <a:rPr lang="en-US" dirty="0" smtClean="0"/>
              <a:t> *</a:t>
            </a:r>
            <a:endParaRPr lang="ru-RU" dirty="0" smtClean="0"/>
          </a:p>
          <a:p>
            <a:r>
              <a:rPr lang="ru-RU" dirty="0" smtClean="0"/>
              <a:t>Основными причинами ее развития являются: </a:t>
            </a:r>
            <a:endParaRPr lang="en-US" dirty="0" smtClean="0"/>
          </a:p>
          <a:p>
            <a:endParaRPr lang="ru-RU" dirty="0" smtClean="0"/>
          </a:p>
          <a:p>
            <a:pPr>
              <a:buNone/>
            </a:pPr>
            <a:r>
              <a:rPr lang="ru-RU" dirty="0" smtClean="0"/>
              <a:t>      </a:t>
            </a:r>
            <a:r>
              <a:rPr lang="en-US" dirty="0" smtClean="0"/>
              <a:t>- </a:t>
            </a:r>
            <a:r>
              <a:rPr lang="ru-RU" dirty="0" smtClean="0"/>
              <a:t> выраженный </a:t>
            </a:r>
            <a:r>
              <a:rPr lang="ru-RU" dirty="0" err="1" smtClean="0"/>
              <a:t>кальциноз</a:t>
            </a:r>
            <a:r>
              <a:rPr lang="ru-RU" dirty="0" smtClean="0"/>
              <a:t> устья аорты (ассиметричный)</a:t>
            </a:r>
          </a:p>
          <a:p>
            <a:pPr>
              <a:buFontTx/>
              <a:buChar char="-"/>
            </a:pPr>
            <a:endParaRPr lang="ru-RU" dirty="0" smtClean="0"/>
          </a:p>
          <a:p>
            <a:pPr>
              <a:buFontTx/>
              <a:buChar char="-"/>
            </a:pPr>
            <a:r>
              <a:rPr lang="ru-RU" dirty="0" smtClean="0"/>
              <a:t>- тип используемого </a:t>
            </a:r>
            <a:r>
              <a:rPr lang="ru-RU" dirty="0" err="1" smtClean="0"/>
              <a:t>биопротеза</a:t>
            </a:r>
            <a:r>
              <a:rPr lang="ru-RU" dirty="0" smtClean="0"/>
              <a:t> (чаще при имплантации самораскрывающихся протезах типа </a:t>
            </a:r>
            <a:r>
              <a:rPr lang="en-US" dirty="0" err="1" smtClean="0"/>
              <a:t>CoreValve</a:t>
            </a:r>
            <a:r>
              <a:rPr lang="en-US" dirty="0" smtClean="0"/>
              <a:t>)</a:t>
            </a:r>
            <a:endParaRPr lang="ru-RU" dirty="0" smtClean="0"/>
          </a:p>
          <a:p>
            <a:pPr>
              <a:buFontTx/>
              <a:buChar char="-"/>
            </a:pPr>
            <a:endParaRPr lang="ru-RU" dirty="0" smtClean="0"/>
          </a:p>
          <a:p>
            <a:pPr>
              <a:buFontTx/>
              <a:buChar char="-"/>
            </a:pPr>
            <a:r>
              <a:rPr lang="ru-RU" dirty="0" smtClean="0"/>
              <a:t>-  </a:t>
            </a:r>
            <a:r>
              <a:rPr lang="ru-RU" b="1" dirty="0" smtClean="0"/>
              <a:t>ошибки при выборе размера протеза</a:t>
            </a:r>
          </a:p>
          <a:p>
            <a:pPr>
              <a:buNone/>
            </a:pPr>
            <a:r>
              <a:rPr lang="ru-RU" dirty="0" smtClean="0"/>
              <a:t>     </a:t>
            </a:r>
          </a:p>
          <a:p>
            <a:pPr>
              <a:buNone/>
            </a:pPr>
            <a:r>
              <a:rPr lang="ru-RU" dirty="0" smtClean="0"/>
              <a:t>       -  </a:t>
            </a:r>
            <a:r>
              <a:rPr lang="ru-RU" b="1" dirty="0" smtClean="0"/>
              <a:t>не оптимальное позиционирование   </a:t>
            </a:r>
            <a:endParaRPr lang="en-US" b="1" dirty="0" smtClean="0"/>
          </a:p>
          <a:p>
            <a:endParaRPr lang="en-US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 </a:t>
            </a:r>
          </a:p>
          <a:p>
            <a:pPr>
              <a:buNone/>
            </a:pPr>
            <a:endParaRPr lang="ru-RU" sz="2900" dirty="0" smtClean="0"/>
          </a:p>
          <a:p>
            <a:pPr>
              <a:buNone/>
            </a:pPr>
            <a:r>
              <a:rPr lang="ru-RU" sz="2900" dirty="0" smtClean="0"/>
              <a:t>* </a:t>
            </a:r>
            <a:r>
              <a:rPr lang="en-US" sz="2900" dirty="0" smtClean="0"/>
              <a:t>Philippe </a:t>
            </a:r>
            <a:r>
              <a:rPr lang="en-US" sz="2900" dirty="0" err="1" smtClean="0"/>
              <a:t>Généreux</a:t>
            </a:r>
            <a:r>
              <a:rPr lang="en-US" sz="2900" dirty="0" smtClean="0"/>
              <a:t> </a:t>
            </a:r>
            <a:r>
              <a:rPr lang="ru-RU" sz="2900" dirty="0" smtClean="0"/>
              <a:t> </a:t>
            </a:r>
            <a:r>
              <a:rPr lang="en-US" sz="2900" dirty="0" smtClean="0"/>
              <a:t>et. al. </a:t>
            </a:r>
            <a:r>
              <a:rPr lang="en-US" sz="2900" b="1" dirty="0" err="1" smtClean="0"/>
              <a:t>Paravalvular</a:t>
            </a:r>
            <a:r>
              <a:rPr lang="en-US" sz="2900" b="1" dirty="0" smtClean="0"/>
              <a:t> Leak After </a:t>
            </a:r>
            <a:r>
              <a:rPr lang="en-US" sz="2900" b="1" dirty="0" err="1" smtClean="0"/>
              <a:t>Transcatheter</a:t>
            </a:r>
            <a:r>
              <a:rPr lang="en-US" sz="2900" b="1" dirty="0" smtClean="0"/>
              <a:t> Aortic Valve Replacement </a:t>
            </a:r>
            <a:r>
              <a:rPr lang="en-US" sz="2900" dirty="0" smtClean="0"/>
              <a:t>The New Achilles' Heel? A Comprehensive Review of the Literature</a:t>
            </a:r>
            <a:r>
              <a:rPr lang="ru-RU" sz="2900" dirty="0" smtClean="0"/>
              <a:t> </a:t>
            </a:r>
            <a:r>
              <a:rPr lang="en-US" sz="2900" i="1" dirty="0" smtClean="0"/>
              <a:t>JA</a:t>
            </a:r>
            <a:r>
              <a:rPr lang="ru-RU" sz="2900" i="1" dirty="0" smtClean="0"/>
              <a:t>СС</a:t>
            </a:r>
            <a:r>
              <a:rPr lang="en-US" sz="2900" i="1" dirty="0" smtClean="0"/>
              <a:t>. </a:t>
            </a:r>
            <a:r>
              <a:rPr lang="en-US" sz="2900" dirty="0" smtClean="0"/>
              <a:t>201</a:t>
            </a:r>
            <a:r>
              <a:rPr lang="ru-RU" sz="2900" dirty="0" smtClean="0"/>
              <a:t>2</a:t>
            </a:r>
            <a:r>
              <a:rPr lang="en-US" sz="2900" dirty="0" smtClean="0"/>
              <a:t> DOI: 10.1016</a:t>
            </a:r>
            <a:endParaRPr lang="ru-RU" sz="2900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264" y="3645024"/>
            <a:ext cx="1658888" cy="1510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1"/>
          <p:cNvSpPr txBox="1">
            <a:spLocks noChangeArrowheads="1"/>
          </p:cNvSpPr>
          <p:nvPr/>
        </p:nvSpPr>
        <p:spPr bwMode="auto">
          <a:xfrm>
            <a:off x="0" y="93663"/>
            <a:ext cx="9398000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9pPr>
          </a:lstStyle>
          <a:p>
            <a:pPr algn="ctr" eaLnBrk="1" hangingPunct="1">
              <a:buSzPct val="100000"/>
            </a:pPr>
            <a:r>
              <a:rPr kumimoji="0" lang="ru-RU" sz="2800">
                <a:cs typeface="Times New Roman" charset="0"/>
              </a:rPr>
              <a:t>Влияние парапротезной АР на отдаленный </a:t>
            </a:r>
            <a:br>
              <a:rPr kumimoji="0" lang="ru-RU" sz="2800">
                <a:cs typeface="Times New Roman" charset="0"/>
              </a:rPr>
            </a:br>
            <a:r>
              <a:rPr kumimoji="0" lang="ru-RU" sz="2800">
                <a:cs typeface="Times New Roman" charset="0"/>
              </a:rPr>
              <a:t>прогноз</a:t>
            </a:r>
            <a:r>
              <a:rPr kumimoji="0" lang="en-US" sz="2800">
                <a:cs typeface="Times New Roman" charset="0"/>
              </a:rPr>
              <a:t> </a:t>
            </a:r>
            <a:r>
              <a:rPr kumimoji="0" lang="ru-RU" sz="2800">
                <a:cs typeface="Times New Roman" charset="0"/>
              </a:rPr>
              <a:t>после ТИАК </a:t>
            </a:r>
          </a:p>
        </p:txBody>
      </p:sp>
      <p:grpSp>
        <p:nvGrpSpPr>
          <p:cNvPr id="75779" name="Group 2"/>
          <p:cNvGrpSpPr>
            <a:grpSpLocks/>
          </p:cNvGrpSpPr>
          <p:nvPr/>
        </p:nvGrpSpPr>
        <p:grpSpPr bwMode="auto">
          <a:xfrm>
            <a:off x="0" y="476672"/>
            <a:ext cx="9285288" cy="5199062"/>
            <a:chOff x="-91" y="845"/>
            <a:chExt cx="5849" cy="3275"/>
          </a:xfrm>
        </p:grpSpPr>
        <p:pic>
          <p:nvPicPr>
            <p:cNvPr id="75781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-18706" r="-18706"/>
            <a:stretch>
              <a:fillRect/>
            </a:stretch>
          </p:blipFill>
          <p:spPr bwMode="auto">
            <a:xfrm>
              <a:off x="-91" y="845"/>
              <a:ext cx="5849" cy="3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5782" name="Text Box 4"/>
            <p:cNvSpPr txBox="1">
              <a:spLocks noChangeArrowheads="1"/>
            </p:cNvSpPr>
            <p:nvPr/>
          </p:nvSpPr>
          <p:spPr bwMode="auto">
            <a:xfrm>
              <a:off x="-91" y="845"/>
              <a:ext cx="5849" cy="3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kumimoji="0" lang="ru-RU"/>
            </a:p>
          </p:txBody>
        </p:sp>
      </p:grpSp>
      <p:sp>
        <p:nvSpPr>
          <p:cNvPr id="72708" name="Text Box 5"/>
          <p:cNvSpPr txBox="1">
            <a:spLocks noChangeArrowheads="1"/>
          </p:cNvSpPr>
          <p:nvPr/>
        </p:nvSpPr>
        <p:spPr bwMode="auto">
          <a:xfrm>
            <a:off x="5076056" y="6381328"/>
            <a:ext cx="3936953" cy="371513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kumimoji="0" lang="en-US" altLang="ru-RU" sz="1800" dirty="0">
                <a:solidFill>
                  <a:schemeClr val="tx1"/>
                </a:solidFill>
                <a:latin typeface="+mj-lt"/>
                <a:ea typeface="+mn-ea"/>
                <a:cs typeface="Times New Roman" panose="02020603050405020304" pitchFamily="18" charset="0"/>
              </a:rPr>
              <a:t>N </a:t>
            </a:r>
            <a:r>
              <a:rPr kumimoji="0" lang="en-US" altLang="ru-RU" sz="1800" dirty="0" err="1">
                <a:solidFill>
                  <a:schemeClr val="tx1"/>
                </a:solidFill>
                <a:latin typeface="+mj-lt"/>
                <a:ea typeface="+mn-ea"/>
                <a:cs typeface="Times New Roman" panose="02020603050405020304" pitchFamily="18" charset="0"/>
              </a:rPr>
              <a:t>Engl</a:t>
            </a:r>
            <a:r>
              <a:rPr kumimoji="0" lang="en-US" altLang="ru-RU" sz="1800" dirty="0">
                <a:solidFill>
                  <a:schemeClr val="tx1"/>
                </a:solidFill>
                <a:latin typeface="+mj-lt"/>
                <a:ea typeface="+mn-ea"/>
                <a:cs typeface="Times New Roman" panose="02020603050405020304" pitchFamily="18" charset="0"/>
              </a:rPr>
              <a:t> J Med 2012; 366:1686-1695 2012</a:t>
            </a:r>
          </a:p>
        </p:txBody>
      </p:sp>
    </p:spTree>
    <p:extLst>
      <p:ext uri="{BB962C8B-B14F-4D97-AF65-F5344CB8AC3E}">
        <p14:creationId xmlns="" xmlns:p14="http://schemas.microsoft.com/office/powerpoint/2010/main" val="9276269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Изображение 5" descr="Без названия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643" y="1916832"/>
            <a:ext cx="6121350" cy="4590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6" name="Text Box 1"/>
          <p:cNvSpPr txBox="1">
            <a:spLocks noChangeArrowheads="1"/>
          </p:cNvSpPr>
          <p:nvPr/>
        </p:nvSpPr>
        <p:spPr bwMode="auto">
          <a:xfrm>
            <a:off x="-107950" y="303671"/>
            <a:ext cx="9398000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9pPr>
          </a:lstStyle>
          <a:p>
            <a:pPr algn="ctr" eaLnBrk="1" hangingPunct="1">
              <a:buSzPct val="100000"/>
            </a:pPr>
            <a:r>
              <a:rPr kumimoji="0" lang="ru-RU" sz="32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  <a:cs typeface="Times New Roman" charset="0"/>
              </a:rPr>
              <a:t>Влияние </a:t>
            </a:r>
            <a:r>
              <a:rPr kumimoji="0" lang="ru-RU" sz="3200" b="1" dirty="0" err="1">
                <a:solidFill>
                  <a:schemeClr val="bg2">
                    <a:lumMod val="10000"/>
                  </a:schemeClr>
                </a:solidFill>
                <a:latin typeface="Corbel" pitchFamily="34" charset="0"/>
                <a:cs typeface="Times New Roman" charset="0"/>
              </a:rPr>
              <a:t>парапротезной</a:t>
            </a:r>
            <a:r>
              <a:rPr kumimoji="0" lang="ru-RU" sz="32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  <a:cs typeface="Times New Roman" charset="0"/>
              </a:rPr>
              <a:t> АР на 2-годичную </a:t>
            </a:r>
          </a:p>
          <a:p>
            <a:pPr algn="ctr" eaLnBrk="1" hangingPunct="1">
              <a:buSzPct val="100000"/>
            </a:pPr>
            <a:r>
              <a:rPr kumimoji="0" lang="ru-RU" sz="3200" b="1" dirty="0">
                <a:solidFill>
                  <a:schemeClr val="bg2">
                    <a:lumMod val="10000"/>
                  </a:schemeClr>
                </a:solidFill>
                <a:latin typeface="Corbel" pitchFamily="34" charset="0"/>
                <a:cs typeface="Times New Roman" charset="0"/>
              </a:rPr>
              <a:t>летальность и частоту ССО</a:t>
            </a:r>
          </a:p>
          <a:p>
            <a:pPr algn="ctr" eaLnBrk="1" hangingPunct="1">
              <a:buSzPct val="100000"/>
            </a:pPr>
            <a:r>
              <a:rPr kumimoji="0" lang="ru-RU" sz="4500" dirty="0" smtClean="0">
                <a:latin typeface="Corbel" pitchFamily="34" charset="0"/>
                <a:cs typeface="Times New Roman" charset="0"/>
              </a:rPr>
              <a:t>)</a:t>
            </a:r>
            <a:endParaRPr kumimoji="0" lang="ru-RU" sz="4500" dirty="0">
              <a:latin typeface="Corbel" pitchFamily="34" charset="0"/>
              <a:cs typeface="Times New Roman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444208" y="6381328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/>
              <a:t>Имаев</a:t>
            </a:r>
            <a:r>
              <a:rPr lang="ru-RU" b="1" dirty="0" smtClean="0"/>
              <a:t> Т.Э., 2017</a:t>
            </a:r>
            <a:endParaRPr lang="ru-RU" b="1" dirty="0"/>
          </a:p>
        </p:txBody>
      </p:sp>
    </p:spTree>
    <p:extLst>
      <p:ext uri="{BB962C8B-B14F-4D97-AF65-F5344CB8AC3E}">
        <p14:creationId xmlns="" xmlns:p14="http://schemas.microsoft.com/office/powerpoint/2010/main" val="1890151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itle 1"/>
          <p:cNvSpPr>
            <a:spLocks noGrp="1"/>
          </p:cNvSpPr>
          <p:nvPr>
            <p:ph type="title"/>
          </p:nvPr>
        </p:nvSpPr>
        <p:spPr>
          <a:xfrm>
            <a:off x="683568" y="476672"/>
            <a:ext cx="6324724" cy="540767"/>
          </a:xfrm>
          <a:prstGeom prst="rect">
            <a:avLst/>
          </a:prstGeom>
          <a:noFill/>
          <a:ln>
            <a:miter lim="800000"/>
          </a:ln>
        </p:spPr>
        <p:txBody>
          <a:bodyPr vert="horz" wrap="square" lIns="0" tIns="0" rIns="0" bIns="0" anchor="t" anchorCtr="0">
            <a:no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600"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9pPr>
          </a:lstStyle>
          <a:p>
            <a:pPr lvl="0"/>
            <a:r>
              <a:rPr lang="en-US" altLang="en-US" sz="2400" dirty="0">
                <a:solidFill>
                  <a:srgbClr val="FF9900"/>
                </a:solidFill>
              </a:rPr>
              <a:t>Figure 2 </a:t>
            </a:r>
            <a:r>
              <a:rPr lang="en-US" altLang="en-US" sz="2400" b="0" dirty="0">
                <a:solidFill>
                  <a:srgbClr val="FF9900"/>
                </a:solidFill>
              </a:rPr>
              <a:t>Treatment options for significant AR after TAVI. </a:t>
            </a:r>
            <a:r>
              <a:rPr lang="en-US" altLang="en-US" sz="2400" b="0" baseline="30000" dirty="0">
                <a:solidFill>
                  <a:srgbClr val="FF9900"/>
                </a:solidFill>
              </a:rPr>
              <a:t>1</a:t>
            </a:r>
            <a:r>
              <a:rPr lang="en-US" altLang="en-US" sz="2400" b="0" dirty="0">
                <a:solidFill>
                  <a:srgbClr val="FF9900"/>
                </a:solidFill>
              </a:rPr>
              <a:t>selected cases.</a:t>
            </a:r>
            <a:r>
              <a:rPr lang="en-US" altLang="en-US" b="0" dirty="0">
                <a:solidFill>
                  <a:srgbClr val="FF0000"/>
                </a:solidFill>
              </a:rPr>
              <a:t>
</a:t>
            </a:r>
          </a:p>
        </p:txBody>
      </p:sp>
      <p:sp>
        <p:nvSpPr>
          <p:cNvPr id="5122" name="Footer Placeholder 3"/>
          <p:cNvSpPr>
            <a:spLocks noGrp="1"/>
          </p:cNvSpPr>
          <p:nvPr>
            <p:ph type="ftr" sz="quarter" idx="10"/>
          </p:nvPr>
        </p:nvSpPr>
        <p:spPr>
          <a:prstGeom prst="rect">
            <a:avLst/>
          </a:prstGeom>
          <a:noFill/>
          <a:ln>
            <a:noFill/>
            <a:miter lim="800000"/>
          </a:ln>
        </p:spPr>
        <p:txBody>
          <a:bodyPr lIns="180000" tIns="0" rIns="180000" bIns="0" anchor="ctr" anchorCtr="0">
            <a:no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en-US" altLang="en-US" sz="16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en-US" altLang="en-US" sz="1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en-US" altLang="en-US"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en-US" altLang="en-US"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»"/>
              <a:defRPr kumimoji="0" lang="en-US" altLang="en-US" sz="11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400" i="1" dirty="0">
                <a:solidFill>
                  <a:srgbClr val="333333"/>
                </a:solidFill>
              </a:rPr>
              <a:t>European Heart Journal</a:t>
            </a:r>
            <a:r>
              <a:rPr lang="en-US" altLang="en-US" sz="1400" dirty="0">
                <a:solidFill>
                  <a:srgbClr val="333333"/>
                </a:solidFill>
              </a:rPr>
              <a:t>, Volume 36, Issue 7, 14 February 2015, Pages 413–415, </a:t>
            </a:r>
            <a:r>
              <a:rPr lang="en-US" altLang="en-US" sz="1400" dirty="0">
                <a:solidFill>
                  <a:srgbClr val="333333"/>
                </a:solidFill>
                <a:hlinkClick r:id="rId3"/>
              </a:rPr>
              <a:t>https://doi.org/10.1093/eurheartj/ehu410</a:t>
            </a:r>
            <a:endParaRPr lang="en-US" altLang="en-US" sz="1400" dirty="0">
              <a:solidFill>
                <a:srgbClr val="333333"/>
              </a:solidFill>
            </a:endParaRPr>
          </a:p>
          <a:p>
            <a:pPr marL="0" lvl="0" indent="0" eaLnBrk="1" hangingPunct="1"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US" sz="1400" dirty="0">
                <a:solidFill>
                  <a:srgbClr val="2A2A2A"/>
                </a:solidFill>
              </a:rPr>
              <a:t>The content of this slide may be subject to copyright: please see the slide notes for details.</a:t>
            </a:r>
            <a:endParaRPr lang="en-US" altLang="en-US" sz="1400" dirty="0">
              <a:solidFill>
                <a:srgbClr val="333333"/>
              </a:solidFill>
            </a:endParaRPr>
          </a:p>
        </p:txBody>
      </p:sp>
      <p:pic>
        <p:nvPicPr>
          <p:cNvPr id="5124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04162" y="6267450"/>
            <a:ext cx="1058862" cy="298450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5125" name="New picture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87624" y="1556792"/>
            <a:ext cx="6624736" cy="3724314"/>
          </a:xfrm>
          <a:prstGeom prst="rect">
            <a:avLst/>
          </a:prstGeom>
        </p:spPr>
      </p:pic>
      <p:pic>
        <p:nvPicPr>
          <p:cNvPr id="5126" name="New picture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884368" y="2060848"/>
            <a:ext cx="1121558" cy="50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71654841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99592" y="188640"/>
            <a:ext cx="74888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Опыт имплантации самораскрывающегося протеза </a:t>
            </a:r>
            <a:r>
              <a:rPr lang="en-US" sz="2000" b="1" dirty="0" smtClean="0"/>
              <a:t>(</a:t>
            </a:r>
            <a:r>
              <a:rPr lang="en-US" sz="2000" b="1" dirty="0" err="1" smtClean="0"/>
              <a:t>CoreValve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Evolut</a:t>
            </a:r>
            <a:r>
              <a:rPr lang="en-US" sz="2000" b="1" dirty="0" smtClean="0"/>
              <a:t> R)</a:t>
            </a:r>
            <a:r>
              <a:rPr lang="ru-RU" sz="2000" b="1" dirty="0" smtClean="0"/>
              <a:t> в ранее</a:t>
            </a:r>
            <a:r>
              <a:rPr lang="en-US" sz="2000" b="1" dirty="0" smtClean="0"/>
              <a:t> </a:t>
            </a:r>
            <a:r>
              <a:rPr lang="ru-RU" sz="2000" b="1" dirty="0" smtClean="0"/>
              <a:t>установленный </a:t>
            </a:r>
            <a:r>
              <a:rPr lang="ru-RU" sz="2000" b="1" dirty="0" err="1" smtClean="0"/>
              <a:t>баллонрасширяемый</a:t>
            </a:r>
            <a:r>
              <a:rPr lang="ru-RU" sz="2000" b="1" dirty="0" smtClean="0"/>
              <a:t> протез (</a:t>
            </a:r>
            <a:r>
              <a:rPr lang="en-US" sz="2000" b="1" dirty="0" smtClean="0"/>
              <a:t>Edwards </a:t>
            </a:r>
            <a:r>
              <a:rPr lang="en-US" sz="2000" b="1" dirty="0" err="1" smtClean="0"/>
              <a:t>Sapien</a:t>
            </a:r>
            <a:r>
              <a:rPr lang="en-US" sz="2000" b="1" dirty="0" smtClean="0"/>
              <a:t> 3</a:t>
            </a:r>
            <a:r>
              <a:rPr lang="ru-RU" sz="2000" b="1" dirty="0" smtClean="0"/>
              <a:t>)</a:t>
            </a:r>
            <a:r>
              <a:rPr lang="en-US" sz="2000" b="1" dirty="0" smtClean="0"/>
              <a:t> </a:t>
            </a:r>
            <a:r>
              <a:rPr lang="ru-RU" sz="2000" b="1" dirty="0" smtClean="0"/>
              <a:t>- </a:t>
            </a:r>
            <a:r>
              <a:rPr lang="en-US" sz="2000" b="1" dirty="0" smtClean="0"/>
              <a:t>2015 </a:t>
            </a:r>
            <a:r>
              <a:rPr lang="ru-RU" sz="2000" b="1" dirty="0" smtClean="0"/>
              <a:t>г</a:t>
            </a:r>
            <a:endParaRPr lang="ru-RU" sz="20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3321" t="17719" r="6470" b="29126"/>
          <a:stretch>
            <a:fillRect/>
          </a:stretch>
        </p:blipFill>
        <p:spPr bwMode="auto">
          <a:xfrm>
            <a:off x="4211960" y="1052736"/>
            <a:ext cx="4680520" cy="1550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25731" t="10454" r="29722" b="28516"/>
          <a:stretch>
            <a:fillRect/>
          </a:stretch>
        </p:blipFill>
        <p:spPr bwMode="auto">
          <a:xfrm>
            <a:off x="2195736" y="2726291"/>
            <a:ext cx="5364088" cy="4131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425450"/>
            <a:ext cx="8075240" cy="612775"/>
          </a:xfrm>
        </p:spPr>
        <p:txBody>
          <a:bodyPr>
            <a:noAutofit/>
          </a:bodyPr>
          <a:lstStyle/>
          <a:p>
            <a:r>
              <a:rPr lang="ru-RU" sz="2800" dirty="0" smtClean="0"/>
              <a:t>Приложения с рекомендованными сочетаниями протез в протез (аортальный и митральный протезы)</a:t>
            </a:r>
            <a:endParaRPr lang="ru-RU" sz="2800" dirty="0"/>
          </a:p>
        </p:txBody>
      </p:sp>
      <p:pic>
        <p:nvPicPr>
          <p:cNvPr id="2050" name="Picture 2" descr="Картинки по запросу valve in valve  tavi app download"/>
          <p:cNvPicPr>
            <a:picLocks noChangeAspect="1" noChangeArrowheads="1"/>
          </p:cNvPicPr>
          <p:nvPr/>
        </p:nvPicPr>
        <p:blipFill>
          <a:blip r:embed="rId2" cstate="print"/>
          <a:srcRect t="8673" r="2287"/>
          <a:stretch>
            <a:fillRect/>
          </a:stretch>
        </p:blipFill>
        <p:spPr bwMode="auto">
          <a:xfrm>
            <a:off x="1202756" y="2420888"/>
            <a:ext cx="2505148" cy="4165195"/>
          </a:xfrm>
          <a:prstGeom prst="rect">
            <a:avLst/>
          </a:prstGeom>
          <a:noFill/>
        </p:spPr>
      </p:pic>
      <p:pic>
        <p:nvPicPr>
          <p:cNvPr id="2052" name="Picture 4" descr="Картинки по запросу valve in valve  tavi app download"/>
          <p:cNvPicPr>
            <a:picLocks noChangeAspect="1" noChangeArrowheads="1"/>
          </p:cNvPicPr>
          <p:nvPr/>
        </p:nvPicPr>
        <p:blipFill>
          <a:blip r:embed="rId3" cstate="print"/>
          <a:srcRect t="8673" r="-284"/>
          <a:stretch>
            <a:fillRect/>
          </a:stretch>
        </p:blipFill>
        <p:spPr bwMode="auto">
          <a:xfrm>
            <a:off x="5508104" y="2420888"/>
            <a:ext cx="2533580" cy="410445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95536" y="1484784"/>
            <a:ext cx="50751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b="1" dirty="0" smtClean="0"/>
          </a:p>
          <a:p>
            <a:r>
              <a:rPr lang="ru-RU" b="1" dirty="0" smtClean="0"/>
              <a:t> Сочетание </a:t>
            </a:r>
            <a:r>
              <a:rPr lang="en-US" b="1" dirty="0" err="1" smtClean="0"/>
              <a:t>Sapien</a:t>
            </a:r>
            <a:r>
              <a:rPr lang="en-US" b="1" dirty="0" smtClean="0"/>
              <a:t> 3  - </a:t>
            </a:r>
            <a:r>
              <a:rPr lang="ru-RU" b="1" dirty="0" smtClean="0"/>
              <a:t> </a:t>
            </a:r>
            <a:r>
              <a:rPr lang="en-US" b="1" dirty="0" err="1" smtClean="0"/>
              <a:t>CoreValve</a:t>
            </a:r>
            <a:r>
              <a:rPr lang="en-US" b="1" dirty="0" smtClean="0"/>
              <a:t> R – </a:t>
            </a:r>
            <a:r>
              <a:rPr lang="ru-RU" b="1" dirty="0" smtClean="0"/>
              <a:t>отсутствует</a:t>
            </a:r>
            <a:endParaRPr lang="ru-RU" b="1" dirty="0"/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2132856"/>
            <a:ext cx="79208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7200" dirty="0" smtClean="0"/>
              <a:t> </a:t>
            </a:r>
            <a:r>
              <a:rPr lang="ru-RU" sz="7200" dirty="0" err="1" smtClean="0"/>
              <a:t>Эхокардиография</a:t>
            </a:r>
            <a:r>
              <a:rPr lang="ru-RU" sz="7200" dirty="0" smtClean="0"/>
              <a:t> </a:t>
            </a:r>
            <a:endParaRPr lang="ru-RU" sz="72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547664" cy="1384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323528" y="4941168"/>
            <a:ext cx="842493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Докладчик: </a:t>
            </a:r>
            <a:r>
              <a:rPr lang="ru-RU" sz="2800" dirty="0" smtClean="0"/>
              <a:t>рук. отдела УЗ методов исследования проф. </a:t>
            </a:r>
            <a:r>
              <a:rPr lang="ru-RU" sz="2800" dirty="0" err="1" smtClean="0"/>
              <a:t>Саидова</a:t>
            </a:r>
            <a:r>
              <a:rPr lang="ru-RU" sz="2800" dirty="0" smtClean="0"/>
              <a:t> М.А.</a:t>
            </a:r>
            <a:br>
              <a:rPr lang="ru-RU" sz="2800" dirty="0" smtClean="0"/>
            </a:br>
            <a:endParaRPr lang="ru-RU" sz="28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dirty="0" smtClean="0"/>
              <a:t> </a:t>
            </a:r>
            <a:r>
              <a:rPr lang="en-US" sz="4800" dirty="0" smtClean="0"/>
              <a:t>Anamnesis </a:t>
            </a:r>
            <a:r>
              <a:rPr lang="en-US" sz="4800" dirty="0" err="1" smtClean="0"/>
              <a:t>morbi</a:t>
            </a:r>
            <a:endParaRPr lang="ru-RU" dirty="0"/>
          </a:p>
        </p:txBody>
      </p:sp>
      <p:pic>
        <p:nvPicPr>
          <p:cNvPr id="3" name="Рисунок 2" descr="anamnesis morbi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608606"/>
            <a:ext cx="8504154" cy="5249394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0" y="142852"/>
            <a:ext cx="9644098" cy="6429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 algn="ctr">
              <a:spcBef>
                <a:spcPct val="0"/>
              </a:spcBef>
              <a:defRPr/>
            </a:pPr>
            <a:r>
              <a:rPr lang="ru-RU" sz="3200" dirty="0" err="1" smtClean="0">
                <a:solidFill>
                  <a:prstClr val="white"/>
                </a:solidFill>
              </a:rPr>
              <a:t>ЭхоКГ</a:t>
            </a:r>
            <a:r>
              <a:rPr lang="ru-RU" sz="3200" dirty="0" smtClean="0">
                <a:solidFill>
                  <a:prstClr val="white"/>
                </a:solidFill>
              </a:rPr>
              <a:t> до операции 18.07.18   </a:t>
            </a:r>
            <a:r>
              <a:rPr lang="ru-RU" sz="2400" dirty="0" smtClean="0">
                <a:solidFill>
                  <a:prstClr val="white"/>
                </a:solidFill>
              </a:rPr>
              <a:t>(НИИ </a:t>
            </a:r>
            <a:r>
              <a:rPr lang="ru-RU" sz="2400" dirty="0" err="1" smtClean="0">
                <a:solidFill>
                  <a:prstClr val="white"/>
                </a:solidFill>
              </a:rPr>
              <a:t>Склифософского</a:t>
            </a:r>
            <a:r>
              <a:rPr lang="ru-RU" sz="2400" dirty="0" smtClean="0">
                <a:solidFill>
                  <a:prstClr val="white"/>
                </a:solidFill>
              </a:rPr>
              <a:t>) </a:t>
            </a:r>
            <a:endParaRPr lang="ru-RU" sz="2400" dirty="0">
              <a:solidFill>
                <a:prstClr val="white"/>
              </a:solidFill>
            </a:endParaRPr>
          </a:p>
        </p:txBody>
      </p:sp>
      <p:pic>
        <p:nvPicPr>
          <p:cNvPr id="11" name="до операции Склиф1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link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0" y="1214422"/>
            <a:ext cx="5024441" cy="3768331"/>
          </a:xfrm>
          <a:prstGeom prst="rect">
            <a:avLst/>
          </a:prstGeom>
        </p:spPr>
      </p:pic>
      <p:pic>
        <p:nvPicPr>
          <p:cNvPr id="12" name="до операции Склиф 2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="" xmlns:p14="http://schemas.microsoft.com/office/powerpoint/2010/main" r:link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4095715" y="1214422"/>
            <a:ext cx="5048286" cy="37862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>
                <p:cTn id="16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до операции Склиф 3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link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-214346" y="214290"/>
            <a:ext cx="5524539" cy="4143404"/>
          </a:xfrm>
          <a:prstGeom prst="rect">
            <a:avLst/>
          </a:prstGeom>
        </p:spPr>
      </p:pic>
      <p:pic>
        <p:nvPicPr>
          <p:cNvPr id="1026" name="Picture 2" descr="C:\Documents and Settings\Администратор\Рабочий стол\Кл.разбор Шахламов\поток на АК 18.07.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7686" y="446487"/>
            <a:ext cx="5214942" cy="3911207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572132" y="4857760"/>
            <a:ext cx="35718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FFFF00"/>
                </a:solidFill>
              </a:rPr>
              <a:t>ФВ ≈ 50%</a:t>
            </a:r>
          </a:p>
          <a:p>
            <a:r>
              <a:rPr lang="ru-RU" sz="2800" dirty="0" smtClean="0">
                <a:solidFill>
                  <a:srgbClr val="FFFF00"/>
                </a:solidFill>
              </a:rPr>
              <a:t>КДР ≈ 5,8 см</a:t>
            </a:r>
          </a:p>
          <a:p>
            <a:r>
              <a:rPr lang="ru-RU" sz="2800" dirty="0" err="1" smtClean="0">
                <a:solidFill>
                  <a:srgbClr val="FFFF00"/>
                </a:solidFill>
              </a:rPr>
              <a:t>мГДсАК</a:t>
            </a:r>
            <a:r>
              <a:rPr lang="ru-RU" sz="2800" dirty="0" smtClean="0">
                <a:solidFill>
                  <a:srgbClr val="FFFF00"/>
                </a:solidFill>
              </a:rPr>
              <a:t> ≈ 49 мм </a:t>
            </a:r>
            <a:r>
              <a:rPr lang="ru-RU" sz="2800" dirty="0" err="1" smtClean="0">
                <a:solidFill>
                  <a:srgbClr val="FFFF00"/>
                </a:solidFill>
              </a:rPr>
              <a:t>рт.ст</a:t>
            </a:r>
            <a:r>
              <a:rPr lang="ru-RU" sz="2800" dirty="0" smtClean="0">
                <a:solidFill>
                  <a:srgbClr val="FFFF00"/>
                </a:solidFill>
              </a:rPr>
              <a:t>.</a:t>
            </a:r>
          </a:p>
          <a:p>
            <a:r>
              <a:rPr lang="ru-RU" sz="2400" dirty="0" smtClean="0">
                <a:solidFill>
                  <a:srgbClr val="FFFF00"/>
                </a:solidFill>
              </a:rPr>
              <a:t>Ср </a:t>
            </a:r>
            <a:r>
              <a:rPr lang="ru-RU" sz="2400" dirty="0" err="1" smtClean="0">
                <a:solidFill>
                  <a:srgbClr val="FFFF00"/>
                </a:solidFill>
              </a:rPr>
              <a:t>ГДсАК</a:t>
            </a:r>
            <a:r>
              <a:rPr lang="ru-RU" sz="2400" dirty="0" smtClean="0">
                <a:solidFill>
                  <a:srgbClr val="FFFF00"/>
                </a:solidFill>
              </a:rPr>
              <a:t> ≈ 26 мм </a:t>
            </a:r>
            <a:r>
              <a:rPr lang="ru-RU" sz="2400" dirty="0" err="1" smtClean="0">
                <a:solidFill>
                  <a:srgbClr val="FFFF00"/>
                </a:solidFill>
              </a:rPr>
              <a:t>рт.ст</a:t>
            </a:r>
            <a:r>
              <a:rPr lang="ru-RU" sz="2400" dirty="0" smtClean="0">
                <a:solidFill>
                  <a:srgbClr val="FFFF00"/>
                </a:solidFill>
              </a:rPr>
              <a:t>.</a:t>
            </a:r>
          </a:p>
          <a:p>
            <a:endParaRPr lang="ru-RU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0" y="142852"/>
            <a:ext cx="9644098" cy="6429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 algn="ctr">
              <a:spcBef>
                <a:spcPct val="0"/>
              </a:spcBef>
              <a:defRPr/>
            </a:pPr>
            <a:r>
              <a:rPr lang="ru-RU" sz="2800" dirty="0" smtClean="0">
                <a:solidFill>
                  <a:prstClr val="white"/>
                </a:solidFill>
              </a:rPr>
              <a:t> </a:t>
            </a:r>
            <a:r>
              <a:rPr lang="ru-RU" sz="3200" dirty="0" smtClean="0">
                <a:solidFill>
                  <a:prstClr val="white"/>
                </a:solidFill>
              </a:rPr>
              <a:t>ЭхоКГ после операции 18.09.18   </a:t>
            </a:r>
            <a:r>
              <a:rPr lang="ru-RU" sz="2400" dirty="0" smtClean="0">
                <a:solidFill>
                  <a:prstClr val="white"/>
                </a:solidFill>
              </a:rPr>
              <a:t>(г.Мюнхен) </a:t>
            </a:r>
            <a:endParaRPr lang="ru-RU" sz="2400" dirty="0">
              <a:solidFill>
                <a:prstClr val="white"/>
              </a:solidFill>
            </a:endParaRPr>
          </a:p>
        </p:txBody>
      </p:sp>
      <p:pic>
        <p:nvPicPr>
          <p:cNvPr id="7" name="Шахламов Мюнхен1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link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0" y="836712"/>
            <a:ext cx="4416491" cy="3312368"/>
          </a:xfrm>
          <a:prstGeom prst="rect">
            <a:avLst/>
          </a:prstGeom>
        </p:spPr>
      </p:pic>
      <p:pic>
        <p:nvPicPr>
          <p:cNvPr id="10" name="шахлам Мюнхен 2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="" xmlns:p14="http://schemas.microsoft.com/office/powerpoint/2010/main" r:link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3275856" y="2384884"/>
            <a:ext cx="5964155" cy="44731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8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6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0" y="142852"/>
            <a:ext cx="9644098" cy="6429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 algn="ctr">
              <a:spcBef>
                <a:spcPct val="0"/>
              </a:spcBef>
              <a:defRPr/>
            </a:pPr>
            <a:r>
              <a:rPr lang="ru-RU" sz="2800" dirty="0" smtClean="0">
                <a:solidFill>
                  <a:prstClr val="white"/>
                </a:solidFill>
              </a:rPr>
              <a:t> </a:t>
            </a:r>
            <a:r>
              <a:rPr lang="ru-RU" sz="3200" dirty="0" smtClean="0">
                <a:solidFill>
                  <a:prstClr val="white"/>
                </a:solidFill>
              </a:rPr>
              <a:t>ЭхоКГ после операции 18.09.18   </a:t>
            </a:r>
            <a:r>
              <a:rPr lang="ru-RU" sz="2400" dirty="0" smtClean="0">
                <a:solidFill>
                  <a:prstClr val="white"/>
                </a:solidFill>
              </a:rPr>
              <a:t>(г.Мюнхен) </a:t>
            </a:r>
            <a:endParaRPr lang="ru-RU" sz="2400" dirty="0">
              <a:solidFill>
                <a:prstClr val="white"/>
              </a:solidFill>
            </a:endParaRPr>
          </a:p>
        </p:txBody>
      </p:sp>
      <p:pic>
        <p:nvPicPr>
          <p:cNvPr id="5" name="Шахламов Мюнхен 4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link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50466" y="1100771"/>
            <a:ext cx="7393942" cy="55454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9467" r="9559"/>
          <a:stretch>
            <a:fillRect/>
          </a:stretch>
        </p:blipFill>
        <p:spPr bwMode="auto">
          <a:xfrm>
            <a:off x="4751512" y="3933056"/>
            <a:ext cx="4392488" cy="2780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0" y="142852"/>
            <a:ext cx="9644098" cy="6429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 algn="ctr">
              <a:spcBef>
                <a:spcPct val="0"/>
              </a:spcBef>
              <a:defRPr/>
            </a:pPr>
            <a:r>
              <a:rPr lang="ru-RU" sz="2800" dirty="0" smtClean="0">
                <a:solidFill>
                  <a:prstClr val="white"/>
                </a:solidFill>
              </a:rPr>
              <a:t> </a:t>
            </a:r>
            <a:r>
              <a:rPr lang="ru-RU" sz="3200" dirty="0" smtClean="0">
                <a:solidFill>
                  <a:prstClr val="white"/>
                </a:solidFill>
              </a:rPr>
              <a:t>ЭхоКГ после операции 18.09.18   </a:t>
            </a:r>
            <a:r>
              <a:rPr lang="ru-RU" sz="2400" dirty="0" smtClean="0">
                <a:solidFill>
                  <a:prstClr val="white"/>
                </a:solidFill>
              </a:rPr>
              <a:t>(г.Мюнхен) </a:t>
            </a:r>
            <a:endParaRPr lang="ru-RU" sz="2400" dirty="0">
              <a:solidFill>
                <a:prstClr val="white"/>
              </a:solidFill>
            </a:endParaRPr>
          </a:p>
        </p:txBody>
      </p:sp>
      <p:pic>
        <p:nvPicPr>
          <p:cNvPr id="1028" name="Picture 4" descr="C:\Users\uesr\Desktop\shahlamov\шахламов\Эхо от октября после операции - Мюнхен\Шахлам Мюнх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908720"/>
            <a:ext cx="3960440" cy="297033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899592" y="4581128"/>
            <a:ext cx="357186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FFFF00"/>
                </a:solidFill>
              </a:rPr>
              <a:t>ФВ ≈ 46 %</a:t>
            </a:r>
          </a:p>
          <a:p>
            <a:r>
              <a:rPr lang="en-US" sz="2800" dirty="0" smtClean="0">
                <a:solidFill>
                  <a:srgbClr val="FFFF00"/>
                </a:solidFill>
              </a:rPr>
              <a:t>v</a:t>
            </a:r>
            <a:r>
              <a:rPr lang="ru-RU" sz="2800" dirty="0" smtClean="0">
                <a:solidFill>
                  <a:srgbClr val="FFFF00"/>
                </a:solidFill>
              </a:rPr>
              <a:t>.</a:t>
            </a:r>
            <a:r>
              <a:rPr lang="en-US" sz="2800" dirty="0" err="1" smtClean="0">
                <a:solidFill>
                  <a:srgbClr val="FFFF00"/>
                </a:solidFill>
              </a:rPr>
              <a:t>contr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ru-RU" sz="2800" dirty="0" smtClean="0">
                <a:solidFill>
                  <a:srgbClr val="FFFF00"/>
                </a:solidFill>
              </a:rPr>
              <a:t>МК =0,69 см; </a:t>
            </a:r>
            <a:endParaRPr lang="ru-RU" sz="2400" dirty="0" smtClean="0">
              <a:solidFill>
                <a:srgbClr val="FFFF00"/>
              </a:solidFill>
            </a:endParaRPr>
          </a:p>
          <a:p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7" name="Шахлам Мюнх 3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link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0" y="908720"/>
            <a:ext cx="4512501" cy="33843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571472" y="214290"/>
            <a:ext cx="8229600" cy="5825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 algn="ctr">
              <a:spcBef>
                <a:spcPct val="0"/>
              </a:spcBef>
              <a:defRPr/>
            </a:pPr>
            <a:r>
              <a:rPr lang="ru-RU" sz="4400" dirty="0" smtClean="0">
                <a:solidFill>
                  <a:prstClr val="white"/>
                </a:solidFill>
              </a:rPr>
              <a:t>ЭхоКГ при поступлении 22.11.19 </a:t>
            </a:r>
            <a:endParaRPr lang="ru-RU" sz="4400" dirty="0">
              <a:solidFill>
                <a:prstClr val="white"/>
              </a:solidFill>
            </a:endParaRPr>
          </a:p>
        </p:txBody>
      </p:sp>
      <p:pic>
        <p:nvPicPr>
          <p:cNvPr id="4" name="до операции V-V AK 2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link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0" y="857232"/>
            <a:ext cx="4357686" cy="3411140"/>
          </a:xfrm>
          <a:prstGeom prst="rect">
            <a:avLst/>
          </a:prstGeom>
        </p:spPr>
      </p:pic>
      <p:pic>
        <p:nvPicPr>
          <p:cNvPr id="5" name="до операции V-V AK 3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="" xmlns:p14="http://schemas.microsoft.com/office/powerpoint/2010/main" r:link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4333846" y="857232"/>
            <a:ext cx="4476781" cy="335758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72132" y="4857760"/>
            <a:ext cx="357186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FFFF00"/>
                </a:solidFill>
              </a:rPr>
              <a:t>КДР ≈ 7,2 см</a:t>
            </a:r>
          </a:p>
          <a:p>
            <a:r>
              <a:rPr lang="ru-RU" sz="2800" dirty="0" smtClean="0">
                <a:solidFill>
                  <a:srgbClr val="FFFF00"/>
                </a:solidFill>
              </a:rPr>
              <a:t>КСР ≈ 5,9 см</a:t>
            </a:r>
          </a:p>
          <a:p>
            <a:r>
              <a:rPr lang="ru-RU" sz="2800" dirty="0" smtClean="0">
                <a:solidFill>
                  <a:srgbClr val="FFFF00"/>
                </a:solidFill>
              </a:rPr>
              <a:t>ЛП≈ 5,1 см</a:t>
            </a:r>
          </a:p>
          <a:p>
            <a:r>
              <a:rPr lang="ru-RU" sz="2800" dirty="0" err="1" smtClean="0">
                <a:solidFill>
                  <a:srgbClr val="FFFF00"/>
                </a:solidFill>
              </a:rPr>
              <a:t>Рег</a:t>
            </a:r>
            <a:r>
              <a:rPr lang="ru-RU" sz="2800" dirty="0" smtClean="0">
                <a:solidFill>
                  <a:srgbClr val="FFFF00"/>
                </a:solidFill>
              </a:rPr>
              <a:t> АК = 2-</a:t>
            </a:r>
            <a:r>
              <a:rPr lang="en-US" sz="2800" dirty="0" smtClean="0">
                <a:solidFill>
                  <a:srgbClr val="FFFF00"/>
                </a:solidFill>
              </a:rPr>
              <a:t>&gt; </a:t>
            </a:r>
            <a:r>
              <a:rPr lang="ru-RU" sz="2800" dirty="0" smtClean="0">
                <a:solidFill>
                  <a:srgbClr val="FFFF00"/>
                </a:solidFill>
              </a:rPr>
              <a:t>3 </a:t>
            </a:r>
            <a:r>
              <a:rPr lang="ru-RU" sz="2800" dirty="0" err="1" smtClean="0">
                <a:solidFill>
                  <a:srgbClr val="FFFF00"/>
                </a:solidFill>
              </a:rPr>
              <a:t>ст</a:t>
            </a:r>
            <a:r>
              <a:rPr lang="en-US" sz="2800" dirty="0" smtClean="0">
                <a:solidFill>
                  <a:srgbClr val="FFFF00"/>
                </a:solidFill>
              </a:rPr>
              <a:t>.</a:t>
            </a:r>
            <a:endParaRPr lang="ru-RU" sz="2800" dirty="0" smtClean="0">
              <a:solidFill>
                <a:srgbClr val="FFFF00"/>
              </a:solidFill>
            </a:endParaRPr>
          </a:p>
          <a:p>
            <a:endParaRPr lang="ru-RU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2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16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до операции V-V AK 8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link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071934" y="3053950"/>
            <a:ext cx="5072066" cy="3804050"/>
          </a:xfrm>
          <a:prstGeom prst="rect">
            <a:avLst/>
          </a:prstGeom>
        </p:spPr>
      </p:pic>
      <p:pic>
        <p:nvPicPr>
          <p:cNvPr id="6" name="до операции V-V AK 4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="" xmlns:p14="http://schemas.microsoft.com/office/powerpoint/2010/main" r:link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428660" y="0"/>
            <a:ext cx="5238787" cy="392909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572132" y="1071546"/>
            <a:ext cx="25149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err="1" smtClean="0">
                <a:solidFill>
                  <a:srgbClr val="FFFF00"/>
                </a:solidFill>
              </a:rPr>
              <a:t>Рег</a:t>
            </a:r>
            <a:r>
              <a:rPr lang="ru-RU" sz="3200" dirty="0" smtClean="0">
                <a:solidFill>
                  <a:srgbClr val="FFFF00"/>
                </a:solidFill>
              </a:rPr>
              <a:t> МК = 3 </a:t>
            </a:r>
            <a:r>
              <a:rPr lang="ru-RU" sz="3200" dirty="0" err="1" smtClean="0">
                <a:solidFill>
                  <a:srgbClr val="FFFF00"/>
                </a:solidFill>
              </a:rPr>
              <a:t>ст</a:t>
            </a:r>
            <a:r>
              <a:rPr lang="en-US" sz="3200" dirty="0" smtClean="0">
                <a:solidFill>
                  <a:srgbClr val="FFFF00"/>
                </a:solidFill>
              </a:rPr>
              <a:t>.</a:t>
            </a:r>
            <a:endParaRPr lang="ru-RU" sz="3200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9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21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до операции V-V AK 5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link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-214346" y="500042"/>
            <a:ext cx="5619789" cy="42148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86512" y="5000636"/>
            <a:ext cx="235745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FFFF00"/>
                </a:solidFill>
              </a:rPr>
              <a:t>ФВ ЛЖ ≈ 32%</a:t>
            </a:r>
          </a:p>
          <a:p>
            <a:r>
              <a:rPr lang="ru-RU" sz="2800" dirty="0" smtClean="0">
                <a:solidFill>
                  <a:srgbClr val="FFFF00"/>
                </a:solidFill>
              </a:rPr>
              <a:t>КДО ≈ 238 мл</a:t>
            </a:r>
          </a:p>
          <a:p>
            <a:r>
              <a:rPr lang="ru-RU" sz="2800" dirty="0" smtClean="0">
                <a:solidFill>
                  <a:srgbClr val="FFFF00"/>
                </a:solidFill>
              </a:rPr>
              <a:t>КСО ≈ 161 мл</a:t>
            </a:r>
            <a:endParaRPr lang="ru-RU" dirty="0" smtClean="0">
              <a:solidFill>
                <a:srgbClr val="FFFF00"/>
              </a:solidFill>
            </a:endParaRPr>
          </a:p>
          <a:p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5" name="до операции V-V AK 6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="" xmlns:p14="http://schemas.microsoft.com/office/powerpoint/2010/main" r:link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4786314" y="571480"/>
            <a:ext cx="5310198" cy="39826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9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15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video>
              <p:cMediaNode>
                <p:cTn id="16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571472" y="0"/>
            <a:ext cx="8572528" cy="5825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 algn="ctr">
              <a:spcBef>
                <a:spcPct val="0"/>
              </a:spcBef>
              <a:defRPr/>
            </a:pPr>
            <a:r>
              <a:rPr lang="ru-RU" sz="3600" dirty="0" smtClean="0">
                <a:solidFill>
                  <a:prstClr val="white"/>
                </a:solidFill>
              </a:rPr>
              <a:t>ЭхоКГ при поступлении 22.11.19 в НМИЦ  </a:t>
            </a:r>
            <a:endParaRPr lang="ru-RU" sz="3600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00694" y="5357826"/>
            <a:ext cx="36433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FFFF00"/>
                </a:solidFill>
              </a:rPr>
              <a:t>мГДсТК=60 мм </a:t>
            </a:r>
            <a:r>
              <a:rPr lang="ru-RU" sz="2800" dirty="0" err="1" smtClean="0">
                <a:solidFill>
                  <a:srgbClr val="FFFF00"/>
                </a:solidFill>
              </a:rPr>
              <a:t>рт.ст</a:t>
            </a:r>
            <a:r>
              <a:rPr lang="ru-RU" sz="2800" dirty="0" smtClean="0">
                <a:solidFill>
                  <a:srgbClr val="FFFF00"/>
                </a:solidFill>
              </a:rPr>
              <a:t>.</a:t>
            </a:r>
          </a:p>
          <a:p>
            <a:r>
              <a:rPr lang="ru-RU" sz="2800" dirty="0" smtClean="0">
                <a:solidFill>
                  <a:srgbClr val="FFFF00"/>
                </a:solidFill>
              </a:rPr>
              <a:t>НПВ= 2,4 /1,5 см</a:t>
            </a:r>
          </a:p>
          <a:p>
            <a:r>
              <a:rPr lang="ru-RU" sz="2800" dirty="0" smtClean="0">
                <a:solidFill>
                  <a:srgbClr val="FFFF00"/>
                </a:solidFill>
              </a:rPr>
              <a:t>СДЛА= 75 мм </a:t>
            </a:r>
            <a:r>
              <a:rPr lang="ru-RU" sz="2800" dirty="0" err="1" smtClean="0">
                <a:solidFill>
                  <a:srgbClr val="FFFF00"/>
                </a:solidFill>
              </a:rPr>
              <a:t>рт.ст</a:t>
            </a:r>
            <a:r>
              <a:rPr lang="ru-RU" sz="2800" dirty="0" smtClean="0">
                <a:solidFill>
                  <a:srgbClr val="FFFF00"/>
                </a:solidFill>
              </a:rPr>
              <a:t>.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10" name="до операции V-V AK 7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link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-428660" y="1000108"/>
            <a:ext cx="4953008" cy="3714756"/>
          </a:xfrm>
          <a:prstGeom prst="rect">
            <a:avLst/>
          </a:prstGeom>
        </p:spPr>
      </p:pic>
      <p:pic>
        <p:nvPicPr>
          <p:cNvPr id="2050" name="Picture 2" descr="C:\Documents and Settings\Администратор\Рабочий стол\Кл.разбор Шахламов\до операции V-V AK СДЛА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0075" y="1000108"/>
            <a:ext cx="4953035" cy="37147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1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ЧПЭхоКГ до операции V-V AK 1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link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714348" y="1000107"/>
            <a:ext cx="7358114" cy="5518587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357158" y="214290"/>
            <a:ext cx="8572528" cy="5825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 algn="ctr">
              <a:spcBef>
                <a:spcPct val="0"/>
              </a:spcBef>
              <a:defRPr/>
            </a:pPr>
            <a:r>
              <a:rPr lang="ru-RU" sz="3600" dirty="0" smtClean="0">
                <a:solidFill>
                  <a:prstClr val="white"/>
                </a:solidFill>
              </a:rPr>
              <a:t>ЧПЭхоКГ</a:t>
            </a:r>
            <a:endParaRPr lang="ru-RU" sz="3600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err="1" smtClean="0"/>
              <a:t>Эндоваскулярная</a:t>
            </a:r>
            <a:r>
              <a:rPr lang="ru-RU" sz="3200" dirty="0" smtClean="0"/>
              <a:t> коррекция митральной недостаточности с </a:t>
            </a:r>
            <a:r>
              <a:rPr lang="ru-RU" sz="3200" dirty="0" err="1" smtClean="0"/>
              <a:t>ипользованием</a:t>
            </a:r>
            <a:r>
              <a:rPr lang="ru-RU" sz="3200" dirty="0" smtClean="0"/>
              <a:t> системы </a:t>
            </a:r>
            <a:r>
              <a:rPr lang="en-US" sz="3200" dirty="0" smtClean="0"/>
              <a:t>Mitral Clip</a:t>
            </a: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19850" y="4752975"/>
            <a:ext cx="2724150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6" name="MitralClip.mo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link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2123728" y="2636912"/>
            <a:ext cx="4104456" cy="35066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ЧПЭхоКГ до операции V-V AK 2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link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57224" y="1142984"/>
            <a:ext cx="6858048" cy="51435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1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ЧПЭхоКГ до операции V-V AK 3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link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-857289" y="0"/>
            <a:ext cx="5619757" cy="4214818"/>
          </a:xfrm>
          <a:prstGeom prst="rect">
            <a:avLst/>
          </a:prstGeom>
        </p:spPr>
      </p:pic>
      <p:pic>
        <p:nvPicPr>
          <p:cNvPr id="3" name="ЧПЭхоКГ до операции V-V AK 4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="" xmlns:p14="http://schemas.microsoft.com/office/powerpoint/2010/main" r:link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3714744" y="2643182"/>
            <a:ext cx="6096016" cy="457201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786314" y="1142984"/>
            <a:ext cx="41434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FFFF00"/>
                </a:solidFill>
              </a:rPr>
              <a:t>Регургитация МК= 3</a:t>
            </a:r>
            <a:r>
              <a:rPr lang="en-US" sz="2800" dirty="0" smtClean="0">
                <a:solidFill>
                  <a:srgbClr val="FFFF00"/>
                </a:solidFill>
              </a:rPr>
              <a:t> c</a:t>
            </a:r>
            <a:r>
              <a:rPr lang="ru-RU" sz="2800" dirty="0" smtClean="0">
                <a:solidFill>
                  <a:srgbClr val="FFFF00"/>
                </a:solidFill>
              </a:rPr>
              <a:t>т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2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16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D ЧПЭхоКГ до операции V-V AK 5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link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785786" y="928670"/>
            <a:ext cx="7620000" cy="5715000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357158" y="214290"/>
            <a:ext cx="8572528" cy="5825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 algn="ctr">
              <a:spcBef>
                <a:spcPct val="0"/>
              </a:spcBef>
              <a:defRPr/>
            </a:pPr>
            <a:r>
              <a:rPr lang="ru-RU" sz="3600" dirty="0" smtClean="0">
                <a:solidFill>
                  <a:prstClr val="white"/>
                </a:solidFill>
              </a:rPr>
              <a:t>3</a:t>
            </a:r>
            <a:r>
              <a:rPr lang="en-US" sz="3600" dirty="0" smtClean="0">
                <a:solidFill>
                  <a:prstClr val="white"/>
                </a:solidFill>
              </a:rPr>
              <a:t>D - </a:t>
            </a:r>
            <a:r>
              <a:rPr lang="ru-RU" sz="3600" dirty="0" smtClean="0">
                <a:solidFill>
                  <a:prstClr val="white"/>
                </a:solidFill>
              </a:rPr>
              <a:t>ЧПЭхоКГ</a:t>
            </a:r>
            <a:endParaRPr lang="ru-RU" sz="3600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357158" y="214290"/>
            <a:ext cx="8572528" cy="5825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 algn="ctr">
              <a:spcBef>
                <a:spcPct val="0"/>
              </a:spcBef>
              <a:defRPr/>
            </a:pPr>
            <a:r>
              <a:rPr lang="ru-RU" sz="3600" dirty="0" err="1" smtClean="0">
                <a:solidFill>
                  <a:prstClr val="white"/>
                </a:solidFill>
              </a:rPr>
              <a:t>Внутриоперационная</a:t>
            </a:r>
            <a:r>
              <a:rPr lang="ru-RU" sz="3600" dirty="0" smtClean="0">
                <a:solidFill>
                  <a:prstClr val="white"/>
                </a:solidFill>
              </a:rPr>
              <a:t> ЧПЭхоКГ от 25.11.19</a:t>
            </a:r>
            <a:endParaRPr lang="ru-RU" sz="3600" dirty="0">
              <a:solidFill>
                <a:prstClr val="white"/>
              </a:solidFill>
            </a:endParaRPr>
          </a:p>
        </p:txBody>
      </p:sp>
      <p:pic>
        <p:nvPicPr>
          <p:cNvPr id="5" name="во ЧПЭхоКГ Шахламов VIV AK4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link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3595654" y="1000108"/>
            <a:ext cx="6096043" cy="4572032"/>
          </a:xfrm>
          <a:prstGeom prst="rect">
            <a:avLst/>
          </a:prstGeom>
        </p:spPr>
      </p:pic>
      <p:pic>
        <p:nvPicPr>
          <p:cNvPr id="6" name="ЧПЭхоКГ до операции V-V AK 2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="" xmlns:p14="http://schemas.microsoft.com/office/powerpoint/2010/main" r:link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928726" y="1214422"/>
            <a:ext cx="5572164" cy="417912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785918" y="5786455"/>
            <a:ext cx="6262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rgbClr val="FFFF00"/>
                </a:solidFill>
              </a:rPr>
              <a:t>до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000628" y="5929330"/>
            <a:ext cx="37862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FFFF00"/>
                </a:solidFill>
              </a:rPr>
              <a:t>После операции </a:t>
            </a:r>
            <a:r>
              <a:rPr lang="en-US" sz="2400" dirty="0" smtClean="0">
                <a:solidFill>
                  <a:srgbClr val="FFFF00"/>
                </a:solidFill>
              </a:rPr>
              <a:t>valve-valve</a:t>
            </a:r>
            <a:r>
              <a:rPr lang="ru-RU" sz="2400" dirty="0" smtClean="0">
                <a:solidFill>
                  <a:srgbClr val="FFFF00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3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21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во ЧПЭхоКГ Шахламов VIV AK3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link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3571868" y="1035826"/>
            <a:ext cx="6048391" cy="4536293"/>
          </a:xfrm>
          <a:prstGeom prst="rect">
            <a:avLst/>
          </a:prstGeom>
        </p:spPr>
      </p:pic>
      <p:pic>
        <p:nvPicPr>
          <p:cNvPr id="3" name="во ЧПЭхоКГ Шахламов VIV AK2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="" xmlns:p14="http://schemas.microsoft.com/office/powerpoint/2010/main" r:link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1357354" y="1071546"/>
            <a:ext cx="5905541" cy="442915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000628" y="5929330"/>
            <a:ext cx="37862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FFFF00"/>
                </a:solidFill>
              </a:rPr>
              <a:t>После операции </a:t>
            </a:r>
            <a:r>
              <a:rPr lang="en-US" sz="2400" dirty="0" smtClean="0">
                <a:solidFill>
                  <a:srgbClr val="FFFF00"/>
                </a:solidFill>
              </a:rPr>
              <a:t>valve-valve</a:t>
            </a:r>
            <a:r>
              <a:rPr lang="ru-RU" sz="2400" dirty="0" smtClean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85918" y="5786455"/>
            <a:ext cx="6262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rgbClr val="FFFF00"/>
                </a:solidFill>
              </a:rPr>
              <a:t>до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3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21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85752" y="0"/>
            <a:ext cx="8572528" cy="5825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 algn="ctr">
              <a:spcBef>
                <a:spcPct val="0"/>
              </a:spcBef>
              <a:defRPr/>
            </a:pPr>
            <a:r>
              <a:rPr lang="ru-RU" sz="3200" dirty="0" smtClean="0">
                <a:solidFill>
                  <a:prstClr val="white"/>
                </a:solidFill>
              </a:rPr>
              <a:t>ЭхоКГ после операции «</a:t>
            </a:r>
            <a:r>
              <a:rPr lang="en-US" sz="3200" dirty="0" smtClean="0">
                <a:solidFill>
                  <a:prstClr val="white"/>
                </a:solidFill>
              </a:rPr>
              <a:t>Valve-Valve</a:t>
            </a:r>
            <a:r>
              <a:rPr lang="ru-RU" sz="3200" dirty="0" smtClean="0">
                <a:solidFill>
                  <a:prstClr val="white"/>
                </a:solidFill>
              </a:rPr>
              <a:t>»  </a:t>
            </a:r>
            <a:endParaRPr lang="ru-RU" sz="3200" dirty="0">
              <a:solidFill>
                <a:prstClr val="white"/>
              </a:solidFill>
            </a:endParaRPr>
          </a:p>
        </p:txBody>
      </p:sp>
      <p:pic>
        <p:nvPicPr>
          <p:cNvPr id="3" name="после операции V-V AK 1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link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-357222" y="1000108"/>
            <a:ext cx="5238760" cy="3929070"/>
          </a:xfrm>
          <a:prstGeom prst="rect">
            <a:avLst/>
          </a:prstGeom>
        </p:spPr>
      </p:pic>
      <p:pic>
        <p:nvPicPr>
          <p:cNvPr id="4" name="после операции V-V AK 2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="" xmlns:p14="http://schemas.microsoft.com/office/powerpoint/2010/main" r:link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4214810" y="982248"/>
            <a:ext cx="5310198" cy="39826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72132" y="4857760"/>
            <a:ext cx="357186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FFFF00"/>
                </a:solidFill>
              </a:rPr>
              <a:t>КДР ≈ 7,0 см</a:t>
            </a:r>
          </a:p>
          <a:p>
            <a:r>
              <a:rPr lang="ru-RU" sz="2800" dirty="0" smtClean="0">
                <a:solidFill>
                  <a:srgbClr val="FFFF00"/>
                </a:solidFill>
              </a:rPr>
              <a:t>КСР ≈ 4,8 см</a:t>
            </a:r>
          </a:p>
          <a:p>
            <a:r>
              <a:rPr lang="ru-RU" sz="2800" dirty="0" smtClean="0">
                <a:solidFill>
                  <a:srgbClr val="FFFF00"/>
                </a:solidFill>
              </a:rPr>
              <a:t>ЛП≈ 5,0 см</a:t>
            </a:r>
          </a:p>
          <a:p>
            <a:r>
              <a:rPr lang="ru-RU" sz="2800" dirty="0" err="1" smtClean="0">
                <a:solidFill>
                  <a:srgbClr val="FFFF00"/>
                </a:solidFill>
              </a:rPr>
              <a:t>Рег</a:t>
            </a:r>
            <a:r>
              <a:rPr lang="ru-RU" sz="2800" dirty="0" smtClean="0">
                <a:solidFill>
                  <a:srgbClr val="FFFF00"/>
                </a:solidFill>
              </a:rPr>
              <a:t> АК = 1 </a:t>
            </a:r>
            <a:r>
              <a:rPr lang="ru-RU" sz="2800" dirty="0" err="1" smtClean="0">
                <a:solidFill>
                  <a:srgbClr val="FFFF00"/>
                </a:solidFill>
              </a:rPr>
              <a:t>ст</a:t>
            </a:r>
            <a:r>
              <a:rPr lang="en-US" sz="2800" dirty="0" smtClean="0">
                <a:solidFill>
                  <a:srgbClr val="FFFF00"/>
                </a:solidFill>
              </a:rPr>
              <a:t>.</a:t>
            </a:r>
            <a:endParaRPr lang="ru-RU" sz="2800" dirty="0" smtClean="0">
              <a:solidFill>
                <a:srgbClr val="FFFF00"/>
              </a:solidFill>
            </a:endParaRPr>
          </a:p>
          <a:p>
            <a:endParaRPr lang="ru-RU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3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16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после операции V-V AK 7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link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-857288" y="1071546"/>
            <a:ext cx="6096042" cy="4572032"/>
          </a:xfrm>
          <a:prstGeom prst="rect">
            <a:avLst/>
          </a:prstGeom>
        </p:spPr>
      </p:pic>
      <p:pic>
        <p:nvPicPr>
          <p:cNvPr id="5" name="после операции V-V AK 8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="" xmlns:p14="http://schemas.microsoft.com/office/powerpoint/2010/main" r:link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4572000" y="1071546"/>
            <a:ext cx="6096016" cy="457201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500298" y="5929330"/>
            <a:ext cx="578647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FFFF00"/>
                </a:solidFill>
              </a:rPr>
              <a:t>Регургитация  АК= 1 </a:t>
            </a:r>
            <a:r>
              <a:rPr lang="ru-RU" sz="2800" dirty="0" err="1" smtClean="0">
                <a:solidFill>
                  <a:srgbClr val="FFFF00"/>
                </a:solidFill>
              </a:rPr>
              <a:t>ст</a:t>
            </a:r>
            <a:r>
              <a:rPr lang="ru-RU" sz="2800" dirty="0" smtClean="0">
                <a:solidFill>
                  <a:srgbClr val="FFFF00"/>
                </a:solidFill>
              </a:rPr>
              <a:t>;</a:t>
            </a:r>
          </a:p>
          <a:p>
            <a:pPr algn="ctr"/>
            <a:r>
              <a:rPr lang="ru-RU" sz="2800" dirty="0" smtClean="0">
                <a:solidFill>
                  <a:srgbClr val="FFFF00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98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15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video>
              <p:cMediaNode>
                <p:cTn id="16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после операции V-V AK 10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link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3643306" y="428604"/>
            <a:ext cx="6000792" cy="4500593"/>
          </a:xfrm>
          <a:prstGeom prst="rect">
            <a:avLst/>
          </a:prstGeom>
        </p:spPr>
      </p:pic>
      <p:pic>
        <p:nvPicPr>
          <p:cNvPr id="3" name="после операции V-V AK 9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="" xmlns:p14="http://schemas.microsoft.com/office/powerpoint/2010/main" r:link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857288" y="428604"/>
            <a:ext cx="5619763" cy="42148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00760" y="5000636"/>
            <a:ext cx="235745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FFFF00"/>
                </a:solidFill>
              </a:rPr>
              <a:t>ФВ ЛЖ ≈ 36 %</a:t>
            </a:r>
          </a:p>
          <a:p>
            <a:r>
              <a:rPr lang="ru-RU" sz="2800" dirty="0" smtClean="0">
                <a:solidFill>
                  <a:srgbClr val="FFFF00"/>
                </a:solidFill>
              </a:rPr>
              <a:t>КДО ≈ 209 мл</a:t>
            </a:r>
          </a:p>
          <a:p>
            <a:r>
              <a:rPr lang="ru-RU" sz="2800" dirty="0" smtClean="0">
                <a:solidFill>
                  <a:srgbClr val="FFFF00"/>
                </a:solidFill>
              </a:rPr>
              <a:t>КСО ≈ 136 мл</a:t>
            </a:r>
            <a:endParaRPr lang="ru-RU" dirty="0" smtClean="0">
              <a:solidFill>
                <a:srgbClr val="FFFF00"/>
              </a:solidFill>
            </a:endParaRPr>
          </a:p>
          <a:p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42976" y="5000636"/>
            <a:ext cx="36433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FFFF00"/>
                </a:solidFill>
              </a:rPr>
              <a:t>мГДсТК=45 мм </a:t>
            </a:r>
            <a:r>
              <a:rPr lang="ru-RU" sz="2800" dirty="0" err="1" smtClean="0">
                <a:solidFill>
                  <a:srgbClr val="FFFF00"/>
                </a:solidFill>
              </a:rPr>
              <a:t>рт.ст</a:t>
            </a:r>
            <a:r>
              <a:rPr lang="ru-RU" sz="2800" dirty="0" smtClean="0">
                <a:solidFill>
                  <a:srgbClr val="FFFF00"/>
                </a:solidFill>
              </a:rPr>
              <a:t>.</a:t>
            </a:r>
          </a:p>
          <a:p>
            <a:r>
              <a:rPr lang="ru-RU" sz="2800" dirty="0" smtClean="0">
                <a:solidFill>
                  <a:srgbClr val="FFFF00"/>
                </a:solidFill>
              </a:rPr>
              <a:t>НПВ= 2,2 /1,2 см;</a:t>
            </a:r>
          </a:p>
          <a:p>
            <a:r>
              <a:rPr lang="ru-RU" sz="2800" dirty="0" smtClean="0">
                <a:solidFill>
                  <a:srgbClr val="FFFF00"/>
                </a:solidFill>
              </a:rPr>
              <a:t>СДЛА= 50-55 мм </a:t>
            </a:r>
            <a:r>
              <a:rPr lang="ru-RU" sz="2800" dirty="0" err="1" smtClean="0">
                <a:solidFill>
                  <a:srgbClr val="FFFF00"/>
                </a:solidFill>
              </a:rPr>
              <a:t>рт.ст</a:t>
            </a:r>
            <a:r>
              <a:rPr lang="ru-RU" sz="2800" dirty="0" smtClean="0">
                <a:solidFill>
                  <a:srgbClr val="FFFF00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1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video>
              <p:cMediaNode>
                <p:cTn id="16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после операции V-V AK 3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link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-540568" y="607198"/>
            <a:ext cx="4566332" cy="3893351"/>
          </a:xfrm>
          <a:prstGeom prst="rect">
            <a:avLst/>
          </a:prstGeom>
        </p:spPr>
      </p:pic>
      <p:pic>
        <p:nvPicPr>
          <p:cNvPr id="3" name="после операции V-V AK 4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="" xmlns:p14="http://schemas.microsoft.com/office/powerpoint/2010/main" r:link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3929058" y="642918"/>
            <a:ext cx="5214942" cy="391120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571736" y="5000636"/>
            <a:ext cx="471490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err="1" smtClean="0">
                <a:solidFill>
                  <a:srgbClr val="FFFF00"/>
                </a:solidFill>
              </a:rPr>
              <a:t>мГДд</a:t>
            </a:r>
            <a:r>
              <a:rPr lang="ru-RU" sz="2800" dirty="0" smtClean="0">
                <a:solidFill>
                  <a:srgbClr val="FFFF00"/>
                </a:solidFill>
              </a:rPr>
              <a:t> МК= 8 мм </a:t>
            </a:r>
            <a:r>
              <a:rPr lang="ru-RU" sz="2800" dirty="0" err="1" smtClean="0">
                <a:solidFill>
                  <a:srgbClr val="FFFF00"/>
                </a:solidFill>
              </a:rPr>
              <a:t>рт.ст</a:t>
            </a:r>
            <a:r>
              <a:rPr lang="ru-RU" sz="2800" dirty="0" smtClean="0">
                <a:solidFill>
                  <a:srgbClr val="FFFF00"/>
                </a:solidFill>
              </a:rPr>
              <a:t>.</a:t>
            </a:r>
          </a:p>
          <a:p>
            <a:pPr algn="ctr"/>
            <a:r>
              <a:rPr lang="ru-RU" sz="2800" dirty="0" smtClean="0">
                <a:solidFill>
                  <a:srgbClr val="FFFF00"/>
                </a:solidFill>
              </a:rPr>
              <a:t>ср </a:t>
            </a:r>
            <a:r>
              <a:rPr lang="ru-RU" sz="2800" dirty="0" err="1" smtClean="0">
                <a:solidFill>
                  <a:srgbClr val="FFFF00"/>
                </a:solidFill>
              </a:rPr>
              <a:t>ГДдМК</a:t>
            </a:r>
            <a:r>
              <a:rPr lang="ru-RU" sz="2800" dirty="0" smtClean="0">
                <a:solidFill>
                  <a:srgbClr val="FFFF00"/>
                </a:solidFill>
              </a:rPr>
              <a:t> = 3 мм </a:t>
            </a:r>
            <a:r>
              <a:rPr lang="ru-RU" sz="2800" dirty="0" err="1" smtClean="0">
                <a:solidFill>
                  <a:srgbClr val="FFFF00"/>
                </a:solidFill>
              </a:rPr>
              <a:t>рт.ст</a:t>
            </a:r>
            <a:endParaRPr lang="ru-RU" sz="2800" dirty="0" smtClean="0">
              <a:solidFill>
                <a:srgbClr val="FFFF00"/>
              </a:solidFill>
            </a:endParaRPr>
          </a:p>
          <a:p>
            <a:pPr algn="ctr"/>
            <a:r>
              <a:rPr lang="ru-RU" sz="2800" dirty="0" smtClean="0">
                <a:solidFill>
                  <a:srgbClr val="FFFF00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1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16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после операции V-V AK 6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link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35496" y="289549"/>
            <a:ext cx="4350593" cy="4179654"/>
          </a:xfrm>
          <a:prstGeom prst="rect">
            <a:avLst/>
          </a:prstGeom>
        </p:spPr>
      </p:pic>
      <p:pic>
        <p:nvPicPr>
          <p:cNvPr id="4" name="после операции V-V AK 1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="" xmlns:p14="http://schemas.microsoft.com/office/powerpoint/2010/main" r:link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4369296" y="285729"/>
            <a:ext cx="4608512" cy="418347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857488" y="5500702"/>
            <a:ext cx="41614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dirty="0" smtClean="0">
                <a:solidFill>
                  <a:srgbClr val="FFFF00"/>
                </a:solidFill>
              </a:rPr>
              <a:t>Регургитация МК= 2-</a:t>
            </a:r>
            <a:r>
              <a:rPr lang="en-US" sz="2800" dirty="0" smtClean="0">
                <a:solidFill>
                  <a:srgbClr val="FFFF00"/>
                </a:solidFill>
              </a:rPr>
              <a:t>&gt; </a:t>
            </a:r>
            <a:r>
              <a:rPr lang="ru-RU" sz="2800" dirty="0" smtClean="0">
                <a:solidFill>
                  <a:srgbClr val="FFFF00"/>
                </a:solidFill>
              </a:rPr>
              <a:t>3</a:t>
            </a:r>
            <a:r>
              <a:rPr lang="en-US" sz="2800" dirty="0" smtClean="0">
                <a:solidFill>
                  <a:srgbClr val="FFFF00"/>
                </a:solidFill>
              </a:rPr>
              <a:t> c</a:t>
            </a:r>
            <a:r>
              <a:rPr lang="ru-RU" sz="2800" dirty="0" smtClean="0">
                <a:solidFill>
                  <a:srgbClr val="FFFF00"/>
                </a:solidFill>
              </a:rPr>
              <a:t>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5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16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Объективный статус при поступлении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75191"/>
            <a:ext cx="8229600" cy="4822161"/>
          </a:xfrm>
        </p:spPr>
        <p:txBody>
          <a:bodyPr>
            <a:normAutofit fontScale="55000" lnSpcReduction="20000"/>
          </a:bodyPr>
          <a:lstStyle/>
          <a:p>
            <a:r>
              <a:rPr lang="ru-RU" sz="3700" dirty="0" smtClean="0"/>
              <a:t>рост: 183 см    вес: 85 кг    Индекс массы тела: 25 кг/м2 </a:t>
            </a:r>
          </a:p>
          <a:p>
            <a:endParaRPr lang="ru-RU" sz="3700" dirty="0" smtClean="0"/>
          </a:p>
          <a:p>
            <a:r>
              <a:rPr lang="ru-RU" sz="3700" b="1" dirty="0" smtClean="0"/>
              <a:t>2018 г -  вес 112 кг (- 27 кг) ИМТ:33.4 кг/м</a:t>
            </a:r>
            <a:r>
              <a:rPr lang="ru-RU" sz="3700" b="1" baseline="30000" dirty="0" smtClean="0"/>
              <a:t>2</a:t>
            </a:r>
            <a:endParaRPr lang="ru-RU" sz="3700" b="1" dirty="0" smtClean="0"/>
          </a:p>
          <a:p>
            <a:pPr>
              <a:buNone/>
            </a:pPr>
            <a:endParaRPr lang="en-US" sz="3700" dirty="0" smtClean="0"/>
          </a:p>
          <a:p>
            <a:r>
              <a:rPr lang="ru-RU" sz="3700" dirty="0" smtClean="0"/>
              <a:t>Состояние при поступлении </a:t>
            </a:r>
            <a:r>
              <a:rPr lang="ru-RU" sz="3700" b="1" u="sng" dirty="0" smtClean="0"/>
              <a:t>средней тяжести, ближе к тяжелому</a:t>
            </a:r>
          </a:p>
          <a:p>
            <a:r>
              <a:rPr lang="ru-RU" sz="3700" dirty="0" smtClean="0"/>
              <a:t>Кожные покровы физиологической окраски</a:t>
            </a:r>
            <a:r>
              <a:rPr lang="ru-RU" sz="3700" b="1" dirty="0" smtClean="0"/>
              <a:t>, цианоз губ</a:t>
            </a:r>
          </a:p>
          <a:p>
            <a:r>
              <a:rPr lang="ru-RU" sz="3700" dirty="0" smtClean="0"/>
              <a:t>Периферические отеки: нет</a:t>
            </a:r>
          </a:p>
          <a:p>
            <a:r>
              <a:rPr lang="ru-RU" sz="3700" dirty="0" smtClean="0"/>
              <a:t>В легких дыхание везикулярное, </a:t>
            </a:r>
            <a:r>
              <a:rPr lang="ru-RU" sz="3700" b="1" dirty="0" smtClean="0"/>
              <a:t>ослаблено слева от угла лопатки</a:t>
            </a:r>
            <a:r>
              <a:rPr lang="ru-RU" sz="3700" dirty="0" smtClean="0"/>
              <a:t>, </a:t>
            </a:r>
            <a:r>
              <a:rPr lang="ru-RU" sz="3700" b="1" dirty="0" smtClean="0"/>
              <a:t>единичные влажные хрипы, ЧДД 20 в мин; </a:t>
            </a:r>
            <a:r>
              <a:rPr lang="ru-RU" sz="3700" dirty="0" err="1" smtClean="0"/>
              <a:t>перкуторный</a:t>
            </a:r>
            <a:r>
              <a:rPr lang="ru-RU" sz="3700" dirty="0" smtClean="0"/>
              <a:t> звук над легочными полями: ясный легочный, </a:t>
            </a:r>
            <a:r>
              <a:rPr lang="ru-RU" sz="3700" b="1" dirty="0" smtClean="0"/>
              <a:t>притупление слева ниже угла лопатки</a:t>
            </a:r>
            <a:endParaRPr lang="ru-RU" sz="3700" dirty="0" smtClean="0"/>
          </a:p>
          <a:p>
            <a:r>
              <a:rPr lang="ru-RU" sz="3700" dirty="0" smtClean="0"/>
              <a:t>Тоны сердца: приглушены, </a:t>
            </a:r>
            <a:r>
              <a:rPr lang="ru-RU" sz="3700" b="1" dirty="0" smtClean="0"/>
              <a:t>аритмичные (частая экстрасистолия), </a:t>
            </a:r>
            <a:r>
              <a:rPr lang="ru-RU" sz="3700" b="1" dirty="0" err="1" smtClean="0"/>
              <a:t>диастолический</a:t>
            </a:r>
            <a:r>
              <a:rPr lang="ru-RU" sz="3700" b="1" dirty="0" smtClean="0"/>
              <a:t> шум над аортой, </a:t>
            </a:r>
            <a:r>
              <a:rPr lang="ru-RU" sz="3700" dirty="0" smtClean="0"/>
              <a:t>ЧСС 83 уд в мин, АД на правой и левой руках 100/45 </a:t>
            </a:r>
            <a:r>
              <a:rPr lang="ru-RU" sz="3700" dirty="0" err="1" smtClean="0"/>
              <a:t>мм.рт.ст</a:t>
            </a:r>
            <a:r>
              <a:rPr lang="ru-RU" sz="3700" dirty="0" smtClean="0"/>
              <a:t>. </a:t>
            </a:r>
          </a:p>
          <a:p>
            <a:r>
              <a:rPr lang="ru-RU" sz="3700" dirty="0" smtClean="0"/>
              <a:t>Живот при пальпации мягкий, безболезненный во всех отделах</a:t>
            </a:r>
          </a:p>
          <a:p>
            <a:r>
              <a:rPr lang="ru-RU" sz="3700" dirty="0" smtClean="0"/>
              <a:t> Печень </a:t>
            </a:r>
            <a:r>
              <a:rPr lang="ru-RU" sz="3700" b="1" dirty="0" smtClean="0"/>
              <a:t>выступает на 2 см </a:t>
            </a:r>
            <a:r>
              <a:rPr lang="ru-RU" sz="3700" dirty="0" smtClean="0"/>
              <a:t>из под реберной дуги, при пальпации гладкая, безболезненная </a:t>
            </a:r>
            <a:r>
              <a:rPr lang="ru-RU" sz="3700" b="1" dirty="0" smtClean="0"/>
              <a:t/>
            </a:r>
            <a:br>
              <a:rPr lang="ru-RU" sz="3700" b="1" dirty="0" smtClean="0"/>
            </a:br>
            <a:endParaRPr lang="ru-RU" sz="3700" dirty="0" smtClean="0"/>
          </a:p>
          <a:p>
            <a:endParaRPr lang="ru-RU" b="1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ЭхоКГ в динамике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635896" y="1916832"/>
            <a:ext cx="2592288" cy="432047"/>
          </a:xfrm>
        </p:spPr>
        <p:txBody>
          <a:bodyPr>
            <a:normAutofit lnSpcReduction="10000"/>
          </a:bodyPr>
          <a:lstStyle/>
          <a:p>
            <a:r>
              <a:rPr lang="ru-RU" sz="2000" dirty="0" smtClean="0"/>
              <a:t>При выписке</a:t>
            </a:r>
            <a:endParaRPr lang="ru-RU" sz="20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059832" y="2564904"/>
            <a:ext cx="3240360" cy="3499768"/>
          </a:xfrm>
        </p:spPr>
        <p:txBody>
          <a:bodyPr>
            <a:noAutofit/>
          </a:bodyPr>
          <a:lstStyle/>
          <a:p>
            <a:r>
              <a:rPr lang="ru-RU" sz="2100" dirty="0" smtClean="0"/>
              <a:t>КДР = </a:t>
            </a:r>
            <a:r>
              <a:rPr lang="en-US" sz="2100" dirty="0" smtClean="0"/>
              <a:t>7</a:t>
            </a:r>
            <a:r>
              <a:rPr lang="ru-RU" sz="2100" dirty="0" smtClean="0"/>
              <a:t>,1 см , </a:t>
            </a:r>
          </a:p>
          <a:p>
            <a:r>
              <a:rPr lang="ru-RU" sz="2100" dirty="0" smtClean="0"/>
              <a:t>КСР = 5,8 см </a:t>
            </a:r>
          </a:p>
          <a:p>
            <a:r>
              <a:rPr lang="ru-RU" sz="2100" dirty="0" smtClean="0"/>
              <a:t>КДО ЛЖ = 214 мл, </a:t>
            </a:r>
          </a:p>
          <a:p>
            <a:r>
              <a:rPr lang="ru-RU" sz="2100" dirty="0" smtClean="0"/>
              <a:t>КСО ЛЖ = 145 мл</a:t>
            </a:r>
          </a:p>
          <a:p>
            <a:r>
              <a:rPr lang="ru-RU" sz="2100" dirty="0" smtClean="0"/>
              <a:t> ФВ=  </a:t>
            </a:r>
            <a:r>
              <a:rPr lang="ru-RU" sz="2100" b="1" dirty="0" smtClean="0"/>
              <a:t>32</a:t>
            </a:r>
            <a:r>
              <a:rPr lang="ru-RU" sz="2100" dirty="0" smtClean="0"/>
              <a:t> %</a:t>
            </a:r>
          </a:p>
          <a:p>
            <a:r>
              <a:rPr lang="ru-RU" sz="2100" dirty="0" smtClean="0"/>
              <a:t>СДЛА = </a:t>
            </a:r>
            <a:r>
              <a:rPr lang="en-US" sz="2100" dirty="0" smtClean="0"/>
              <a:t>70</a:t>
            </a:r>
            <a:r>
              <a:rPr lang="ru-RU" sz="2100" dirty="0" smtClean="0"/>
              <a:t> мм </a:t>
            </a:r>
            <a:r>
              <a:rPr lang="ru-RU" sz="2100" dirty="0" err="1" smtClean="0"/>
              <a:t>рт</a:t>
            </a:r>
            <a:r>
              <a:rPr lang="ru-RU" sz="2100" dirty="0" smtClean="0"/>
              <a:t>. </a:t>
            </a:r>
            <a:r>
              <a:rPr lang="ru-RU" sz="2100" dirty="0" err="1" smtClean="0"/>
              <a:t>ст</a:t>
            </a:r>
            <a:endParaRPr lang="ru-RU" sz="2100" dirty="0" smtClean="0"/>
          </a:p>
          <a:p>
            <a:r>
              <a:rPr lang="ru-RU" sz="2100" dirty="0" smtClean="0"/>
              <a:t>АР </a:t>
            </a:r>
            <a:r>
              <a:rPr lang="ru-RU" sz="2100" b="1" dirty="0" smtClean="0"/>
              <a:t>1-&gt;2 ст</a:t>
            </a:r>
            <a:r>
              <a:rPr lang="ru-RU" sz="2100" dirty="0" smtClean="0"/>
              <a:t>., </a:t>
            </a:r>
            <a:endParaRPr lang="en-US" sz="2100" dirty="0" smtClean="0"/>
          </a:p>
          <a:p>
            <a:r>
              <a:rPr lang="ru-RU" sz="2100" dirty="0" smtClean="0"/>
              <a:t>МР </a:t>
            </a:r>
            <a:r>
              <a:rPr lang="en-US" sz="2100" dirty="0" smtClean="0"/>
              <a:t>=</a:t>
            </a:r>
            <a:r>
              <a:rPr lang="ru-RU" sz="2100" dirty="0" smtClean="0"/>
              <a:t>3 ст. </a:t>
            </a:r>
            <a:endParaRPr lang="en-US" sz="2100" dirty="0" smtClean="0"/>
          </a:p>
          <a:p>
            <a:r>
              <a:rPr lang="ru-RU" sz="2100" dirty="0" err="1" smtClean="0"/>
              <a:t>мГДc</a:t>
            </a:r>
            <a:r>
              <a:rPr lang="ru-RU" sz="2100" dirty="0" smtClean="0"/>
              <a:t> АК = 9 мм </a:t>
            </a:r>
            <a:r>
              <a:rPr lang="ru-RU" sz="2100" dirty="0" err="1" smtClean="0"/>
              <a:t>рт.ст</a:t>
            </a:r>
            <a:r>
              <a:rPr lang="ru-RU" sz="2100" dirty="0" smtClean="0"/>
              <a:t>.;</a:t>
            </a:r>
            <a:endParaRPr lang="en-US" sz="2100" dirty="0" smtClean="0"/>
          </a:p>
          <a:p>
            <a:r>
              <a:rPr lang="ru-RU" sz="2100" dirty="0" err="1" smtClean="0"/>
              <a:t>срГДсМК</a:t>
            </a:r>
            <a:r>
              <a:rPr lang="ru-RU" sz="2100" dirty="0" smtClean="0"/>
              <a:t> = 4 мм </a:t>
            </a:r>
            <a:r>
              <a:rPr lang="ru-RU" sz="2100" dirty="0" err="1" smtClean="0"/>
              <a:t>рт.ст</a:t>
            </a:r>
            <a:r>
              <a:rPr lang="ru-RU" sz="2100" dirty="0" smtClean="0"/>
              <a:t>.; </a:t>
            </a:r>
            <a:r>
              <a:rPr lang="ru-RU" sz="2100" b="1" dirty="0" smtClean="0"/>
              <a:t/>
            </a:r>
            <a:br>
              <a:rPr lang="ru-RU" sz="2100" b="1" dirty="0" smtClean="0"/>
            </a:br>
            <a:endParaRPr lang="ru-RU" sz="21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28184" y="1844824"/>
            <a:ext cx="2807295" cy="505877"/>
          </a:xfrm>
        </p:spPr>
        <p:txBody>
          <a:bodyPr>
            <a:normAutofit/>
          </a:bodyPr>
          <a:lstStyle/>
          <a:p>
            <a:r>
              <a:rPr lang="ru-RU" sz="2000" dirty="0" smtClean="0"/>
              <a:t>Через 1 месяц </a:t>
            </a:r>
            <a:r>
              <a:rPr lang="ru-RU" sz="2000" dirty="0" err="1" smtClean="0"/>
              <a:t>п</a:t>
            </a:r>
            <a:r>
              <a:rPr lang="ru-RU" sz="2000" dirty="0" smtClean="0"/>
              <a:t>/о</a:t>
            </a:r>
            <a:endParaRPr lang="ru-RU" sz="2000" dirty="0"/>
          </a:p>
        </p:txBody>
      </p:sp>
      <p:sp>
        <p:nvSpPr>
          <p:cNvPr id="10" name="Содержимое 3"/>
          <p:cNvSpPr>
            <a:spLocks noGrp="1"/>
          </p:cNvSpPr>
          <p:nvPr>
            <p:ph sz="quarter" idx="4"/>
          </p:nvPr>
        </p:nvSpPr>
        <p:spPr>
          <a:xfrm>
            <a:off x="6012160" y="2564904"/>
            <a:ext cx="3240360" cy="3571776"/>
          </a:xfrm>
        </p:spPr>
        <p:txBody>
          <a:bodyPr>
            <a:noAutofit/>
          </a:bodyPr>
          <a:lstStyle/>
          <a:p>
            <a:r>
              <a:rPr lang="ru-RU" sz="2100" dirty="0" smtClean="0"/>
              <a:t>КДР = 7,0 см , </a:t>
            </a:r>
          </a:p>
          <a:p>
            <a:r>
              <a:rPr lang="ru-RU" sz="2100" dirty="0" smtClean="0"/>
              <a:t>КСР = 5,8 см </a:t>
            </a:r>
          </a:p>
          <a:p>
            <a:r>
              <a:rPr lang="ru-RU" sz="2100" dirty="0" smtClean="0"/>
              <a:t>КДО ЛЖ = 209 мл, КСО ЛЖ = 136 мл</a:t>
            </a:r>
          </a:p>
          <a:p>
            <a:r>
              <a:rPr lang="ru-RU" sz="2100" dirty="0" smtClean="0"/>
              <a:t> ФВ </a:t>
            </a:r>
            <a:r>
              <a:rPr lang="ru-RU" sz="2100" b="1" dirty="0" smtClean="0"/>
              <a:t>=  36 </a:t>
            </a:r>
            <a:r>
              <a:rPr lang="ru-RU" sz="2100" dirty="0" smtClean="0"/>
              <a:t>%</a:t>
            </a:r>
          </a:p>
          <a:p>
            <a:r>
              <a:rPr lang="ru-RU" sz="2100" dirty="0" smtClean="0"/>
              <a:t>СДЛА = 55 мм </a:t>
            </a:r>
            <a:r>
              <a:rPr lang="ru-RU" sz="2100" dirty="0" err="1" smtClean="0"/>
              <a:t>рт</a:t>
            </a:r>
            <a:r>
              <a:rPr lang="ru-RU" sz="2100" dirty="0" smtClean="0"/>
              <a:t>. </a:t>
            </a:r>
            <a:r>
              <a:rPr lang="ru-RU" sz="2100" dirty="0" err="1" smtClean="0"/>
              <a:t>ст</a:t>
            </a:r>
            <a:endParaRPr lang="ru-RU" sz="2100" dirty="0" smtClean="0"/>
          </a:p>
          <a:p>
            <a:r>
              <a:rPr lang="ru-RU" sz="2100" dirty="0" smtClean="0"/>
              <a:t>АР </a:t>
            </a:r>
            <a:r>
              <a:rPr lang="ru-RU" sz="2100" b="1" dirty="0" smtClean="0"/>
              <a:t>1 ст., </a:t>
            </a:r>
          </a:p>
          <a:p>
            <a:r>
              <a:rPr lang="ru-RU" sz="2100" dirty="0" smtClean="0"/>
              <a:t>МР </a:t>
            </a:r>
            <a:r>
              <a:rPr lang="ru-RU" sz="2100" b="1" dirty="0" smtClean="0"/>
              <a:t>2-&gt;3</a:t>
            </a:r>
            <a:r>
              <a:rPr lang="ru-RU" sz="2100" dirty="0" smtClean="0"/>
              <a:t> ст.</a:t>
            </a:r>
          </a:p>
          <a:p>
            <a:r>
              <a:rPr lang="ru-RU" sz="2100" dirty="0" smtClean="0"/>
              <a:t> </a:t>
            </a:r>
            <a:r>
              <a:rPr lang="ru-RU" sz="2100" dirty="0" err="1" smtClean="0"/>
              <a:t>срГДcАК</a:t>
            </a:r>
            <a:r>
              <a:rPr lang="ru-RU" sz="2100" dirty="0" smtClean="0"/>
              <a:t> = 9 мм </a:t>
            </a:r>
            <a:r>
              <a:rPr lang="ru-RU" sz="2100" dirty="0" err="1" smtClean="0"/>
              <a:t>рт.ст</a:t>
            </a:r>
            <a:r>
              <a:rPr lang="ru-RU" sz="2100" dirty="0" smtClean="0"/>
              <a:t>.;</a:t>
            </a:r>
          </a:p>
          <a:p>
            <a:r>
              <a:rPr lang="ru-RU" sz="2100" dirty="0" err="1" smtClean="0"/>
              <a:t>срГДсМК</a:t>
            </a:r>
            <a:r>
              <a:rPr lang="ru-RU" sz="2100" dirty="0" smtClean="0"/>
              <a:t> = 3 мм </a:t>
            </a:r>
            <a:r>
              <a:rPr lang="ru-RU" sz="2100" dirty="0" err="1" smtClean="0"/>
              <a:t>рт.ст</a:t>
            </a:r>
            <a:r>
              <a:rPr lang="ru-RU" sz="2100" dirty="0" smtClean="0"/>
              <a:t>.; </a:t>
            </a:r>
            <a:r>
              <a:rPr lang="ru-RU" sz="2100" b="1" dirty="0" smtClean="0"/>
              <a:t/>
            </a:r>
            <a:br>
              <a:rPr lang="ru-RU" sz="2100" b="1" dirty="0" smtClean="0"/>
            </a:br>
            <a:endParaRPr lang="ru-RU" sz="2100" dirty="0"/>
          </a:p>
        </p:txBody>
      </p:sp>
      <p:sp>
        <p:nvSpPr>
          <p:cNvPr id="7" name="Текст 2"/>
          <p:cNvSpPr txBox="1">
            <a:spLocks/>
          </p:cNvSpPr>
          <p:nvPr/>
        </p:nvSpPr>
        <p:spPr>
          <a:xfrm>
            <a:off x="323528" y="1916832"/>
            <a:ext cx="3240360" cy="360040"/>
          </a:xfrm>
          <a:prstGeom prst="rect">
            <a:avLst/>
          </a:prstGeom>
        </p:spPr>
        <p:txBody>
          <a:bodyPr vert="horz" lIns="146304" tIns="9144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ru-RU" sz="2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При  поступлении</a:t>
            </a:r>
            <a:endParaRPr kumimoji="0" lang="ru-RU" sz="2000" b="1" i="0" u="none" strike="noStrike" kern="1200" cap="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Содержимое 3"/>
          <p:cNvSpPr txBox="1">
            <a:spLocks/>
          </p:cNvSpPr>
          <p:nvPr/>
        </p:nvSpPr>
        <p:spPr>
          <a:xfrm>
            <a:off x="-36512" y="2564904"/>
            <a:ext cx="3240360" cy="3312368"/>
          </a:xfrm>
          <a:prstGeom prst="rect">
            <a:avLst/>
          </a:prstGeom>
        </p:spPr>
        <p:txBody>
          <a:bodyPr vert="horz" lIns="54864" tIns="91440" rtlCol="0">
            <a:noAutofit/>
          </a:bodyPr>
          <a:lstStyle/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ru-RU" sz="2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КДР = 7,2 см ,</a:t>
            </a: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ru-RU" sz="2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КСР = 5,9 см </a:t>
            </a: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ru-RU" sz="2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КДО ЛЖ = 238 мл, КСО ЛЖ = 161 мл</a:t>
            </a: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ru-RU" sz="2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ФВ = </a:t>
            </a:r>
            <a:r>
              <a:rPr kumimoji="0" lang="ru-RU" sz="2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32</a:t>
            </a:r>
            <a:r>
              <a:rPr kumimoji="0" lang="ru-RU" sz="2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%</a:t>
            </a: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ru-RU" sz="2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СДЛА = 75 мм </a:t>
            </a:r>
            <a:r>
              <a:rPr kumimoji="0" lang="ru-RU" sz="21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рт</a:t>
            </a:r>
            <a:r>
              <a:rPr kumimoji="0" lang="ru-RU" sz="2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</a:t>
            </a:r>
            <a:r>
              <a:rPr kumimoji="0" lang="ru-RU" sz="21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ст</a:t>
            </a:r>
            <a:endParaRPr kumimoji="0" lang="ru-RU" sz="21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ru-RU" sz="2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АР = </a:t>
            </a:r>
            <a:r>
              <a:rPr kumimoji="0" lang="ru-RU" sz="2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2-</a:t>
            </a:r>
            <a:r>
              <a:rPr kumimoji="0" lang="en-US" sz="2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&gt;</a:t>
            </a:r>
            <a:r>
              <a:rPr kumimoji="0" lang="ru-RU" sz="2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 ст.,</a:t>
            </a: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ru-RU" sz="2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МР = 3 ст. </a:t>
            </a: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ru-RU" sz="21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срГДcАК</a:t>
            </a:r>
            <a:r>
              <a:rPr kumimoji="0" lang="ru-RU" sz="2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= 10 мм </a:t>
            </a:r>
            <a:r>
              <a:rPr kumimoji="0" lang="ru-RU" sz="21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рт.ст</a:t>
            </a:r>
            <a:r>
              <a:rPr kumimoji="0" lang="ru-RU" sz="2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.;</a:t>
            </a: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ru-RU" sz="21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срГДсМК</a:t>
            </a:r>
            <a:r>
              <a:rPr kumimoji="0" lang="ru-RU" sz="2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= 4 мм </a:t>
            </a:r>
            <a:r>
              <a:rPr kumimoji="0" lang="ru-RU" sz="21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рт.ст</a:t>
            </a:r>
            <a:r>
              <a:rPr kumimoji="0" lang="ru-RU" sz="2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.; </a:t>
            </a:r>
            <a:endParaRPr kumimoji="0" lang="ru-RU" sz="2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Физическая активность до и после вмешательства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b="0" dirty="0" smtClean="0"/>
              <a:t>Т 6МХ до: </a:t>
            </a:r>
            <a:r>
              <a:rPr lang="ru-RU" dirty="0" smtClean="0"/>
              <a:t>не проводился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2564905"/>
            <a:ext cx="2592288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b="0" dirty="0" smtClean="0"/>
              <a:t>Т6 МХ ПОСЛЕ: </a:t>
            </a:r>
            <a:r>
              <a:rPr lang="ru-RU" dirty="0" smtClean="0"/>
              <a:t>218 М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2440065"/>
            <a:ext cx="3024336" cy="4417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67544" y="5949280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Недостаточность </a:t>
            </a:r>
            <a:r>
              <a:rPr lang="ru-RU" sz="2400" b="1" dirty="0" err="1" smtClean="0"/>
              <a:t>крововообращения</a:t>
            </a:r>
            <a:r>
              <a:rPr lang="ru-RU" sz="2400" b="1" dirty="0" smtClean="0"/>
              <a:t> 4 </a:t>
            </a:r>
            <a:r>
              <a:rPr lang="en-US" sz="2400" b="1" dirty="0" smtClean="0">
                <a:sym typeface="Wingdings" pitchFamily="2" charset="2"/>
              </a:rPr>
              <a:t> 3 </a:t>
            </a:r>
            <a:r>
              <a:rPr lang="ru-RU" sz="2400" b="1" dirty="0" smtClean="0">
                <a:sym typeface="Wingdings" pitchFamily="2" charset="2"/>
              </a:rPr>
              <a:t>ФК по </a:t>
            </a:r>
            <a:r>
              <a:rPr lang="en-US" sz="2400" b="1" dirty="0" smtClean="0">
                <a:sym typeface="Wingdings" pitchFamily="2" charset="2"/>
              </a:rPr>
              <a:t>NYHA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76672"/>
            <a:ext cx="7719392" cy="486888"/>
          </a:xfrm>
        </p:spPr>
        <p:txBody>
          <a:bodyPr>
            <a:noAutofit/>
          </a:bodyPr>
          <a:lstStyle/>
          <a:p>
            <a:r>
              <a:rPr lang="ru-RU" sz="3200" dirty="0" smtClean="0"/>
              <a:t>Лабораторные данные (при выписке)</a:t>
            </a: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3568" y="1628800"/>
            <a:ext cx="8022336" cy="4824536"/>
          </a:xfrm>
        </p:spPr>
        <p:txBody>
          <a:bodyPr>
            <a:normAutofit fontScale="92500" lnSpcReduction="10000"/>
          </a:bodyPr>
          <a:lstStyle/>
          <a:p>
            <a:endParaRPr lang="ru-RU" dirty="0" smtClean="0"/>
          </a:p>
          <a:p>
            <a:r>
              <a:rPr lang="ru-RU" dirty="0" smtClean="0"/>
              <a:t>Клинический анализ крови: гемоглобин 13,34 г/дл , лейкоциты 9,0 10*9, нейтрофилы 6,3./мкл, тромбоциты 286 10*9/л, эритроциты 4,80 10*12/л</a:t>
            </a:r>
            <a:endParaRPr lang="ru-RU" b="1" dirty="0" smtClean="0"/>
          </a:p>
          <a:p>
            <a:endParaRPr lang="ru-RU" b="1" dirty="0" smtClean="0"/>
          </a:p>
          <a:p>
            <a:r>
              <a:rPr lang="ru-RU" b="1" dirty="0" smtClean="0"/>
              <a:t/>
            </a:r>
            <a:br>
              <a:rPr lang="ru-RU" b="1" dirty="0" smtClean="0"/>
            </a:br>
            <a:endParaRPr lang="ru-RU" b="1" dirty="0" smtClean="0"/>
          </a:p>
          <a:p>
            <a:endParaRPr lang="ru-RU" dirty="0" smtClean="0"/>
          </a:p>
          <a:p>
            <a:r>
              <a:rPr lang="ru-RU" dirty="0" smtClean="0"/>
              <a:t>Биохимический анализ крови:</a:t>
            </a:r>
          </a:p>
          <a:p>
            <a:r>
              <a:rPr lang="ru-RU" dirty="0" smtClean="0"/>
              <a:t>АЛТ 13,0 </a:t>
            </a:r>
            <a:r>
              <a:rPr lang="ru-RU" dirty="0" err="1" smtClean="0"/>
              <a:t>Ед</a:t>
            </a:r>
            <a:r>
              <a:rPr lang="ru-RU" dirty="0" smtClean="0"/>
              <a:t>/л, АСТ 20,0 </a:t>
            </a:r>
            <a:r>
              <a:rPr lang="ru-RU" dirty="0" err="1" smtClean="0"/>
              <a:t>Ед</a:t>
            </a:r>
            <a:r>
              <a:rPr lang="ru-RU" dirty="0" smtClean="0"/>
              <a:t>/л, глюкоза </a:t>
            </a:r>
            <a:r>
              <a:rPr lang="ru-RU" b="1" dirty="0" smtClean="0"/>
              <a:t>6,50</a:t>
            </a:r>
            <a:r>
              <a:rPr lang="ru-RU" dirty="0" smtClean="0"/>
              <a:t> </a:t>
            </a:r>
            <a:r>
              <a:rPr lang="ru-RU" dirty="0" err="1" smtClean="0"/>
              <a:t>ммоль</a:t>
            </a:r>
            <a:r>
              <a:rPr lang="ru-RU" dirty="0" smtClean="0"/>
              <a:t>/л , общий белок 78,6 г/л, билирубин общий 13,5 </a:t>
            </a:r>
            <a:r>
              <a:rPr lang="ru-RU" dirty="0" err="1" smtClean="0"/>
              <a:t>мкмоль</a:t>
            </a:r>
            <a:r>
              <a:rPr lang="ru-RU" dirty="0" smtClean="0"/>
              <a:t>/л, </a:t>
            </a:r>
            <a:r>
              <a:rPr lang="ru-RU" dirty="0" err="1" smtClean="0"/>
              <a:t>креатинин</a:t>
            </a:r>
            <a:r>
              <a:rPr lang="ru-RU" dirty="0" smtClean="0"/>
              <a:t> 74,7 </a:t>
            </a:r>
            <a:r>
              <a:rPr lang="ru-RU" dirty="0" err="1" smtClean="0"/>
              <a:t>мкмоль</a:t>
            </a:r>
            <a:r>
              <a:rPr lang="ru-RU" dirty="0" smtClean="0"/>
              <a:t>/л</a:t>
            </a:r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Электролиты: калий </a:t>
            </a:r>
            <a:r>
              <a:rPr lang="ru-RU" b="1" dirty="0" smtClean="0"/>
              <a:t>4,5 </a:t>
            </a:r>
            <a:r>
              <a:rPr lang="ru-RU" dirty="0" err="1" smtClean="0"/>
              <a:t>ммоль</a:t>
            </a:r>
            <a:r>
              <a:rPr lang="ru-RU" dirty="0" smtClean="0"/>
              <a:t>/л , натрий 140,0 </a:t>
            </a:r>
            <a:r>
              <a:rPr lang="ru-RU" dirty="0" err="1" smtClean="0"/>
              <a:t>ммоль</a:t>
            </a:r>
            <a:r>
              <a:rPr lang="ru-RU" dirty="0" smtClean="0"/>
              <a:t>/л, хлор 104,0 </a:t>
            </a:r>
            <a:r>
              <a:rPr lang="ru-RU" dirty="0" err="1" smtClean="0"/>
              <a:t>ммоль</a:t>
            </a:r>
            <a:r>
              <a:rPr lang="ru-RU" dirty="0" smtClean="0"/>
              <a:t>/л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endParaRPr lang="ru-RU" b="1" dirty="0" smtClean="0"/>
          </a:p>
          <a:p>
            <a:r>
              <a:rPr lang="en-US" b="1" dirty="0" smtClean="0"/>
              <a:t>BNP 1 404,8 </a:t>
            </a:r>
            <a:r>
              <a:rPr lang="ru-RU" b="1" dirty="0" err="1" smtClean="0"/>
              <a:t>пг</a:t>
            </a:r>
            <a:r>
              <a:rPr lang="ru-RU" b="1" dirty="0" smtClean="0"/>
              <a:t>/мл </a:t>
            </a:r>
            <a:r>
              <a:rPr lang="ru-RU" b="1" dirty="0" smtClean="0">
                <a:sym typeface="Wingdings" pitchFamily="2" charset="2"/>
              </a:rPr>
              <a:t></a:t>
            </a:r>
            <a:r>
              <a:rPr lang="en-US" b="1" dirty="0" smtClean="0">
                <a:sym typeface="Wingdings" pitchFamily="2" charset="2"/>
              </a:rPr>
              <a:t> </a:t>
            </a:r>
            <a:r>
              <a:rPr lang="en-US" dirty="0" smtClean="0"/>
              <a:t>BNP </a:t>
            </a:r>
            <a:r>
              <a:rPr lang="en-US" b="1" dirty="0" smtClean="0"/>
              <a:t>645,7 </a:t>
            </a:r>
            <a:r>
              <a:rPr lang="ru-RU" dirty="0" err="1" smtClean="0"/>
              <a:t>пг</a:t>
            </a:r>
            <a:r>
              <a:rPr lang="ru-RU" dirty="0" smtClean="0"/>
              <a:t>/мл</a:t>
            </a:r>
            <a:endParaRPr lang="ru-RU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4941168"/>
            <a:ext cx="2667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0"/>
            <a:ext cx="7560840" cy="648072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Рентгенография органов грудной клетки (</a:t>
            </a:r>
            <a:r>
              <a:rPr lang="ru-RU" sz="2800" dirty="0" err="1" smtClean="0"/>
              <a:t>п</a:t>
            </a:r>
            <a:r>
              <a:rPr lang="ru-RU" sz="2800" dirty="0" smtClean="0"/>
              <a:t>/0)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1560" y="692696"/>
            <a:ext cx="8352928" cy="1872208"/>
          </a:xfrm>
        </p:spPr>
        <p:txBody>
          <a:bodyPr>
            <a:normAutofit fontScale="55000" lnSpcReduction="20000"/>
          </a:bodyPr>
          <a:lstStyle/>
          <a:p>
            <a:r>
              <a:rPr lang="ru-RU" sz="3600" dirty="0" smtClean="0"/>
              <a:t>По сравнению с данными предыдущего исследования: </a:t>
            </a:r>
            <a:br>
              <a:rPr lang="ru-RU" sz="3600" dirty="0" smtClean="0"/>
            </a:br>
            <a:r>
              <a:rPr lang="ru-RU" sz="3600" dirty="0" smtClean="0"/>
              <a:t>Признаки ВЗЛ </a:t>
            </a:r>
            <a:r>
              <a:rPr lang="ru-RU" sz="3600" b="1" dirty="0" smtClean="0"/>
              <a:t>уменьшились до 1 ст.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Незначительно уменьшилось количество плеврального выпота слева. </a:t>
            </a:r>
            <a:br>
              <a:rPr lang="ru-RU" sz="3600" dirty="0" smtClean="0"/>
            </a:br>
            <a:r>
              <a:rPr lang="ru-RU" sz="3600" dirty="0" smtClean="0"/>
              <a:t>в левой плевральной полости - небольшое количество в пределах бокового и заднего плевральных синусов.</a:t>
            </a:r>
            <a:br>
              <a:rPr lang="ru-RU" sz="3600" dirty="0" smtClean="0"/>
            </a:br>
            <a:r>
              <a:rPr lang="ru-RU" sz="3600" dirty="0" smtClean="0"/>
              <a:t>В легких слева в нижней доле </a:t>
            </a:r>
            <a:r>
              <a:rPr lang="ru-RU" sz="3600" dirty="0" err="1" smtClean="0"/>
              <a:t>пневматизация</a:t>
            </a:r>
            <a:r>
              <a:rPr lang="ru-RU" sz="3600" dirty="0" smtClean="0"/>
              <a:t> снижена вследствие </a:t>
            </a:r>
            <a:r>
              <a:rPr lang="ru-RU" sz="3600" dirty="0" err="1" smtClean="0"/>
              <a:t>гиповентиляционных</a:t>
            </a:r>
            <a:r>
              <a:rPr lang="ru-RU" sz="3600" dirty="0" smtClean="0"/>
              <a:t> изменений.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2780928"/>
            <a:ext cx="3744416" cy="391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2780928"/>
            <a:ext cx="3888432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Суточное </a:t>
            </a:r>
            <a:r>
              <a:rPr lang="ru-RU" dirty="0" err="1" smtClean="0"/>
              <a:t>мониторирование</a:t>
            </a:r>
            <a:r>
              <a:rPr lang="ru-RU" dirty="0" smtClean="0"/>
              <a:t> ЭКГ</a:t>
            </a:r>
            <a:r>
              <a:rPr lang="en-US" dirty="0" smtClean="0"/>
              <a:t> (</a:t>
            </a:r>
            <a:r>
              <a:rPr lang="ru-RU" dirty="0" smtClean="0"/>
              <a:t>после):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000" dirty="0" err="1" smtClean="0"/>
              <a:t>синусовый</a:t>
            </a:r>
            <a:r>
              <a:rPr lang="ru-RU" sz="2000" dirty="0" smtClean="0"/>
              <a:t> ритм со средней ЧСС 78 уд. в мин (максимальная ЧСС 98 уд. в мин в 16:17, минимальная ЧСС 66 уд. в мин в 5:10).</a:t>
            </a:r>
            <a:br>
              <a:rPr lang="ru-RU" sz="2000" dirty="0" smtClean="0"/>
            </a:br>
            <a:r>
              <a:rPr lang="ru-RU" sz="2000" dirty="0" smtClean="0"/>
              <a:t>Зарегистрировано:- </a:t>
            </a:r>
            <a:r>
              <a:rPr lang="ru-RU" sz="2000" b="1" dirty="0" smtClean="0"/>
              <a:t>3592 </a:t>
            </a:r>
            <a:r>
              <a:rPr lang="ru-RU" sz="2000" dirty="0" smtClean="0"/>
              <a:t>одиночных полиморфных, </a:t>
            </a:r>
            <a:r>
              <a:rPr lang="ru-RU" sz="2000" dirty="0" err="1" smtClean="0"/>
              <a:t>политопных</a:t>
            </a:r>
            <a:r>
              <a:rPr lang="ru-RU" sz="2000" dirty="0" smtClean="0"/>
              <a:t> желудочковых экстрасистол </a:t>
            </a:r>
            <a:br>
              <a:rPr lang="ru-RU" sz="2000" dirty="0" smtClean="0"/>
            </a:br>
            <a:r>
              <a:rPr lang="ru-RU" sz="2000" dirty="0" smtClean="0"/>
              <a:t>- 1 неустойчивая пробежка желудочковой тахикардии (3 комплекса) с ЧСЖ 138 уд. в мин. в 12:57,</a:t>
            </a:r>
            <a:br>
              <a:rPr lang="ru-RU" sz="2000" dirty="0" smtClean="0"/>
            </a:br>
            <a:r>
              <a:rPr lang="ru-RU" sz="2000" dirty="0" smtClean="0"/>
              <a:t>- 1 пауза, обусловленная эпизодом </a:t>
            </a:r>
            <a:r>
              <a:rPr lang="ru-RU" sz="2000" dirty="0" err="1" smtClean="0"/>
              <a:t>АВ-блокады</a:t>
            </a:r>
            <a:r>
              <a:rPr lang="ru-RU" sz="2000" dirty="0" smtClean="0"/>
              <a:t> 2 степени 3:1, </a:t>
            </a:r>
            <a:r>
              <a:rPr lang="ru-RU" sz="2000" dirty="0" err="1" smtClean="0"/>
              <a:t>Мобитц</a:t>
            </a:r>
            <a:r>
              <a:rPr lang="ru-RU" sz="2000" dirty="0" smtClean="0"/>
              <a:t> 1, продолжительностью 2,7 секунды в 7:55.</a:t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8224" y="4002621"/>
            <a:ext cx="2195736" cy="2855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Медикаментозная терапия при выписке: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b="1" dirty="0" smtClean="0"/>
              <a:t>* </a:t>
            </a:r>
            <a:r>
              <a:rPr lang="ru-RU" b="1" dirty="0" err="1" smtClean="0"/>
              <a:t>Розувастатин</a:t>
            </a:r>
            <a:r>
              <a:rPr lang="ru-RU" b="1" dirty="0" smtClean="0"/>
              <a:t> 20 мг  (инициация терапии)</a:t>
            </a:r>
          </a:p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* </a:t>
            </a:r>
            <a:r>
              <a:rPr lang="ru-RU" b="1" dirty="0" err="1" smtClean="0"/>
              <a:t>Метопролола</a:t>
            </a:r>
            <a:r>
              <a:rPr lang="ru-RU" b="1" dirty="0" smtClean="0"/>
              <a:t> </a:t>
            </a:r>
            <a:r>
              <a:rPr lang="ru-RU" b="1" dirty="0" err="1" smtClean="0"/>
              <a:t>сукцинат</a:t>
            </a:r>
            <a:r>
              <a:rPr lang="ru-RU" b="1" dirty="0" smtClean="0"/>
              <a:t> 25 мг 2 </a:t>
            </a:r>
            <a:r>
              <a:rPr lang="ru-RU" b="1" dirty="0" err="1" smtClean="0"/>
              <a:t>р</a:t>
            </a:r>
            <a:r>
              <a:rPr lang="ru-RU" b="1" dirty="0" smtClean="0"/>
              <a:t>/</a:t>
            </a:r>
            <a:r>
              <a:rPr lang="ru-RU" b="1" dirty="0" err="1" smtClean="0"/>
              <a:t>сут</a:t>
            </a:r>
            <a:endParaRPr lang="ru-RU" b="1" dirty="0" smtClean="0"/>
          </a:p>
          <a:p>
            <a:r>
              <a:rPr lang="ru-RU" b="1" dirty="0" smtClean="0"/>
              <a:t>* </a:t>
            </a:r>
            <a:r>
              <a:rPr lang="ru-RU" b="1" dirty="0" err="1" smtClean="0"/>
              <a:t>Ивабрадин</a:t>
            </a:r>
            <a:r>
              <a:rPr lang="ru-RU" b="1" dirty="0" smtClean="0"/>
              <a:t> 5 мг в 2 </a:t>
            </a:r>
            <a:r>
              <a:rPr lang="ru-RU" b="1" dirty="0" err="1" smtClean="0"/>
              <a:t>р</a:t>
            </a:r>
            <a:r>
              <a:rPr lang="ru-RU" b="1" dirty="0" smtClean="0"/>
              <a:t>/</a:t>
            </a:r>
            <a:r>
              <a:rPr lang="ru-RU" b="1" dirty="0" err="1" smtClean="0"/>
              <a:t>сут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* </a:t>
            </a:r>
            <a:r>
              <a:rPr lang="ru-RU" b="1" dirty="0" err="1" smtClean="0"/>
              <a:t>Торасемид</a:t>
            </a:r>
            <a:r>
              <a:rPr lang="ru-RU" b="1" dirty="0" smtClean="0"/>
              <a:t> 20мг/</a:t>
            </a:r>
            <a:r>
              <a:rPr lang="ru-RU" b="1" dirty="0" err="1" smtClean="0"/>
              <a:t>сут</a:t>
            </a:r>
            <a:r>
              <a:rPr lang="ru-RU" b="1" dirty="0" smtClean="0"/>
              <a:t> </a:t>
            </a:r>
            <a:br>
              <a:rPr lang="ru-RU" b="1" dirty="0" smtClean="0"/>
            </a:br>
            <a:r>
              <a:rPr lang="ru-RU" b="1" dirty="0" smtClean="0"/>
              <a:t>* </a:t>
            </a:r>
            <a:r>
              <a:rPr lang="ru-RU" b="1" dirty="0" err="1" smtClean="0"/>
              <a:t>Эплеренон</a:t>
            </a:r>
            <a:r>
              <a:rPr lang="ru-RU" b="1" dirty="0" smtClean="0"/>
              <a:t> 50 мг/</a:t>
            </a:r>
            <a:r>
              <a:rPr lang="ru-RU" b="1" dirty="0" err="1" smtClean="0"/>
              <a:t>сут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b="1" dirty="0" smtClean="0"/>
          </a:p>
          <a:p>
            <a:r>
              <a:rPr lang="ru-RU" b="1" dirty="0" smtClean="0"/>
              <a:t>- Ацетилсалициловая кислота 75 мг/</a:t>
            </a:r>
            <a:r>
              <a:rPr lang="ru-RU" b="1" dirty="0" err="1" smtClean="0"/>
              <a:t>сут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- </a:t>
            </a:r>
            <a:r>
              <a:rPr lang="ru-RU" b="1" dirty="0" err="1" smtClean="0"/>
              <a:t>Клопидогрель</a:t>
            </a:r>
            <a:r>
              <a:rPr lang="ru-RU" b="1" dirty="0" smtClean="0"/>
              <a:t> 75 мг 1 </a:t>
            </a:r>
            <a:r>
              <a:rPr lang="ru-RU" b="1" dirty="0" err="1" smtClean="0"/>
              <a:t>табл</a:t>
            </a:r>
            <a:r>
              <a:rPr lang="ru-RU" b="1" dirty="0" smtClean="0"/>
              <a:t>/</a:t>
            </a:r>
            <a:r>
              <a:rPr lang="ru-RU" b="1" dirty="0" err="1" smtClean="0"/>
              <a:t>сут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err="1" smtClean="0"/>
              <a:t>Сакубитрил</a:t>
            </a:r>
            <a:r>
              <a:rPr lang="ru-RU" b="1" dirty="0" smtClean="0"/>
              <a:t>/</a:t>
            </a:r>
            <a:r>
              <a:rPr lang="ru-RU" b="1" dirty="0" err="1" smtClean="0"/>
              <a:t>валсартан</a:t>
            </a:r>
            <a:r>
              <a:rPr lang="ru-RU" b="1" dirty="0" smtClean="0"/>
              <a:t> 50 мг 1 табл. 1 раз в сутки, с последующей титрацией дозы (целевая 200 мг/</a:t>
            </a:r>
            <a:r>
              <a:rPr lang="ru-RU" b="1" dirty="0" err="1" smtClean="0"/>
              <a:t>сут</a:t>
            </a:r>
            <a:r>
              <a:rPr lang="ru-RU" b="1" dirty="0" smtClean="0"/>
              <a:t>), под контролем кардиолога по месту жительства</a:t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Профилактика бактериального эндокардита</a:t>
            </a:r>
            <a:endParaRPr lang="ru-RU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264" y="5301208"/>
            <a:ext cx="202692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Рекомендации </a:t>
            </a:r>
            <a:r>
              <a:rPr lang="en-US" sz="3600" dirty="0" smtClean="0"/>
              <a:t>ESC/EACTS 201</a:t>
            </a:r>
            <a:r>
              <a:rPr lang="ru-RU" sz="3600" dirty="0" smtClean="0"/>
              <a:t>7</a:t>
            </a:r>
            <a:r>
              <a:rPr lang="en-US" sz="3600" dirty="0" smtClean="0"/>
              <a:t> </a:t>
            </a:r>
            <a:r>
              <a:rPr lang="ru-RU" sz="3600" dirty="0" smtClean="0"/>
              <a:t>по лечению клапанной болезни сердца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736" y="1484784"/>
            <a:ext cx="2376264" cy="1425759"/>
          </a:xfrm>
          <a:prstGeom prst="rect">
            <a:avLst/>
          </a:prstGeom>
        </p:spPr>
      </p:pic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611560" y="3212976"/>
          <a:ext cx="8229600" cy="2778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15000"/>
                <a:gridCol w="1008112"/>
                <a:gridCol w="1306488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Рекомендации</a:t>
                      </a:r>
                      <a:endParaRPr lang="ru-RU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Класс</a:t>
                      </a:r>
                      <a:endParaRPr lang="ru-RU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Уровень</a:t>
                      </a:r>
                      <a:endParaRPr lang="ru-RU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370840">
                <a:tc gridSpan="3">
                  <a:txBody>
                    <a:bodyPr/>
                    <a:lstStyle/>
                    <a:p>
                      <a:r>
                        <a:rPr lang="ru-RU" b="1" dirty="0" smtClean="0"/>
                        <a:t>D) Сопутствующие операции на аортальном клапане во время других операции на сердце/восходящей аорте</a:t>
                      </a:r>
                      <a:endParaRPr lang="ru-RU" b="1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ХПАК следует рассматривать у пациентов с умеренным аортальным стенозом*, которым выполняется АКШ или хирургическое вмешательство на восходящей аорте или другом клапане по решению Клапанной Группы.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IIa</a:t>
                      </a:r>
                      <a:endParaRPr lang="ru-RU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</a:t>
                      </a:r>
                      <a:endParaRPr lang="ru-RU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370840">
                <a:tc gridSpan="3">
                  <a:txBody>
                    <a:bodyPr/>
                    <a:lstStyle/>
                    <a:p>
                      <a:r>
                        <a:rPr lang="ru-RU" sz="1600" dirty="0" smtClean="0"/>
                        <a:t>*аортальный стеноз считается</a:t>
                      </a:r>
                      <a:r>
                        <a:rPr lang="ru-RU" sz="1600" baseline="0" dirty="0" smtClean="0"/>
                        <a:t> умеренным при площади клапана </a:t>
                      </a:r>
                      <a:r>
                        <a:rPr lang="ru-RU" sz="1600" b="1" baseline="0" dirty="0" smtClean="0"/>
                        <a:t>1,0-1,5 см² </a:t>
                      </a:r>
                      <a:r>
                        <a:rPr lang="ru-RU" sz="1600" baseline="0" dirty="0" smtClean="0"/>
                        <a:t>или средний градиент на АК </a:t>
                      </a:r>
                      <a:r>
                        <a:rPr lang="ru-RU" sz="1600" b="1" baseline="0" dirty="0" smtClean="0"/>
                        <a:t>25-40 мм </a:t>
                      </a:r>
                      <a:r>
                        <a:rPr lang="ru-RU" sz="1600" b="1" baseline="0" dirty="0" err="1" smtClean="0"/>
                        <a:t>рт.ст</a:t>
                      </a:r>
                      <a:r>
                        <a:rPr lang="ru-RU" sz="1600" baseline="0" dirty="0" smtClean="0"/>
                        <a:t>. при нормальной характеристике потока</a:t>
                      </a:r>
                      <a:endParaRPr lang="ru-RU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Рекомендации </a:t>
            </a:r>
            <a:r>
              <a:rPr lang="en-US" sz="3600" dirty="0" smtClean="0"/>
              <a:t>ESC/EACTS 2018 </a:t>
            </a:r>
            <a:r>
              <a:rPr lang="ru-RU" sz="3600" dirty="0" smtClean="0"/>
              <a:t>по </a:t>
            </a:r>
            <a:r>
              <a:rPr lang="ru-RU" sz="3600" dirty="0" err="1" smtClean="0"/>
              <a:t>реваскуляризации</a:t>
            </a:r>
            <a:r>
              <a:rPr lang="ru-RU" sz="3600" dirty="0" smtClean="0"/>
              <a:t> миокарда</a:t>
            </a:r>
            <a:endParaRPr lang="ru-RU" sz="3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736" y="1484784"/>
            <a:ext cx="2376264" cy="1425759"/>
          </a:xfrm>
          <a:prstGeom prst="rect">
            <a:avLst/>
          </a:prstGeom>
        </p:spPr>
      </p:pic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611560" y="3212976"/>
          <a:ext cx="8229600" cy="1656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15000"/>
                <a:gridCol w="1008112"/>
                <a:gridCol w="1306488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Рекомендации</a:t>
                      </a:r>
                      <a:endParaRPr lang="ru-RU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Класс</a:t>
                      </a:r>
                      <a:endParaRPr lang="ru-RU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Уровень</a:t>
                      </a:r>
                      <a:endParaRPr lang="ru-RU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370840">
                <a:tc gridSpan="3">
                  <a:txBody>
                    <a:bodyPr/>
                    <a:lstStyle/>
                    <a:p>
                      <a:r>
                        <a:rPr lang="ru-RU" b="1" dirty="0" smtClean="0"/>
                        <a:t>Первичное вмешательство на клапане и сопутствующая </a:t>
                      </a:r>
                      <a:r>
                        <a:rPr lang="ru-RU" b="1" dirty="0" err="1" smtClean="0"/>
                        <a:t>реваскуляризация</a:t>
                      </a:r>
                      <a:endParaRPr lang="ru-RU" b="1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ЧКВ возможно для пациентов при наличии первичных показаний для выполнения TAVI и стенозом коронарных сосудов &gt;70% в проксимальных сегментах.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IIa</a:t>
                      </a:r>
                      <a:endParaRPr lang="ru-RU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</a:t>
                      </a:r>
                      <a:endParaRPr lang="ru-RU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TAVI </a:t>
            </a:r>
            <a:r>
              <a:rPr lang="ru-RU" sz="4000" dirty="0" smtClean="0"/>
              <a:t> у молодых пациентов</a:t>
            </a:r>
            <a:endParaRPr lang="ru-RU" sz="4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2400" dirty="0" smtClean="0"/>
              <a:t>В США по данным регистра </a:t>
            </a:r>
            <a:r>
              <a:rPr lang="en-US" sz="2400" dirty="0" smtClean="0"/>
              <a:t>NIS</a:t>
            </a:r>
            <a:r>
              <a:rPr lang="ru-RU" sz="2400" dirty="0" smtClean="0"/>
              <a:t> </a:t>
            </a:r>
            <a:r>
              <a:rPr lang="en-US" sz="2400" dirty="0" smtClean="0"/>
              <a:t>(National Inpatient Sample)</a:t>
            </a:r>
            <a:r>
              <a:rPr lang="ru-RU" sz="2400" dirty="0" smtClean="0"/>
              <a:t> в настоящее время растет количество пациентов, направляемых на </a:t>
            </a:r>
            <a:r>
              <a:rPr lang="en-US" sz="2400" dirty="0" smtClean="0"/>
              <a:t>TAVI</a:t>
            </a:r>
            <a:r>
              <a:rPr lang="ru-RU" sz="2400" dirty="0" smtClean="0"/>
              <a:t>, моложе 65 лет</a:t>
            </a:r>
            <a:r>
              <a:rPr lang="en-US" sz="2400" dirty="0" smtClean="0"/>
              <a:t>*</a:t>
            </a:r>
            <a:endParaRPr lang="ru-RU" sz="2400" dirty="0" smtClean="0"/>
          </a:p>
          <a:p>
            <a:pPr algn="just"/>
            <a:endParaRPr lang="ru-RU" sz="2400" dirty="0" smtClean="0"/>
          </a:p>
          <a:p>
            <a:pPr algn="just"/>
            <a:r>
              <a:rPr lang="ru-RU" sz="2400" dirty="0" smtClean="0"/>
              <a:t>Показанием к операции в когорте «молодых» пациентов является крайне высокие риски открытой операции</a:t>
            </a:r>
            <a:r>
              <a:rPr lang="en-US" sz="2400" dirty="0" smtClean="0"/>
              <a:t>*</a:t>
            </a:r>
            <a:endParaRPr lang="ru-RU" sz="2400" dirty="0" smtClean="0"/>
          </a:p>
          <a:p>
            <a:pPr algn="just"/>
            <a:endParaRPr lang="ru-RU" sz="2400" b="1" dirty="0" smtClean="0"/>
          </a:p>
          <a:p>
            <a:pPr algn="just"/>
            <a:r>
              <a:rPr lang="ru-RU" sz="2400" b="1" dirty="0" smtClean="0"/>
              <a:t>Пациенты должны быть информированы об отсутствии данных по отдаленным результаты </a:t>
            </a:r>
            <a:r>
              <a:rPr lang="en-US" sz="2400" b="1" dirty="0" smtClean="0"/>
              <a:t>TAVI</a:t>
            </a:r>
            <a:r>
              <a:rPr lang="ru-RU" sz="2400" b="1" dirty="0" smtClean="0"/>
              <a:t> у больных моложе 65 лет</a:t>
            </a:r>
            <a:endParaRPr lang="ru-RU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39552" y="5949280"/>
            <a:ext cx="806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*</a:t>
            </a:r>
            <a:r>
              <a:rPr lang="en-US" dirty="0" smtClean="0"/>
              <a:t>A. </a:t>
            </a:r>
            <a:r>
              <a:rPr lang="en-US" dirty="0" err="1" smtClean="0"/>
              <a:t>Sedrakyan</a:t>
            </a:r>
            <a:r>
              <a:rPr lang="en-US" dirty="0" smtClean="0"/>
              <a:t> et.al. </a:t>
            </a:r>
            <a:r>
              <a:rPr lang="ru-RU" dirty="0" smtClean="0"/>
              <a:t>«</a:t>
            </a:r>
            <a:r>
              <a:rPr lang="en-US" dirty="0" smtClean="0"/>
              <a:t>Trends in Use of </a:t>
            </a:r>
            <a:r>
              <a:rPr lang="en-US" dirty="0" err="1" smtClean="0"/>
              <a:t>Transcatheter</a:t>
            </a:r>
            <a:r>
              <a:rPr lang="en-US" dirty="0" smtClean="0"/>
              <a:t> Aortic Valve Replacement by Age</a:t>
            </a:r>
            <a:r>
              <a:rPr lang="ru-RU" dirty="0" smtClean="0"/>
              <a:t>».</a:t>
            </a:r>
            <a:r>
              <a:rPr lang="en-US" dirty="0" smtClean="0"/>
              <a:t> </a:t>
            </a:r>
            <a:r>
              <a:rPr lang="en-US" i="1" dirty="0" smtClean="0"/>
              <a:t>JAMA. </a:t>
            </a:r>
            <a:r>
              <a:rPr lang="en-US" dirty="0" smtClean="0"/>
              <a:t>2018;320(6):598-600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264" y="0"/>
            <a:ext cx="2195736" cy="149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Медикаментозная терапия при поступлении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b="1" dirty="0" smtClean="0"/>
              <a:t>* </a:t>
            </a:r>
            <a:r>
              <a:rPr lang="ru-RU" b="1" dirty="0" err="1" smtClean="0"/>
              <a:t>Фуросемид</a:t>
            </a:r>
            <a:r>
              <a:rPr lang="ru-RU" b="1" dirty="0" smtClean="0"/>
              <a:t>  240 мг/</a:t>
            </a:r>
            <a:r>
              <a:rPr lang="ru-RU" b="1" dirty="0" err="1" smtClean="0"/>
              <a:t>сут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* </a:t>
            </a:r>
            <a:r>
              <a:rPr lang="ru-RU" b="1" dirty="0" err="1" smtClean="0"/>
              <a:t>Метопролола</a:t>
            </a:r>
            <a:r>
              <a:rPr lang="ru-RU" b="1" dirty="0" smtClean="0"/>
              <a:t> </a:t>
            </a:r>
            <a:r>
              <a:rPr lang="ru-RU" b="1" dirty="0" err="1" smtClean="0"/>
              <a:t>сукцинат</a:t>
            </a:r>
            <a:r>
              <a:rPr lang="ru-RU" b="1" dirty="0" smtClean="0"/>
              <a:t> 25 мг 2 раза/</a:t>
            </a:r>
            <a:r>
              <a:rPr lang="ru-RU" b="1" dirty="0" err="1" smtClean="0"/>
              <a:t>сут</a:t>
            </a:r>
            <a:endParaRPr lang="ru-RU" b="1" dirty="0" smtClean="0"/>
          </a:p>
          <a:p>
            <a:r>
              <a:rPr lang="ru-RU" b="1" dirty="0" smtClean="0"/>
              <a:t>* </a:t>
            </a:r>
            <a:r>
              <a:rPr lang="ru-RU" b="1" dirty="0" err="1" smtClean="0"/>
              <a:t>Ивабрадин</a:t>
            </a:r>
            <a:r>
              <a:rPr lang="ru-RU" b="1" dirty="0" smtClean="0"/>
              <a:t> 5 мг  2 раза/</a:t>
            </a:r>
            <a:r>
              <a:rPr lang="ru-RU" b="1" dirty="0" err="1" smtClean="0"/>
              <a:t>сут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* </a:t>
            </a:r>
            <a:r>
              <a:rPr lang="ru-RU" b="1" dirty="0" err="1" smtClean="0"/>
              <a:t>Эплеренон</a:t>
            </a:r>
            <a:r>
              <a:rPr lang="ru-RU" b="1" dirty="0" smtClean="0"/>
              <a:t> 50 мг/</a:t>
            </a:r>
            <a:r>
              <a:rPr lang="ru-RU" b="1" dirty="0" err="1" smtClean="0"/>
              <a:t>сут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- Ацетилсалициловая кислота 75 мг/</a:t>
            </a:r>
            <a:r>
              <a:rPr lang="ru-RU" b="1" dirty="0" err="1" smtClean="0"/>
              <a:t>сут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- </a:t>
            </a:r>
            <a:r>
              <a:rPr lang="ru-RU" b="1" dirty="0" err="1" smtClean="0"/>
              <a:t>Клопидогрель</a:t>
            </a:r>
            <a:r>
              <a:rPr lang="ru-RU" b="1" dirty="0" smtClean="0"/>
              <a:t> 75 мг/</a:t>
            </a:r>
            <a:r>
              <a:rPr lang="ru-RU" b="1" dirty="0" err="1" smtClean="0"/>
              <a:t>сут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- </a:t>
            </a:r>
            <a:r>
              <a:rPr lang="ru-RU" b="1" dirty="0" err="1" smtClean="0"/>
              <a:t>Эзомепразол</a:t>
            </a:r>
            <a:r>
              <a:rPr lang="ru-RU" b="1" dirty="0" smtClean="0"/>
              <a:t> 40 мг/</a:t>
            </a:r>
            <a:r>
              <a:rPr lang="ru-RU" b="1" dirty="0" err="1" smtClean="0"/>
              <a:t>сут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264" y="5301208"/>
            <a:ext cx="202692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Вопросы для обсуждения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endParaRPr lang="ru-RU" dirty="0"/>
          </a:p>
          <a:p>
            <a:pPr algn="just"/>
            <a:r>
              <a:rPr lang="ru-RU" b="1" dirty="0"/>
              <a:t>1.</a:t>
            </a:r>
            <a:r>
              <a:rPr lang="ru-RU" dirty="0"/>
              <a:t> Тактика лечения аортального стеноза у пациента с сопутствующей коронарной патологией. Насколько правомочен был выбор </a:t>
            </a:r>
            <a:r>
              <a:rPr lang="ru-RU" dirty="0" err="1"/>
              <a:t>эндоваскулярного</a:t>
            </a:r>
            <a:r>
              <a:rPr lang="ru-RU" dirty="0"/>
              <a:t> подхода у данного больного?</a:t>
            </a:r>
          </a:p>
          <a:p>
            <a:pPr algn="just"/>
            <a:endParaRPr lang="ru-RU" dirty="0"/>
          </a:p>
          <a:p>
            <a:pPr algn="just"/>
            <a:r>
              <a:rPr lang="ru-RU" b="1" dirty="0"/>
              <a:t>2. </a:t>
            </a:r>
            <a:r>
              <a:rPr lang="ru-RU" dirty="0"/>
              <a:t>Факторы, предрасполагающие к развитию значимой </a:t>
            </a:r>
            <a:r>
              <a:rPr lang="ru-RU" dirty="0" err="1"/>
              <a:t>парапротезной</a:t>
            </a:r>
            <a:r>
              <a:rPr lang="ru-RU" dirty="0"/>
              <a:t> регургитации после операции ТИАК.</a:t>
            </a:r>
          </a:p>
          <a:p>
            <a:pPr algn="just"/>
            <a:endParaRPr lang="ru-RU" dirty="0"/>
          </a:p>
          <a:p>
            <a:pPr algn="just"/>
            <a:r>
              <a:rPr lang="ru-RU" b="1" dirty="0"/>
              <a:t>3. </a:t>
            </a:r>
            <a:r>
              <a:rPr lang="ru-RU" dirty="0" err="1"/>
              <a:t>Транскатетерная</a:t>
            </a:r>
            <a:r>
              <a:rPr lang="ru-RU" dirty="0"/>
              <a:t> коррекция </a:t>
            </a:r>
            <a:r>
              <a:rPr lang="ru-RU" dirty="0" err="1"/>
              <a:t>парапротезной</a:t>
            </a:r>
            <a:r>
              <a:rPr lang="ru-RU" dirty="0"/>
              <a:t> аортальной регургитации – единственное возможное решение у больного после многократных интервенционных вмешательств или стоит вернуться к радикальной хирургической тактике?</a:t>
            </a:r>
          </a:p>
        </p:txBody>
      </p:sp>
    </p:spTree>
    <p:extLst>
      <p:ext uri="{BB962C8B-B14F-4D97-AF65-F5344CB8AC3E}">
        <p14:creationId xmlns="" xmlns:p14="http://schemas.microsoft.com/office/powerpoint/2010/main" val="888574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332656"/>
            <a:ext cx="7719392" cy="486888"/>
          </a:xfrm>
        </p:spPr>
        <p:txBody>
          <a:bodyPr>
            <a:noAutofit/>
          </a:bodyPr>
          <a:lstStyle/>
          <a:p>
            <a:r>
              <a:rPr lang="ru-RU" sz="4100" dirty="0" smtClean="0"/>
              <a:t>Лабораторные данные</a:t>
            </a:r>
            <a:endParaRPr lang="ru-RU" sz="41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3568" y="1196752"/>
            <a:ext cx="8022336" cy="4480520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Клинический анализ крови: гемоглобин 12,87 г/дл, лейкоцитоза нет, тромбоциты 204 10*9/л.</a:t>
            </a:r>
          </a:p>
          <a:p>
            <a:r>
              <a:rPr lang="ru-RU" b="1" dirty="0" smtClean="0"/>
              <a:t/>
            </a:r>
            <a:br>
              <a:rPr lang="ru-RU" b="1" dirty="0" smtClean="0"/>
            </a:br>
            <a:endParaRPr lang="ru-RU" b="1" dirty="0" smtClean="0"/>
          </a:p>
          <a:p>
            <a:r>
              <a:rPr lang="ru-RU" dirty="0" smtClean="0"/>
              <a:t>Биохимический анализ крови: </a:t>
            </a:r>
            <a:r>
              <a:rPr lang="ru-RU" b="1" dirty="0" smtClean="0"/>
              <a:t>глюкоза 6,70 </a:t>
            </a:r>
            <a:r>
              <a:rPr lang="ru-RU" b="1" dirty="0" err="1" smtClean="0"/>
              <a:t>ммоль</a:t>
            </a:r>
            <a:r>
              <a:rPr lang="ru-RU" b="1" dirty="0" smtClean="0"/>
              <a:t>/л</a:t>
            </a:r>
            <a:r>
              <a:rPr lang="ru-RU" dirty="0" smtClean="0"/>
              <a:t>, </a:t>
            </a:r>
            <a:r>
              <a:rPr lang="ru-RU" b="1" dirty="0" smtClean="0"/>
              <a:t>билирубин общий 26,6 </a:t>
            </a:r>
            <a:r>
              <a:rPr lang="ru-RU" b="1" dirty="0" err="1" smtClean="0"/>
              <a:t>мкмоль</a:t>
            </a:r>
            <a:r>
              <a:rPr lang="ru-RU" b="1" dirty="0" smtClean="0"/>
              <a:t>/л</a:t>
            </a:r>
            <a:r>
              <a:rPr lang="ru-RU" dirty="0" smtClean="0"/>
              <a:t> , общий белок </a:t>
            </a:r>
            <a:r>
              <a:rPr lang="ru-RU" b="1" dirty="0" smtClean="0"/>
              <a:t>83,3</a:t>
            </a:r>
            <a:r>
              <a:rPr lang="ru-RU" dirty="0" smtClean="0"/>
              <a:t> г/л , мочевина 12,9 </a:t>
            </a:r>
            <a:r>
              <a:rPr lang="ru-RU" dirty="0" err="1" smtClean="0"/>
              <a:t>ммоль</a:t>
            </a:r>
            <a:r>
              <a:rPr lang="ru-RU" dirty="0" smtClean="0"/>
              <a:t>/л</a:t>
            </a:r>
          </a:p>
          <a:p>
            <a:endParaRPr lang="ru-RU" dirty="0" smtClean="0"/>
          </a:p>
          <a:p>
            <a:r>
              <a:rPr lang="ru-RU" dirty="0" err="1" smtClean="0"/>
              <a:t>креатинин</a:t>
            </a:r>
            <a:r>
              <a:rPr lang="ru-RU" dirty="0" smtClean="0"/>
              <a:t> 102,5 </a:t>
            </a:r>
            <a:r>
              <a:rPr lang="ru-RU" dirty="0" err="1" smtClean="0"/>
              <a:t>мкмоль</a:t>
            </a:r>
            <a:r>
              <a:rPr lang="ru-RU" dirty="0" smtClean="0"/>
              <a:t>/л, клиренс </a:t>
            </a:r>
            <a:r>
              <a:rPr lang="ru-RU" dirty="0" err="1" smtClean="0"/>
              <a:t>креатинина</a:t>
            </a:r>
            <a:r>
              <a:rPr lang="ru-RU" dirty="0" smtClean="0"/>
              <a:t> по формуле </a:t>
            </a:r>
            <a:r>
              <a:rPr lang="ru-RU" dirty="0" err="1" smtClean="0"/>
              <a:t>Кокрофта-Голта</a:t>
            </a:r>
            <a:r>
              <a:rPr lang="ru-RU" dirty="0" smtClean="0"/>
              <a:t> = 79 мл/мин, СКФ по формуле CKD-EPI = 67 мл/мин/1,73м</a:t>
            </a:r>
            <a:r>
              <a:rPr lang="ru-RU" baseline="30000" dirty="0" smtClean="0"/>
              <a:t>2</a:t>
            </a: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>Электролиты: калий 4,1 </a:t>
            </a:r>
            <a:r>
              <a:rPr lang="ru-RU" dirty="0" err="1" smtClean="0"/>
              <a:t>ммоль</a:t>
            </a:r>
            <a:r>
              <a:rPr lang="ru-RU" dirty="0" smtClean="0"/>
              <a:t>/л, натрий 141,0 </a:t>
            </a:r>
            <a:r>
              <a:rPr lang="ru-RU" dirty="0" err="1" smtClean="0"/>
              <a:t>ммоль</a:t>
            </a:r>
            <a:r>
              <a:rPr lang="ru-RU" dirty="0" smtClean="0"/>
              <a:t>/л, хлор 102,0 </a:t>
            </a:r>
            <a:r>
              <a:rPr lang="ru-RU" dirty="0" err="1" smtClean="0"/>
              <a:t>ммоль</a:t>
            </a:r>
            <a:r>
              <a:rPr lang="ru-RU" dirty="0" smtClean="0"/>
              <a:t>/л</a:t>
            </a:r>
          </a:p>
          <a:p>
            <a:endParaRPr lang="ru-RU" dirty="0" smtClean="0"/>
          </a:p>
          <a:p>
            <a:r>
              <a:rPr lang="ru-RU" dirty="0" err="1" smtClean="0"/>
              <a:t>Липидограмма</a:t>
            </a:r>
            <a:r>
              <a:rPr lang="ru-RU" dirty="0" smtClean="0"/>
              <a:t> (на «чистом фоне») : </a:t>
            </a:r>
            <a:r>
              <a:rPr lang="ru-RU" b="1" dirty="0" smtClean="0"/>
              <a:t>холестерин 5,65 </a:t>
            </a:r>
            <a:r>
              <a:rPr lang="ru-RU" b="1" dirty="0" err="1" smtClean="0"/>
              <a:t>ммоль</a:t>
            </a:r>
            <a:r>
              <a:rPr lang="ru-RU" b="1" dirty="0" smtClean="0"/>
              <a:t>/л </a:t>
            </a:r>
            <a:r>
              <a:rPr lang="ru-RU" b="1" dirty="0" err="1" smtClean="0"/>
              <a:t>ЛПНП-холестерин</a:t>
            </a:r>
            <a:r>
              <a:rPr lang="ru-RU" b="1" dirty="0" smtClean="0"/>
              <a:t>-</a:t>
            </a:r>
            <a:r>
              <a:rPr lang="en-US" b="1" dirty="0" smtClean="0"/>
              <a:t>XL 4,33 </a:t>
            </a:r>
            <a:r>
              <a:rPr lang="ru-RU" b="1" dirty="0" err="1" smtClean="0"/>
              <a:t>ммоль</a:t>
            </a:r>
            <a:r>
              <a:rPr lang="ru-RU" b="1" dirty="0" smtClean="0"/>
              <a:t>/л</a:t>
            </a:r>
            <a:r>
              <a:rPr lang="ru-RU" dirty="0" smtClean="0"/>
              <a:t>, </a:t>
            </a:r>
            <a:r>
              <a:rPr lang="ru-RU" dirty="0" err="1" smtClean="0"/>
              <a:t>ЛПВП-холестерин</a:t>
            </a:r>
            <a:r>
              <a:rPr lang="ru-RU" dirty="0" smtClean="0"/>
              <a:t> </a:t>
            </a:r>
            <a:r>
              <a:rPr lang="ru-RU" b="1" dirty="0" smtClean="0"/>
              <a:t>0,74</a:t>
            </a:r>
            <a:r>
              <a:rPr lang="ru-RU" dirty="0" smtClean="0"/>
              <a:t> </a:t>
            </a:r>
            <a:r>
              <a:rPr lang="ru-RU" dirty="0" err="1" smtClean="0"/>
              <a:t>ммоль</a:t>
            </a:r>
            <a:r>
              <a:rPr lang="ru-RU" dirty="0" smtClean="0"/>
              <a:t>/л, </a:t>
            </a:r>
            <a:r>
              <a:rPr lang="ru-RU" dirty="0" err="1" smtClean="0"/>
              <a:t>Триглицериды</a:t>
            </a:r>
            <a:r>
              <a:rPr lang="ru-RU" dirty="0" smtClean="0"/>
              <a:t> 1,27 </a:t>
            </a:r>
            <a:r>
              <a:rPr lang="ru-RU" dirty="0" err="1" smtClean="0"/>
              <a:t>ммоль</a:t>
            </a:r>
            <a:r>
              <a:rPr lang="ru-RU" dirty="0" smtClean="0"/>
              <a:t>/л </a:t>
            </a:r>
            <a:br>
              <a:rPr lang="ru-RU" dirty="0" smtClean="0"/>
            </a:br>
            <a:endParaRPr lang="ru-RU" dirty="0" smtClean="0"/>
          </a:p>
          <a:p>
            <a:endParaRPr lang="ru-RU" b="1" dirty="0" smtClean="0"/>
          </a:p>
          <a:p>
            <a:r>
              <a:rPr lang="en-US" b="1" dirty="0" smtClean="0"/>
              <a:t>BNP 1 404,8 </a:t>
            </a:r>
            <a:r>
              <a:rPr lang="ru-RU" b="1" dirty="0" err="1" smtClean="0"/>
              <a:t>пг</a:t>
            </a:r>
            <a:r>
              <a:rPr lang="ru-RU" b="1" dirty="0" smtClean="0"/>
              <a:t>/мл </a:t>
            </a:r>
            <a:endParaRPr lang="ru-RU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4941168"/>
            <a:ext cx="2667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             </a:t>
            </a:r>
            <a:r>
              <a:rPr lang="ru-RU" sz="4100" dirty="0" smtClean="0"/>
              <a:t>ЭКГ</a:t>
            </a:r>
            <a:endParaRPr lang="ru-RU" sz="41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3898776" cy="4623816"/>
          </a:xfrm>
        </p:spPr>
        <p:txBody>
          <a:bodyPr/>
          <a:lstStyle/>
          <a:p>
            <a:r>
              <a:rPr lang="ru-RU" dirty="0" smtClean="0"/>
              <a:t>Август 2018 г 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 smtClean="0"/>
              <a:t>Ноябрь 2019 г</a:t>
            </a:r>
            <a:endParaRPr lang="ru-RU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492896"/>
            <a:ext cx="3744416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2492896"/>
            <a:ext cx="4176464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7" name="AutoShape 9" descr="Картинки по запросу экг\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9" name="Picture 11" descr="Картинки по запросу экг\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8224" y="188640"/>
            <a:ext cx="2364507" cy="792088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55448"/>
            <a:ext cx="8507288" cy="1252728"/>
          </a:xfrm>
        </p:spPr>
        <p:txBody>
          <a:bodyPr>
            <a:noAutofit/>
          </a:bodyPr>
          <a:lstStyle/>
          <a:p>
            <a:r>
              <a:rPr lang="ru-RU" dirty="0" smtClean="0"/>
              <a:t>Суточное </a:t>
            </a:r>
            <a:r>
              <a:rPr lang="ru-RU" dirty="0" err="1" smtClean="0"/>
              <a:t>мониторирование</a:t>
            </a:r>
            <a:r>
              <a:rPr lang="ru-RU" dirty="0" smtClean="0"/>
              <a:t> ЭКГ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000" dirty="0" err="1" smtClean="0"/>
              <a:t>синусовый</a:t>
            </a:r>
            <a:r>
              <a:rPr lang="ru-RU" sz="2000" dirty="0" smtClean="0"/>
              <a:t> ритм </a:t>
            </a:r>
            <a:r>
              <a:rPr lang="ru-RU" sz="2000" b="1" dirty="0" smtClean="0"/>
              <a:t>со средней ЧСС 75 уд/мин </a:t>
            </a:r>
            <a:r>
              <a:rPr lang="ru-RU" sz="2000" dirty="0" smtClean="0"/>
              <a:t>(минимально 62 уд/мин в 04:24 и максимально 94 уд/мин в 23:57). </a:t>
            </a:r>
          </a:p>
          <a:p>
            <a:r>
              <a:rPr lang="ru-RU" sz="2000" b="1" dirty="0" smtClean="0"/>
              <a:t>9345 </a:t>
            </a:r>
            <a:r>
              <a:rPr lang="ru-RU" sz="2000" dirty="0" smtClean="0"/>
              <a:t>одиночных полиморфных , </a:t>
            </a:r>
            <a:r>
              <a:rPr lang="ru-RU" sz="2000" b="1" dirty="0" smtClean="0"/>
              <a:t>590 </a:t>
            </a:r>
            <a:r>
              <a:rPr lang="ru-RU" sz="2000" dirty="0" smtClean="0"/>
              <a:t>куплетов желудочковых экстрасистол (высоких градаций), в том числе сливные и выскальзывающие комплексы. Частые периоды </a:t>
            </a:r>
            <a:r>
              <a:rPr lang="ru-RU" sz="2000" dirty="0" err="1" smtClean="0"/>
              <a:t>би</a:t>
            </a:r>
            <a:r>
              <a:rPr lang="ru-RU" sz="2000" dirty="0" smtClean="0"/>
              <a:t>- и </a:t>
            </a:r>
            <a:r>
              <a:rPr lang="ru-RU" sz="2000" dirty="0" err="1" smtClean="0"/>
              <a:t>тригеминии</a:t>
            </a:r>
            <a:r>
              <a:rPr lang="ru-RU" sz="2000" dirty="0" smtClean="0"/>
              <a:t>.</a:t>
            </a:r>
          </a:p>
          <a:p>
            <a:r>
              <a:rPr lang="ru-RU" sz="2000" dirty="0" smtClean="0"/>
              <a:t> </a:t>
            </a:r>
            <a:r>
              <a:rPr lang="ru-RU" sz="2000" b="1" dirty="0" smtClean="0"/>
              <a:t>56 пробежек ускоренного желудочкового ритма ( 3-9 комплексов) с ЧСЖ 73-153 уд. в мин. 37 одиночных</a:t>
            </a:r>
            <a:r>
              <a:rPr lang="ru-RU" sz="2000" dirty="0" smtClean="0"/>
              <a:t>, 3 куплета </a:t>
            </a:r>
            <a:r>
              <a:rPr lang="ru-RU" sz="2000" dirty="0" err="1" smtClean="0"/>
              <a:t>наджелудочковых</a:t>
            </a:r>
            <a:r>
              <a:rPr lang="ru-RU" sz="2000" dirty="0" smtClean="0"/>
              <a:t> экстрасистол.</a:t>
            </a:r>
            <a:endParaRPr lang="ru-RU" sz="20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35477" y="4077072"/>
            <a:ext cx="2708523" cy="2780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"/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4077072"/>
            <a:ext cx="2761481" cy="2630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Модульная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Моду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6654</TotalTime>
  <Words>1956</Words>
  <Application>Microsoft Office PowerPoint</Application>
  <PresentationFormat>Экран (4:3)</PresentationFormat>
  <Paragraphs>267</Paragraphs>
  <Slides>60</Slides>
  <Notes>3</Notes>
  <HiddenSlides>0</HiddenSlides>
  <MMClips>41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60</vt:i4>
      </vt:variant>
    </vt:vector>
  </HeadingPairs>
  <TitlesOfParts>
    <vt:vector size="62" baseType="lpstr">
      <vt:lpstr>Модульная</vt:lpstr>
      <vt:lpstr>Тема Office</vt:lpstr>
      <vt:lpstr>Слайд 1</vt:lpstr>
      <vt:lpstr>Жалобы при поступлении </vt:lpstr>
      <vt:lpstr> Anamnesis morbi</vt:lpstr>
      <vt:lpstr>Эндоваскулярная коррекция митральной недостаточности с ипользованием системы Mitral Clip</vt:lpstr>
      <vt:lpstr>Объективный статус при поступлении</vt:lpstr>
      <vt:lpstr>Медикаментозная терапия при поступлении </vt:lpstr>
      <vt:lpstr>Лабораторные данные</vt:lpstr>
      <vt:lpstr>                            ЭКГ</vt:lpstr>
      <vt:lpstr>Суточное мониторирование ЭКГ</vt:lpstr>
      <vt:lpstr>Рентгенография органов грудной клетки</vt:lpstr>
      <vt:lpstr>УЗДС  брахиоцефальных артерий</vt:lpstr>
      <vt:lpstr>МСКТ-аортография «фарфоровая аорта»</vt:lpstr>
      <vt:lpstr>«Фарфоровая аорта»</vt:lpstr>
      <vt:lpstr>Коронароангиография</vt:lpstr>
      <vt:lpstr>Аортография </vt:lpstr>
      <vt:lpstr>  ЭхоКГ</vt:lpstr>
      <vt:lpstr>ЧПЭхоКГ </vt:lpstr>
      <vt:lpstr>Клинический диагноз </vt:lpstr>
      <vt:lpstr>Клинический диагноз (продолжение)</vt:lpstr>
      <vt:lpstr>Слайд 20</vt:lpstr>
      <vt:lpstr>Операция транскатетерного трансфеморального протезирования аортального клапана по методике valve-in-valve:</vt:lpstr>
      <vt:lpstr>Операция транскатетерного трансфеморального протезирования аортального клапана по методике valve-in-valve:</vt:lpstr>
      <vt:lpstr>Факторы предрасполагающие к развитию значимой паропротезной регургитации: </vt:lpstr>
      <vt:lpstr>Слайд 24</vt:lpstr>
      <vt:lpstr>Слайд 25</vt:lpstr>
      <vt:lpstr>Figure 2 Treatment options for significant AR after TAVI. 1selected cases.
</vt:lpstr>
      <vt:lpstr>Слайд 27</vt:lpstr>
      <vt:lpstr>Приложения с рекомендованными сочетаниями протез в протез (аортальный и митральный протезы)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ЭхоКГ в динамике</vt:lpstr>
      <vt:lpstr>Физическая активность до и после вмешательства</vt:lpstr>
      <vt:lpstr>Лабораторные данные (при выписке)</vt:lpstr>
      <vt:lpstr>Рентгенография органов грудной клетки (п/0)</vt:lpstr>
      <vt:lpstr>Суточное мониторирование ЭКГ (после):</vt:lpstr>
      <vt:lpstr>Медикаментозная терапия при выписке: </vt:lpstr>
      <vt:lpstr>Рекомендации ESC/EACTS 2017 по лечению клапанной болезни сердца</vt:lpstr>
      <vt:lpstr>Рекомендации ESC/EACTS 2018 по реваскуляризации миокарда</vt:lpstr>
      <vt:lpstr>TAVI  у молодых пациентов</vt:lpstr>
      <vt:lpstr>Слайд 59</vt:lpstr>
      <vt:lpstr>Вопросы для обсуждения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276</cp:revision>
  <dcterms:created xsi:type="dcterms:W3CDTF">2020-01-20T15:29:19Z</dcterms:created>
  <dcterms:modified xsi:type="dcterms:W3CDTF">2020-01-29T09:13:40Z</dcterms:modified>
</cp:coreProperties>
</file>