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04" r:id="rId3"/>
    <p:sldId id="309" r:id="rId4"/>
    <p:sldId id="344" r:id="rId5"/>
    <p:sldId id="323" r:id="rId6"/>
    <p:sldId id="338" r:id="rId7"/>
    <p:sldId id="367" r:id="rId8"/>
    <p:sldId id="370" r:id="rId9"/>
    <p:sldId id="261" r:id="rId10"/>
    <p:sldId id="265" r:id="rId11"/>
    <p:sldId id="335" r:id="rId12"/>
    <p:sldId id="315" r:id="rId13"/>
    <p:sldId id="316" r:id="rId14"/>
    <p:sldId id="318" r:id="rId15"/>
    <p:sldId id="348" r:id="rId16"/>
    <p:sldId id="350" r:id="rId17"/>
    <p:sldId id="317" r:id="rId18"/>
    <p:sldId id="372" r:id="rId19"/>
    <p:sldId id="398" r:id="rId20"/>
    <p:sldId id="322" r:id="rId21"/>
    <p:sldId id="342" r:id="rId22"/>
    <p:sldId id="399" r:id="rId23"/>
    <p:sldId id="381" r:id="rId24"/>
    <p:sldId id="377" r:id="rId25"/>
    <p:sldId id="386" r:id="rId26"/>
    <p:sldId id="400" r:id="rId27"/>
    <p:sldId id="387" r:id="rId28"/>
    <p:sldId id="390" r:id="rId29"/>
    <p:sldId id="389" r:id="rId30"/>
    <p:sldId id="391" r:id="rId31"/>
    <p:sldId id="392" r:id="rId32"/>
    <p:sldId id="393" r:id="rId33"/>
    <p:sldId id="394" r:id="rId34"/>
    <p:sldId id="396" r:id="rId35"/>
    <p:sldId id="405" r:id="rId36"/>
    <p:sldId id="376" r:id="rId37"/>
    <p:sldId id="379" r:id="rId38"/>
    <p:sldId id="406" r:id="rId39"/>
    <p:sldId id="407" r:id="rId40"/>
    <p:sldId id="373" r:id="rId41"/>
    <p:sldId id="404" r:id="rId42"/>
    <p:sldId id="409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4" autoAdjust="0"/>
    <p:restoredTop sz="94617" autoAdjust="0"/>
  </p:normalViewPr>
  <p:slideViewPr>
    <p:cSldViewPr>
      <p:cViewPr varScale="1">
        <p:scale>
          <a:sx n="70" d="100"/>
          <a:sy n="70" d="100"/>
        </p:scale>
        <p:origin x="-784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A5D5A-9E03-470A-8E32-DFF9D90BBE5A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42F35-D4D6-432A-BA36-08FCDD8D3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6EAA9-3166-42EB-A8B7-9383C7AF3DD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139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4C24-7875-4F3E-8FBE-2ABBC04B65BF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60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42F35-D4D6-432A-BA36-08FCDD8D39BB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4C24-7875-4F3E-8FBE-2ABBC04B65BF}" type="slidenum">
              <a:rPr lang="ru-RU" smtClean="0">
                <a:solidFill>
                  <a:prstClr val="black"/>
                </a:solidFill>
              </a:rPr>
              <a:pPr/>
              <a:t>37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601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4C24-7875-4F3E-8FBE-2ABBC04B65BF}" type="slidenum">
              <a:rPr lang="ru-RU" smtClean="0">
                <a:solidFill>
                  <a:prstClr val="black"/>
                </a:solidFill>
              </a:rPr>
              <a:pPr/>
              <a:t>38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601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4C24-7875-4F3E-8FBE-2ABBC04B65BF}" type="slidenum">
              <a:rPr lang="ru-RU" smtClean="0">
                <a:solidFill>
                  <a:prstClr val="black"/>
                </a:solidFill>
              </a:rPr>
              <a:pPr/>
              <a:t>39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601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613B-5FA4-4B55-8909-CD7EA3649CB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FF88-105A-4F84-987B-305F2FBED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613B-5FA4-4B55-8909-CD7EA3649CB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FF88-105A-4F84-987B-305F2FBED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613B-5FA4-4B55-8909-CD7EA3649CB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FF88-105A-4F84-987B-305F2FBED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613B-5FA4-4B55-8909-CD7EA3649CB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FF88-105A-4F84-987B-305F2FBED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613B-5FA4-4B55-8909-CD7EA3649CB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FF88-105A-4F84-987B-305F2FBED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613B-5FA4-4B55-8909-CD7EA3649CB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FF88-105A-4F84-987B-305F2FBED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613B-5FA4-4B55-8909-CD7EA3649CB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FF88-105A-4F84-987B-305F2FBED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613B-5FA4-4B55-8909-CD7EA3649CB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FF88-105A-4F84-987B-305F2FBED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613B-5FA4-4B55-8909-CD7EA3649CB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FF88-105A-4F84-987B-305F2FBED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613B-5FA4-4B55-8909-CD7EA3649CB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FF88-105A-4F84-987B-305F2FBED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613B-5FA4-4B55-8909-CD7EA3649CB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FF88-105A-4F84-987B-305F2FBED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D613B-5FA4-4B55-8909-CD7EA3649CB0}" type="datetimeFigureOut">
              <a:rPr lang="ru-RU" smtClean="0"/>
              <a:pPr/>
              <a:t>20.03.2019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FF88-105A-4F84-987B-305F2FBEDA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microsoft.com/office/2007/relationships/hdphoto" Target="../media/hdphoto4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800" dirty="0"/>
          </a:p>
        </p:txBody>
      </p:sp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 sz="1800" dirty="0"/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116013" y="115888"/>
            <a:ext cx="77041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altLang="ru-RU" sz="1800" b="1" dirty="0">
                <a:latin typeface="Calibri" pitchFamily="34" charset="0"/>
                <a:cs typeface="Arial" charset="0"/>
              </a:rPr>
              <a:t> </a:t>
            </a:r>
            <a:r>
              <a:rPr kumimoji="1" lang="ru-RU" alt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Отдел </a:t>
            </a:r>
            <a:r>
              <a:rPr kumimoji="1" lang="ru-RU" alt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клинических проблем </a:t>
            </a:r>
            <a:r>
              <a:rPr kumimoji="1" lang="ru-RU" altLang="ru-RU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атеротромбоза</a:t>
            </a:r>
            <a:r>
              <a:rPr kumimoji="1" lang="ru-RU" alt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kumimoji="1" lang="ru-RU" altLang="ru-RU" sz="1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ИКК </a:t>
            </a:r>
            <a:r>
              <a:rPr kumimoji="1" lang="ru-RU" alt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им. А.Л. </a:t>
            </a:r>
            <a:r>
              <a:rPr kumimoji="1" lang="ru-RU" altLang="ru-RU" sz="18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Мясникова</a:t>
            </a:r>
            <a:r>
              <a:rPr kumimoji="1" lang="ru-RU" alt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</a:t>
            </a:r>
          </a:p>
          <a:p>
            <a:pPr algn="ctr">
              <a:buSzPct val="100000"/>
            </a:pPr>
            <a:r>
              <a:rPr kumimoji="1" lang="ru-RU" altLang="ru-RU" sz="1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ФГБУ «НМИЦ кардиологии» Минздрава России</a:t>
            </a:r>
            <a:r>
              <a:rPr kumimoji="1" lang="ru-RU" altLang="ru-RU" sz="1800" b="1" dirty="0">
                <a:latin typeface="Calibri" pitchFamily="34" charset="0"/>
                <a:cs typeface="Arial" charset="0"/>
              </a:rPr>
              <a:t/>
            </a:r>
            <a:br>
              <a:rPr kumimoji="1" lang="ru-RU" altLang="ru-RU" sz="1800" b="1" dirty="0">
                <a:latin typeface="Calibri" pitchFamily="34" charset="0"/>
                <a:cs typeface="Arial" charset="0"/>
              </a:rPr>
            </a:br>
            <a:endParaRPr kumimoji="1" lang="ru-RU" altLang="ru-RU" sz="1800" b="1" dirty="0">
              <a:latin typeface="Calibri" pitchFamily="34" charset="0"/>
              <a:cs typeface="Arial" charset="0"/>
            </a:endParaRPr>
          </a:p>
        </p:txBody>
      </p:sp>
      <p:sp>
        <p:nvSpPr>
          <p:cNvPr id="15364" name="Прямоугольник 12"/>
          <p:cNvSpPr>
            <a:spLocks noChangeArrowheads="1"/>
          </p:cNvSpPr>
          <p:nvPr/>
        </p:nvSpPr>
        <p:spPr bwMode="auto">
          <a:xfrm>
            <a:off x="372533" y="1268760"/>
            <a:ext cx="839893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Клинический разбор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.0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.2019 г</a:t>
            </a:r>
          </a:p>
          <a:p>
            <a:pPr algn="ctr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Пациент М, 67 лет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Докладчик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аспирант Кривошеева Е.Н.</a:t>
            </a:r>
          </a:p>
          <a:p>
            <a:pPr algn="just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71" name="AutoShape 11" descr="logo_ol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5373" name="AutoShape 13" descr="logo_ol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537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" y="106363"/>
            <a:ext cx="9445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ЧКВ 29.08.2018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ЧКВ август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51520" y="1196752"/>
            <a:ext cx="3888432" cy="4536504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355976" y="1340768"/>
            <a:ext cx="4114800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Проведено первичное ЧКВ - три </a:t>
            </a: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голометалических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стента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Rebel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</a:t>
            </a: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стент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инфаркт связанную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ПНА и 2 </a:t>
            </a: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стента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ОА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Назначена двойная </a:t>
            </a: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антиагрегантная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терапия: </a:t>
            </a:r>
            <a:r>
              <a:rPr kumimoji="0" lang="ru-RU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аспирин 100 мг + </a:t>
            </a:r>
            <a:r>
              <a:rPr kumimoji="0" lang="ru-RU" sz="2400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прасугрел</a:t>
            </a:r>
            <a:r>
              <a:rPr kumimoji="0" lang="ru-RU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</a:t>
            </a:r>
            <a:r>
              <a:rPr kumimoji="0" lang="ru-RU" sz="2400" i="1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мг 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79712" y="1268760"/>
            <a:ext cx="360040" cy="28803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3568" y="2348880"/>
            <a:ext cx="360040" cy="2160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835696" y="3429000"/>
            <a:ext cx="288032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Пациент выписан на 6 день от начала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ИМ 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Терапия при выписке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АСК 100 мг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сутки;</a:t>
            </a:r>
          </a:p>
          <a:p>
            <a:pPr>
              <a:buFont typeface="Wingdings" pitchFamily="2" charset="2"/>
              <a:buChar char="§"/>
            </a:pPr>
            <a:r>
              <a:rPr lang="ru-RU" sz="2500" dirty="0" err="1" smtClean="0">
                <a:solidFill>
                  <a:schemeClr val="tx2">
                    <a:lumMod val="75000"/>
                  </a:schemeClr>
                </a:solidFill>
              </a:rPr>
              <a:t>Прасугрел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 10 мг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сутки; </a:t>
            </a:r>
          </a:p>
          <a:p>
            <a:pPr>
              <a:buFont typeface="Wingdings" pitchFamily="2" charset="2"/>
              <a:buChar char="§"/>
            </a:pPr>
            <a:r>
              <a:rPr lang="ru-RU" sz="2500" dirty="0" err="1" smtClean="0">
                <a:solidFill>
                  <a:schemeClr val="tx2">
                    <a:lumMod val="75000"/>
                  </a:schemeClr>
                </a:solidFill>
              </a:rPr>
              <a:t>Бисопролол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 2,5 мг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сутки;</a:t>
            </a:r>
          </a:p>
          <a:p>
            <a:pPr>
              <a:buFont typeface="Wingdings" pitchFamily="2" charset="2"/>
              <a:buChar char="§"/>
            </a:pPr>
            <a:r>
              <a:rPr lang="ru-RU" sz="2500" dirty="0" err="1" smtClean="0">
                <a:solidFill>
                  <a:schemeClr val="tx2">
                    <a:lumMod val="75000"/>
                  </a:schemeClr>
                </a:solidFill>
              </a:rPr>
              <a:t>Аторвастатин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 40 мг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сутки;</a:t>
            </a:r>
          </a:p>
          <a:p>
            <a:pPr>
              <a:buFont typeface="Wingdings" pitchFamily="2" charset="2"/>
              <a:buChar char="§"/>
            </a:pPr>
            <a:r>
              <a:rPr lang="ru-RU" sz="2500" dirty="0" err="1" smtClean="0">
                <a:solidFill>
                  <a:schemeClr val="tx2">
                    <a:lumMod val="75000"/>
                  </a:schemeClr>
                </a:solidFill>
              </a:rPr>
              <a:t>Эналаприл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 5 мг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сутки; </a:t>
            </a:r>
          </a:p>
          <a:p>
            <a:pPr>
              <a:buFont typeface="Wingdings" pitchFamily="2" charset="2"/>
              <a:buChar char="§"/>
            </a:pPr>
            <a:r>
              <a:rPr lang="ru-RU" sz="2500" dirty="0" err="1" smtClean="0">
                <a:solidFill>
                  <a:schemeClr val="tx2">
                    <a:lumMod val="75000"/>
                  </a:schemeClr>
                </a:solidFill>
              </a:rPr>
              <a:t>Спиронолактон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 25 мг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сутки; </a:t>
            </a:r>
          </a:p>
          <a:p>
            <a:pPr>
              <a:buFont typeface="Wingdings" pitchFamily="2" charset="2"/>
              <a:buChar char="§"/>
            </a:pPr>
            <a:r>
              <a:rPr lang="ru-RU" sz="2500" dirty="0" err="1" smtClean="0">
                <a:solidFill>
                  <a:schemeClr val="tx2">
                    <a:lumMod val="75000"/>
                  </a:schemeClr>
                </a:solidFill>
              </a:rPr>
              <a:t>Метформин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 1000 мг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сутки;</a:t>
            </a:r>
          </a:p>
          <a:p>
            <a:pPr>
              <a:buFont typeface="Wingdings" pitchFamily="2" charset="2"/>
              <a:buChar char="§"/>
            </a:pPr>
            <a:r>
              <a:rPr lang="ru-RU" sz="2500" dirty="0" err="1" smtClean="0">
                <a:solidFill>
                  <a:schemeClr val="tx2">
                    <a:lumMod val="75000"/>
                  </a:schemeClr>
                </a:solidFill>
              </a:rPr>
              <a:t>Омепразол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 20 мг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сутки;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9512" y="5085183"/>
            <a:ext cx="5328592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563" y="5121690"/>
            <a:ext cx="165618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29 сентября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5157193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30 августа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5085184"/>
            <a:ext cx="1584176" cy="43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14 сентября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99792" y="5301208"/>
            <a:ext cx="1948213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10 и 13 сентября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9512" y="2204864"/>
            <a:ext cx="1476672" cy="1487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ИМ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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ST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передней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локализа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-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ции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</a:p>
          <a:p>
            <a:pPr algn="ctr">
              <a:lnSpc>
                <a:spcPct val="75000"/>
              </a:lnSpc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Первичное</a:t>
            </a:r>
            <a:endParaRPr lang="en-US" sz="2000" i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algn="ctr">
              <a:lnSpc>
                <a:spcPct val="75000"/>
              </a:lnSpc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ЧКВ </a:t>
            </a:r>
            <a:endParaRPr lang="ru-RU" sz="20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899592" y="4869160"/>
            <a:ext cx="0" cy="2160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99592" y="3717032"/>
            <a:ext cx="0" cy="11521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259632" y="620688"/>
            <a:ext cx="1944216" cy="7948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Первый пароксизм ФП (2 сутки ИМ)</a:t>
            </a:r>
            <a:endParaRPr lang="ru-RU" sz="2000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2267744" y="1412776"/>
            <a:ext cx="0" cy="34563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267744" y="4869160"/>
            <a:ext cx="0" cy="2160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555776" y="2420888"/>
            <a:ext cx="2304256" cy="1487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Повторные пароксизмы ФП дома </a:t>
            </a:r>
          </a:p>
          <a:p>
            <a:pPr algn="ctr">
              <a:lnSpc>
                <a:spcPct val="75000"/>
              </a:lnSpc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«03» </a:t>
            </a: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амиодарон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в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в (суммарно 1000 мг)</a:t>
            </a:r>
          </a:p>
        </p:txBody>
      </p:sp>
      <p:cxnSp>
        <p:nvCxnSpPr>
          <p:cNvPr id="70" name="Прямая соединительная линия 69"/>
          <p:cNvCxnSpPr>
            <a:stCxn id="68" idx="2"/>
          </p:cNvCxnSpPr>
          <p:nvPr/>
        </p:nvCxnSpPr>
        <p:spPr>
          <a:xfrm>
            <a:off x="3707904" y="3908218"/>
            <a:ext cx="0" cy="960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707904" y="4869160"/>
            <a:ext cx="0" cy="2160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355976" y="1124744"/>
            <a:ext cx="2232248" cy="7948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Госпитализация в 4 к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 НМИЦ кардиологии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V="1">
            <a:off x="5436096" y="4869160"/>
            <a:ext cx="0" cy="2160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5436096" y="1916832"/>
            <a:ext cx="0" cy="29523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Таблица 84"/>
          <p:cNvGraphicFramePr>
            <a:graphicFrameLocks noGrp="1"/>
          </p:cNvGraphicFramePr>
          <p:nvPr/>
        </p:nvGraphicFramePr>
        <p:xfrm>
          <a:off x="827584" y="5805261"/>
          <a:ext cx="4536504" cy="864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</a:tblGrid>
              <a:tr h="43204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АСК 100 мг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32049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ПРАСУГРЕЛ 10 мг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cxnSp>
        <p:nvCxnSpPr>
          <p:cNvPr id="97" name="Прямая соединительная линия 96"/>
          <p:cNvCxnSpPr/>
          <p:nvPr/>
        </p:nvCxnSpPr>
        <p:spPr>
          <a:xfrm>
            <a:off x="5436096" y="5085184"/>
            <a:ext cx="3456384" cy="0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/>
          <p:cNvSpPr/>
          <p:nvPr/>
        </p:nvSpPr>
        <p:spPr>
          <a:xfrm>
            <a:off x="6660232" y="116633"/>
            <a:ext cx="22322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dirty="0" smtClean="0"/>
              <a:t>Пациент М., 67 лет </a:t>
            </a:r>
          </a:p>
          <a:p>
            <a:pPr algn="ctr">
              <a:lnSpc>
                <a:spcPct val="75000"/>
              </a:lnSpc>
            </a:pPr>
            <a:r>
              <a:rPr lang="ru-RU" dirty="0" smtClean="0"/>
              <a:t>2018 г.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14.09.2018г госпитализация в 4 к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 НМИЦ  кардиологии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Непрерывное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рецидивирование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ФП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тахисистолическая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форма 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Ранние сроки после инфаркта миокарда, снижение ФВ ЛЖ до 40%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Расширение QRS (после в/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1000 мг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амиодарона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«03» на фоне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двухпучковой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блокады)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ЭКГ 14.09.2018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ЭКГ при поступлении 14.09.2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4850" y="1872456"/>
            <a:ext cx="3543300" cy="3981450"/>
          </a:xfrm>
        </p:spPr>
      </p:pic>
      <p:pic>
        <p:nvPicPr>
          <p:cNvPr id="8" name="Содержимое 7" descr="Маркин ФП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844824"/>
            <a:ext cx="4038600" cy="4032448"/>
          </a:xfrm>
        </p:spPr>
      </p:pic>
      <p:sp>
        <p:nvSpPr>
          <p:cNvPr id="5" name="TextBox 4"/>
          <p:cNvSpPr txBox="1"/>
          <p:nvPr/>
        </p:nvSpPr>
        <p:spPr>
          <a:xfrm>
            <a:off x="4716016" y="1268760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Фибрилляция предсердий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61653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15</a:t>
            </a:r>
            <a:r>
              <a:rPr lang="en-US" sz="2000" b="1" dirty="0" smtClean="0"/>
              <a:t>:</a:t>
            </a:r>
            <a:r>
              <a:rPr lang="ru-RU" sz="2000" b="1" dirty="0" smtClean="0"/>
              <a:t>1</a:t>
            </a:r>
            <a:r>
              <a:rPr lang="en-US" sz="2000" b="1" dirty="0" smtClean="0"/>
              <a:t>0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1340768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</a:rPr>
              <a:t>Синусовый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ритм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600" y="609329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12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:12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ЭХО КГ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14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.0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9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.2018 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2484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5000"/>
              </a:lnSpc>
              <a:buFont typeface="Wingdings" pitchFamily="2" charset="2"/>
              <a:buChar char="§"/>
            </a:pPr>
            <a:r>
              <a:rPr lang="ru-RU" sz="11200" dirty="0" smtClean="0">
                <a:solidFill>
                  <a:schemeClr val="tx2">
                    <a:lumMod val="75000"/>
                  </a:schemeClr>
                </a:solidFill>
              </a:rPr>
              <a:t>Объем ЛП </a:t>
            </a:r>
            <a:r>
              <a:rPr lang="en-US" sz="11200" dirty="0" smtClean="0">
                <a:solidFill>
                  <a:schemeClr val="tx2">
                    <a:lumMod val="75000"/>
                  </a:schemeClr>
                </a:solidFill>
              </a:rPr>
              <a:t>58</a:t>
            </a:r>
            <a:r>
              <a:rPr lang="ru-RU" sz="11200" dirty="0" smtClean="0">
                <a:solidFill>
                  <a:schemeClr val="tx2">
                    <a:lumMod val="75000"/>
                  </a:schemeClr>
                </a:solidFill>
              </a:rPr>
              <a:t> мл, КДО 1</a:t>
            </a:r>
            <a:r>
              <a:rPr lang="en-US" sz="11200" dirty="0" smtClean="0">
                <a:solidFill>
                  <a:schemeClr val="tx2">
                    <a:lumMod val="75000"/>
                  </a:schemeClr>
                </a:solidFill>
              </a:rPr>
              <a:t>57</a:t>
            </a:r>
            <a:r>
              <a:rPr lang="ru-RU" sz="11200" dirty="0" smtClean="0">
                <a:solidFill>
                  <a:schemeClr val="tx2">
                    <a:lumMod val="75000"/>
                  </a:schemeClr>
                </a:solidFill>
              </a:rPr>
              <a:t> мл, КСО </a:t>
            </a:r>
            <a:r>
              <a:rPr lang="en-US" sz="11200" dirty="0" smtClean="0">
                <a:solidFill>
                  <a:schemeClr val="tx2">
                    <a:lumMod val="75000"/>
                  </a:schemeClr>
                </a:solidFill>
              </a:rPr>
              <a:t>93</a:t>
            </a:r>
            <a:r>
              <a:rPr lang="ru-RU" sz="11200" dirty="0" smtClean="0">
                <a:solidFill>
                  <a:schemeClr val="tx2">
                    <a:lumMod val="75000"/>
                  </a:schemeClr>
                </a:solidFill>
              </a:rPr>
              <a:t> мл</a:t>
            </a: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endParaRPr lang="ru-RU" sz="1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r>
              <a:rPr lang="ru-RU" sz="11200" dirty="0" smtClean="0">
                <a:solidFill>
                  <a:schemeClr val="tx2">
                    <a:lumMod val="75000"/>
                  </a:schemeClr>
                </a:solidFill>
              </a:rPr>
              <a:t>ФВ </a:t>
            </a:r>
            <a:r>
              <a:rPr lang="en-US" sz="11200" dirty="0" smtClean="0">
                <a:solidFill>
                  <a:schemeClr val="tx2">
                    <a:lumMod val="75000"/>
                  </a:schemeClr>
                </a:solidFill>
              </a:rPr>
              <a:t>40</a:t>
            </a:r>
            <a:r>
              <a:rPr lang="ru-RU" sz="11200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endParaRPr lang="ru-RU" sz="1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r>
              <a:rPr lang="ru-RU" sz="11200" dirty="0" err="1" smtClean="0">
                <a:solidFill>
                  <a:schemeClr val="tx2">
                    <a:lumMod val="75000"/>
                  </a:schemeClr>
                </a:solidFill>
              </a:rPr>
              <a:t>Гипоакинез</a:t>
            </a:r>
            <a:r>
              <a:rPr lang="ru-RU" sz="11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1200" dirty="0" err="1" smtClean="0">
                <a:solidFill>
                  <a:schemeClr val="tx2">
                    <a:lumMod val="75000"/>
                  </a:schemeClr>
                </a:solidFill>
              </a:rPr>
              <a:t>передне-перегородочной</a:t>
            </a:r>
            <a:r>
              <a:rPr lang="ru-RU" sz="11200" dirty="0" smtClean="0">
                <a:solidFill>
                  <a:schemeClr val="tx2">
                    <a:lumMod val="75000"/>
                  </a:schemeClr>
                </a:solidFill>
              </a:rPr>
              <a:t> области, формирование аневризмы верхушки ЛЖ</a:t>
            </a: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endParaRPr lang="ru-RU" sz="1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r>
              <a:rPr lang="ru-RU" sz="11200" dirty="0" smtClean="0">
                <a:solidFill>
                  <a:schemeClr val="tx2">
                    <a:lumMod val="75000"/>
                  </a:schemeClr>
                </a:solidFill>
              </a:rPr>
              <a:t>Признаков легочной гипертензии нет</a:t>
            </a: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endParaRPr lang="ru-RU" sz="1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endParaRPr lang="ru-RU" sz="11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r>
              <a:rPr lang="ru-RU" sz="11200" dirty="0" smtClean="0">
                <a:solidFill>
                  <a:schemeClr val="tx2">
                    <a:lumMod val="75000"/>
                  </a:schemeClr>
                </a:solidFill>
              </a:rPr>
              <a:t>Незначительное количество жидкости в полости перикарда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РЕЗУЛЬТАТЫ ЛАБОРАТОРНОГО ОБСЛЕДОВАНИЯ 14.09.2018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4176464" cy="5256584"/>
          </a:xfrm>
        </p:spPr>
        <p:txBody>
          <a:bodyPr>
            <a:normAutofit lnSpcReduction="10000"/>
          </a:bodyPr>
          <a:lstStyle/>
          <a:p>
            <a:pPr>
              <a:lnSpc>
                <a:spcPct val="75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Калий 4,5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ммоль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л</a:t>
            </a:r>
          </a:p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Креатинин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74,2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мкмоль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/л (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CKD-EPI: 91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мл/мин/1,73кв.м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Кокрофт-Голт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: 114 мл/мин) </a:t>
            </a:r>
          </a:p>
          <a:p>
            <a:pPr>
              <a:lnSpc>
                <a:spcPct val="75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Глюкоза 6,3 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ммоль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/л </a:t>
            </a:r>
          </a:p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Гликированный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гемоглобин 6,3%</a:t>
            </a:r>
          </a:p>
          <a:p>
            <a:pPr>
              <a:lnSpc>
                <a:spcPct val="75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ЛПНП 0,67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ммоль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л </a:t>
            </a:r>
          </a:p>
          <a:p>
            <a:pPr>
              <a:lnSpc>
                <a:spcPct val="75000"/>
              </a:lnSpc>
              <a:buFont typeface="Wingdings" pitchFamily="2" charset="2"/>
              <a:buChar char="§"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Уровень гормонов щитовидной железы в пределах нормальных значений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35488" y="1412776"/>
            <a:ext cx="460851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Эритроциты 4,46 10*12/л </a:t>
            </a:r>
          </a:p>
          <a:p>
            <a:pPr marL="342900" marR="0" lvl="0" indent="-3429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Лейкоциты 7,7 10*9/л</a:t>
            </a:r>
          </a:p>
          <a:p>
            <a:pPr marL="342900" marR="0" lvl="0" indent="-3429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Гемоглобин 148 г/дл</a:t>
            </a:r>
          </a:p>
          <a:p>
            <a:pPr marL="342900" marR="0" lvl="0" indent="-3429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Тромбоциты 326 10*9/л</a:t>
            </a:r>
          </a:p>
          <a:p>
            <a:pPr marL="342900" marR="0" lvl="0" indent="-342900" algn="l" defTabSz="914400" rtl="0" eaLnBrk="1" fontAlgn="auto" latinLnBrk="0" hangingPunct="1">
              <a:lnSpc>
                <a:spcPct val="7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СОЭ 22 мм/час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Выбор антиаритмической терапии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168352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  <a:buFont typeface="Wingdings" pitchFamily="2" charset="2"/>
              <a:buChar char="§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92697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17.09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2018 Назначен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амиодарон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200 мг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сут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по контролем интервала JT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14908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24.09.2018 (на 7-ые сутки)на серии ЭКГ отмечалось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увеличение интервала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JTc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с 340-370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мсек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до 390-400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мсек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терапии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кордароном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22920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75000"/>
              </a:lnSpc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 данным суточного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мониторирования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ЭКГ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lnSpc>
                <a:spcPct val="75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(21.09.2018)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пароксизмы ФП не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регистрировались,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lnSpc>
                <a:spcPct val="75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ишемических изменений,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желудочковых нарушений ритма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>
              <a:lnSpc>
                <a:spcPct val="75000"/>
              </a:lnSpc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не зарегистрировано.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39552" y="1196752"/>
            <a:ext cx="4608512" cy="2736304"/>
            <a:chOff x="251520" y="282056"/>
            <a:chExt cx="5400600" cy="4659112"/>
          </a:xfrm>
        </p:grpSpPr>
        <p:grpSp>
          <p:nvGrpSpPr>
            <p:cNvPr id="10" name="Группа 81"/>
            <p:cNvGrpSpPr/>
            <p:nvPr/>
          </p:nvGrpSpPr>
          <p:grpSpPr>
            <a:xfrm>
              <a:off x="251520" y="476672"/>
              <a:ext cx="5400600" cy="4464496"/>
              <a:chOff x="467544" y="476672"/>
              <a:chExt cx="4248472" cy="3960440"/>
            </a:xfrm>
          </p:grpSpPr>
          <p:grpSp>
            <p:nvGrpSpPr>
              <p:cNvPr id="16" name="Группа 63"/>
              <p:cNvGrpSpPr/>
              <p:nvPr/>
            </p:nvGrpSpPr>
            <p:grpSpPr>
              <a:xfrm>
                <a:off x="467544" y="476672"/>
                <a:ext cx="4248472" cy="3960440"/>
                <a:chOff x="395536" y="188640"/>
                <a:chExt cx="4248472" cy="3816424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5431" r="65599"/>
                <a:stretch>
                  <a:fillRect/>
                </a:stretch>
              </p:blipFill>
              <p:spPr bwMode="auto">
                <a:xfrm>
                  <a:off x="395536" y="188640"/>
                  <a:ext cx="4248472" cy="38164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23" name="Прямая соединительная линия 22"/>
                <p:cNvCxnSpPr/>
                <p:nvPr/>
              </p:nvCxnSpPr>
              <p:spPr>
                <a:xfrm>
                  <a:off x="3347864" y="1412776"/>
                  <a:ext cx="0" cy="11521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/>
                <p:nvPr/>
              </p:nvCxnSpPr>
              <p:spPr>
                <a:xfrm>
                  <a:off x="3635896" y="1412776"/>
                  <a:ext cx="0" cy="11521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/>
                <p:nvPr/>
              </p:nvCxnSpPr>
              <p:spPr>
                <a:xfrm>
                  <a:off x="3347864" y="260648"/>
                  <a:ext cx="0" cy="93610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/>
                <p:cNvCxnSpPr/>
                <p:nvPr/>
              </p:nvCxnSpPr>
              <p:spPr>
                <a:xfrm>
                  <a:off x="3635896" y="260648"/>
                  <a:ext cx="0" cy="93610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 стрелкой 26"/>
                <p:cNvCxnSpPr/>
                <p:nvPr/>
              </p:nvCxnSpPr>
              <p:spPr>
                <a:xfrm>
                  <a:off x="3347864" y="548680"/>
                  <a:ext cx="288032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Прямая со стрелкой 27"/>
                <p:cNvCxnSpPr/>
                <p:nvPr/>
              </p:nvCxnSpPr>
              <p:spPr>
                <a:xfrm>
                  <a:off x="3347864" y="1700808"/>
                  <a:ext cx="288032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/>
                <p:cNvCxnSpPr/>
                <p:nvPr/>
              </p:nvCxnSpPr>
              <p:spPr>
                <a:xfrm>
                  <a:off x="4427984" y="1340768"/>
                  <a:ext cx="0" cy="122413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/>
                <p:cNvCxnSpPr/>
                <p:nvPr/>
              </p:nvCxnSpPr>
              <p:spPr>
                <a:xfrm flipV="1">
                  <a:off x="4427984" y="260648"/>
                  <a:ext cx="0" cy="93610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" name="Прямая со стрелкой 16"/>
              <p:cNvCxnSpPr/>
              <p:nvPr/>
            </p:nvCxnSpPr>
            <p:spPr>
              <a:xfrm>
                <a:off x="3707904" y="1916832"/>
                <a:ext cx="79208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 стрелкой 17"/>
              <p:cNvCxnSpPr/>
              <p:nvPr/>
            </p:nvCxnSpPr>
            <p:spPr>
              <a:xfrm>
                <a:off x="3707904" y="692696"/>
                <a:ext cx="792088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419872" y="1340768"/>
                <a:ext cx="108012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>
                <a:off x="3419872" y="2708920"/>
                <a:ext cx="108012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Прямоугольник 20"/>
              <p:cNvSpPr/>
              <p:nvPr/>
            </p:nvSpPr>
            <p:spPr>
              <a:xfrm>
                <a:off x="3216555" y="476672"/>
                <a:ext cx="687253" cy="529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2">
                        <a:lumMod val="75000"/>
                      </a:schemeClr>
                    </a:solidFill>
                  </a:rPr>
                  <a:t>QRS</a:t>
                </a:r>
                <a:endParaRPr lang="ru-RU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3779912" y="1916832"/>
              <a:ext cx="680900" cy="5966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QRS</a:t>
              </a:r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067945" y="3068960"/>
              <a:ext cx="7200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QT</a:t>
              </a:r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923928" y="1484784"/>
              <a:ext cx="100811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QT</a:t>
              </a:r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386692" y="1700808"/>
              <a:ext cx="8333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JT</a:t>
              </a:r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386692" y="282056"/>
              <a:ext cx="833380" cy="628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</a:rPr>
                <a:t>JT</a:t>
              </a:r>
              <a:endParaRPr lang="ru-RU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80112" y="1700808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QRS = 120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мсек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QT = 520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мсек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QT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 5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мсек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JT = QT – QRS = 380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мсек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JTс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QT – QRS/√(RR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интервал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= 380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мсек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 патологии требуют АТТ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Острый коронарный синдром</a:t>
            </a:r>
          </a:p>
          <a:p>
            <a:r>
              <a:rPr lang="ru-RU" dirty="0" smtClean="0"/>
              <a:t>Аспирин (навсегда)</a:t>
            </a:r>
          </a:p>
          <a:p>
            <a:r>
              <a:rPr lang="ru-RU" dirty="0" smtClean="0"/>
              <a:t>Ингибитор Р</a:t>
            </a:r>
            <a:r>
              <a:rPr lang="ru-RU" baseline="-25000" dirty="0" smtClean="0"/>
              <a:t>2</a:t>
            </a:r>
            <a:r>
              <a:rPr lang="ru-RU" dirty="0" smtClean="0"/>
              <a:t>У</a:t>
            </a:r>
            <a:r>
              <a:rPr lang="ru-RU" baseline="-25000" dirty="0" smtClean="0"/>
              <a:t>12</a:t>
            </a:r>
            <a:r>
              <a:rPr lang="ru-RU" dirty="0" smtClean="0"/>
              <a:t> рецептора: </a:t>
            </a:r>
            <a:r>
              <a:rPr lang="ru-RU" dirty="0" err="1" smtClean="0"/>
              <a:t>клопидогрел</a:t>
            </a:r>
            <a:r>
              <a:rPr lang="ru-RU" dirty="0" smtClean="0"/>
              <a:t>, </a:t>
            </a:r>
            <a:r>
              <a:rPr lang="ru-RU" dirty="0" err="1" smtClean="0"/>
              <a:t>празугрел</a:t>
            </a:r>
            <a:r>
              <a:rPr lang="ru-RU" dirty="0" smtClean="0"/>
              <a:t>, </a:t>
            </a:r>
            <a:r>
              <a:rPr lang="ru-RU" dirty="0" err="1" smtClean="0"/>
              <a:t>тикагрелор</a:t>
            </a:r>
            <a:r>
              <a:rPr lang="ru-RU" dirty="0" smtClean="0"/>
              <a:t> (на 12 месяцев)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Фибрилляция предсердий</a:t>
            </a:r>
          </a:p>
          <a:p>
            <a:r>
              <a:rPr lang="ru-RU" dirty="0" err="1" smtClean="0"/>
              <a:t>Варфарин</a:t>
            </a:r>
            <a:endParaRPr lang="ru-RU" dirty="0" smtClean="0"/>
          </a:p>
          <a:p>
            <a:r>
              <a:rPr lang="ru-RU" dirty="0" err="1" smtClean="0"/>
              <a:t>Дабигатран</a:t>
            </a:r>
            <a:endParaRPr lang="ru-RU" dirty="0" smtClean="0"/>
          </a:p>
          <a:p>
            <a:r>
              <a:rPr lang="ru-RU" dirty="0" err="1" smtClean="0"/>
              <a:t>Ривароксабан</a:t>
            </a:r>
            <a:endParaRPr lang="ru-RU" dirty="0" smtClean="0"/>
          </a:p>
          <a:p>
            <a:r>
              <a:rPr lang="ru-RU" dirty="0" err="1" smtClean="0"/>
              <a:t>Апиксабан</a:t>
            </a:r>
            <a:endParaRPr lang="ru-RU" dirty="0" smtClean="0"/>
          </a:p>
          <a:p>
            <a:r>
              <a:rPr lang="ru-RU" strike="sngStrike" dirty="0" smtClean="0">
                <a:solidFill>
                  <a:schemeClr val="bg1">
                    <a:lumMod val="50000"/>
                  </a:schemeClr>
                </a:solidFill>
              </a:rPr>
              <a:t>Аспирин</a:t>
            </a:r>
          </a:p>
          <a:p>
            <a:r>
              <a:rPr lang="ru-RU" strike="sngStrike" dirty="0" err="1" smtClean="0">
                <a:solidFill>
                  <a:schemeClr val="bg1">
                    <a:lumMod val="50000"/>
                  </a:schemeClr>
                </a:solidFill>
              </a:rPr>
              <a:t>Аспирин+клопидогрел</a:t>
            </a:r>
            <a:endParaRPr lang="ru-RU" strike="sngStrike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661248"/>
            <a:ext cx="388843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Два </a:t>
            </a:r>
            <a:r>
              <a:rPr lang="ru-RU" sz="2400" dirty="0" err="1" smtClean="0">
                <a:solidFill>
                  <a:prstClr val="black"/>
                </a:solidFill>
              </a:rPr>
              <a:t>антиагреганта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5661248"/>
            <a:ext cx="388843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Антикоагулянт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4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260350"/>
            <a:ext cx="7920880" cy="7921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Выбор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антитромботической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терапии у больного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10800000" flipV="1">
            <a:off x="395536" y="3861048"/>
            <a:ext cx="3168352" cy="22322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РИСК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ИШЕМИЧЕСКОГО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ИНСУЛЬТА </a:t>
            </a:r>
          </a:p>
        </p:txBody>
      </p:sp>
      <p:sp>
        <p:nvSpPr>
          <p:cNvPr id="5" name="Овал 4"/>
          <p:cNvSpPr/>
          <p:nvPr/>
        </p:nvSpPr>
        <p:spPr>
          <a:xfrm>
            <a:off x="5436096" y="3933056"/>
            <a:ext cx="3024336" cy="2160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РИСК КРОВОТЕЧЕНИЙ </a:t>
            </a:r>
          </a:p>
        </p:txBody>
      </p:sp>
      <p:sp>
        <p:nvSpPr>
          <p:cNvPr id="6" name="Овал 5"/>
          <p:cNvSpPr/>
          <p:nvPr/>
        </p:nvSpPr>
        <p:spPr>
          <a:xfrm>
            <a:off x="2915816" y="1196752"/>
            <a:ext cx="3168352" cy="20162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РИСК КОРОНАРНЫХ ОСЛОЖНЕНИЙ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051720" y="2924944"/>
            <a:ext cx="1332148" cy="936104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63888" y="5157192"/>
            <a:ext cx="1872208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6" idx="5"/>
          </p:cNvCxnSpPr>
          <p:nvPr/>
        </p:nvCxnSpPr>
        <p:spPr>
          <a:xfrm>
            <a:off x="5620173" y="2917707"/>
            <a:ext cx="1472107" cy="1015349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9512" y="5085184"/>
            <a:ext cx="576064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99592" y="5301208"/>
            <a:ext cx="64807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2008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5301208"/>
            <a:ext cx="187220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июль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2018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5301208"/>
            <a:ext cx="9361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201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0800000" flipV="1">
            <a:off x="107504" y="247009"/>
            <a:ext cx="2232248" cy="11772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Гипертоническая</a:t>
            </a:r>
          </a:p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болезнь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just">
              <a:lnSpc>
                <a:spcPct val="75000"/>
              </a:lnSpc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периндоприл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5 мг</a:t>
            </a:r>
          </a:p>
          <a:p>
            <a:pPr algn="just">
              <a:lnSpc>
                <a:spcPct val="75000"/>
              </a:lnSpc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индапамид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1,25 мг </a:t>
            </a:r>
          </a:p>
          <a:p>
            <a:pPr algn="just">
              <a:lnSpc>
                <a:spcPct val="75000"/>
              </a:lnSpc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бисопролол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2,5 мг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19672" y="1628800"/>
            <a:ext cx="2808312" cy="5640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Нарушение углеводного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обмена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187624" y="1412776"/>
            <a:ext cx="0" cy="34563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187624" y="4869160"/>
            <a:ext cx="0" cy="2160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Группа 137"/>
          <p:cNvGrpSpPr/>
          <p:nvPr/>
        </p:nvGrpSpPr>
        <p:grpSpPr>
          <a:xfrm>
            <a:off x="2627784" y="4869160"/>
            <a:ext cx="1008112" cy="720080"/>
            <a:chOff x="2195736" y="4869160"/>
            <a:chExt cx="1008112" cy="7200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95736" y="5301208"/>
              <a:ext cx="1008112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201</a:t>
              </a:r>
              <a:r>
                <a:rPr lang="en-US" b="1" dirty="0" smtClean="0">
                  <a:solidFill>
                    <a:schemeClr val="tx2">
                      <a:lumMod val="75000"/>
                    </a:schemeClr>
                  </a:solidFill>
                </a:rPr>
                <a:t>3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>
              <a:off x="2699792" y="4869160"/>
              <a:ext cx="0" cy="216024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Прямая соединительная линия 68"/>
          <p:cNvCxnSpPr/>
          <p:nvPr/>
        </p:nvCxnSpPr>
        <p:spPr>
          <a:xfrm>
            <a:off x="3131840" y="2204864"/>
            <a:ext cx="0" cy="2664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4644008" y="4869160"/>
            <a:ext cx="0" cy="2160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3563888" y="2420888"/>
            <a:ext cx="2160240" cy="1948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1)Сахарный диабет 2 типа</a:t>
            </a:r>
          </a:p>
          <a:p>
            <a:pPr>
              <a:lnSpc>
                <a:spcPct val="75000"/>
              </a:lnSpc>
            </a:pP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Метформин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1000 мг </a:t>
            </a:r>
          </a:p>
          <a:p>
            <a:pPr>
              <a:lnSpc>
                <a:spcPct val="75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2)Подагрический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артрит </a:t>
            </a:r>
          </a:p>
          <a:p>
            <a:pPr>
              <a:lnSpc>
                <a:spcPct val="75000"/>
              </a:lnSpc>
            </a:pPr>
            <a:r>
              <a:rPr lang="ru-RU" sz="2000" i="1" dirty="0" err="1" smtClean="0">
                <a:solidFill>
                  <a:schemeClr val="tx2">
                    <a:lumMod val="75000"/>
                  </a:schemeClr>
                </a:solidFill>
              </a:rPr>
              <a:t>Аллопуринол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75000"/>
              </a:lnSpc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курсами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4644008" y="4365104"/>
            <a:ext cx="0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4932040" y="548680"/>
            <a:ext cx="1872208" cy="12464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Боли в груди</a:t>
            </a:r>
          </a:p>
          <a:p>
            <a:pPr algn="ctr">
              <a:lnSpc>
                <a:spcPct val="75000"/>
              </a:lnSpc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обследование в коммерческой клинике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 flipV="1">
            <a:off x="5868144" y="4869160"/>
            <a:ext cx="0" cy="2160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>
            <a:stCxn id="140" idx="2"/>
          </p:cNvCxnSpPr>
          <p:nvPr/>
        </p:nvCxnSpPr>
        <p:spPr>
          <a:xfrm>
            <a:off x="5868144" y="1795175"/>
            <a:ext cx="0" cy="30739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>
            <a:off x="5940152" y="5085184"/>
            <a:ext cx="3024336" cy="0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Прямоугольник 160"/>
          <p:cNvSpPr/>
          <p:nvPr/>
        </p:nvSpPr>
        <p:spPr>
          <a:xfrm>
            <a:off x="6516216" y="116632"/>
            <a:ext cx="2304256" cy="30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dirty="0" smtClean="0"/>
              <a:t>Пациент М., 67 лет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55576" y="188640"/>
            <a:ext cx="4040188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CHA</a:t>
            </a:r>
            <a:r>
              <a:rPr lang="ru-RU" sz="3200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DS</a:t>
            </a:r>
            <a:r>
              <a:rPr lang="ru-RU" sz="3200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-VASc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7544" y="1250612"/>
            <a:ext cx="4040188" cy="396044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</a:rPr>
              <a:t>Хроническая сердечная недостаточность</a:t>
            </a:r>
            <a:r>
              <a:rPr lang="en-US" b="1" dirty="0" smtClean="0">
                <a:solidFill>
                  <a:srgbClr val="FF0000"/>
                </a:solidFill>
              </a:rPr>
              <a:t> – 1 </a:t>
            </a:r>
            <a:r>
              <a:rPr lang="ru-RU" b="1" dirty="0" smtClean="0">
                <a:solidFill>
                  <a:srgbClr val="FF0000"/>
                </a:solidFill>
              </a:rPr>
              <a:t>балл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</a:rPr>
              <a:t>Артериальная гипертония – 1 балл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Возраст ≥ 75 лет – 2 балла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</a:rPr>
              <a:t>Сахарный диабет  –  1 балл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Инсульт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ТИА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системные эмболии в анамнезе – 2 балла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</a:rPr>
              <a:t>Периферический атеросклероз – 1 балл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</a:rPr>
              <a:t>Возраст 65- 74 лет – 1 балл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Женский пол – 1 балл</a:t>
            </a:r>
          </a:p>
          <a:p>
            <a:pPr>
              <a:buFont typeface="Wingdings" pitchFamily="2" charset="2"/>
              <a:buChar char="§"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6314" y="260648"/>
            <a:ext cx="4041775" cy="504056"/>
          </a:xfrm>
        </p:spPr>
        <p:txBody>
          <a:bodyPr>
            <a:noAutofit/>
          </a:bodyPr>
          <a:lstStyle/>
          <a:p>
            <a:endParaRPr lang="ru-RU" sz="4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HAS</a:t>
            </a:r>
            <a:r>
              <a:rPr lang="en-US" sz="3200" b="0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BLED</a:t>
            </a:r>
            <a:r>
              <a:rPr lang="en-US" sz="3200" dirty="0" smtClean="0"/>
              <a:t> </a:t>
            </a:r>
            <a:endParaRPr lang="ru-RU" sz="3200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715446" y="1517042"/>
            <a:ext cx="4041775" cy="340597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</a:rPr>
              <a:t>Артериальная гипертония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Нарушение функции печени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почек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Инсульт в анамнезе 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Лабильное значение МНО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</a:rPr>
              <a:t>Возраст &gt; 65 лет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rgbClr val="FF0000"/>
                </a:solidFill>
              </a:rPr>
              <a:t>Сопутствующий прием некоторых лекарственных </a:t>
            </a:r>
            <a:r>
              <a:rPr lang="ru-RU" b="1" dirty="0" err="1" smtClean="0">
                <a:solidFill>
                  <a:srgbClr val="FF0000"/>
                </a:solidFill>
              </a:rPr>
              <a:t>преапаратов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ru-RU" b="1" dirty="0" smtClean="0">
                <a:solidFill>
                  <a:srgbClr val="FF0000"/>
                </a:solidFill>
              </a:rPr>
              <a:t>алкоголя</a:t>
            </a: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251520" y="5414447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5 баллов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5148064" y="5373216"/>
            <a:ext cx="3228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3 балла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260350"/>
            <a:ext cx="8424936" cy="79216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Выбор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антитромботической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терапии у больного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 rot="10800000" flipV="1">
            <a:off x="323528" y="3789040"/>
            <a:ext cx="3240360" cy="2304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 smtClean="0">
                <a:solidFill>
                  <a:srgbClr val="C00000"/>
                </a:solidFill>
              </a:rPr>
              <a:t>Высокий риск ИИ </a:t>
            </a:r>
          </a:p>
          <a:p>
            <a:pPr algn="ctr"/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CHA</a:t>
            </a:r>
            <a:r>
              <a:rPr lang="ru-RU" sz="21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DS</a:t>
            </a:r>
            <a:r>
              <a:rPr lang="ru-RU" sz="2100" b="1" baseline="-25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-VASc </a:t>
            </a:r>
          </a:p>
          <a:p>
            <a:pPr algn="ctr"/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5 баллов</a:t>
            </a:r>
            <a:endParaRPr lang="ru-RU" sz="2100" b="1" dirty="0">
              <a:solidFill>
                <a:srgbClr val="C0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36096" y="3789040"/>
            <a:ext cx="3312368" cy="2304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r>
              <a:rPr lang="ru-RU" sz="2100" b="1" dirty="0" smtClean="0">
                <a:solidFill>
                  <a:srgbClr val="C00000"/>
                </a:solidFill>
              </a:rPr>
              <a:t>Высокий</a:t>
            </a:r>
            <a:r>
              <a:rPr lang="en-US" sz="2100" b="1" dirty="0" smtClean="0">
                <a:solidFill>
                  <a:srgbClr val="C00000"/>
                </a:solidFill>
              </a:rPr>
              <a:t> (</a:t>
            </a:r>
            <a:r>
              <a:rPr lang="ru-RU" sz="2100" b="1" dirty="0" smtClean="0">
                <a:solidFill>
                  <a:srgbClr val="C00000"/>
                </a:solidFill>
              </a:rPr>
              <a:t>?</a:t>
            </a:r>
            <a:r>
              <a:rPr lang="en-US" sz="2100" b="1" dirty="0" smtClean="0">
                <a:solidFill>
                  <a:srgbClr val="C00000"/>
                </a:solidFill>
              </a:rPr>
              <a:t>)</a:t>
            </a:r>
            <a:r>
              <a:rPr lang="ru-RU" sz="2100" b="1" dirty="0" smtClean="0">
                <a:solidFill>
                  <a:srgbClr val="C00000"/>
                </a:solidFill>
              </a:rPr>
              <a:t> риск кровотечений</a:t>
            </a:r>
          </a:p>
          <a:p>
            <a:pPr algn="ctr">
              <a:lnSpc>
                <a:spcPct val="75000"/>
              </a:lnSpc>
              <a:buFont typeface="Wingdings" pitchFamily="2" charset="2"/>
              <a:buChar char="§"/>
            </a:pP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</a:rPr>
              <a:t>HAS-BLED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 3 балла</a:t>
            </a:r>
          </a:p>
          <a:p>
            <a:pPr algn="ctr">
              <a:lnSpc>
                <a:spcPct val="75000"/>
              </a:lnSpc>
              <a:buFont typeface="Wingdings" pitchFamily="2" charset="2"/>
              <a:buChar char="§"/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отсутствие явных потенциальных источников кровотечения </a:t>
            </a:r>
          </a:p>
        </p:txBody>
      </p:sp>
      <p:sp>
        <p:nvSpPr>
          <p:cNvPr id="6" name="Овал 5"/>
          <p:cNvSpPr/>
          <p:nvPr/>
        </p:nvSpPr>
        <p:spPr>
          <a:xfrm>
            <a:off x="2843808" y="908720"/>
            <a:ext cx="3600400" cy="23042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5000"/>
              </a:lnSpc>
            </a:pP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051720" y="2924944"/>
            <a:ext cx="1332148" cy="864096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63888" y="5157192"/>
            <a:ext cx="1872208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6" idx="5"/>
            <a:endCxn id="5" idx="0"/>
          </p:cNvCxnSpPr>
          <p:nvPr/>
        </p:nvCxnSpPr>
        <p:spPr>
          <a:xfrm>
            <a:off x="5916941" y="2875526"/>
            <a:ext cx="1175339" cy="913514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059832" y="1124744"/>
            <a:ext cx="3168352" cy="1865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ts val="600"/>
              </a:spcAft>
            </a:pPr>
            <a:r>
              <a:rPr lang="ru-RU" sz="2100" b="1" dirty="0" smtClean="0">
                <a:solidFill>
                  <a:srgbClr val="C00000"/>
                </a:solidFill>
              </a:rPr>
              <a:t>Высокий риск коронарных осложнений </a:t>
            </a:r>
          </a:p>
          <a:p>
            <a:pPr marL="144000">
              <a:lnSpc>
                <a:spcPct val="75000"/>
              </a:lnSpc>
              <a:buFont typeface="Wingdings" pitchFamily="2" charset="2"/>
              <a:buChar char="§"/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сахарный диабет,</a:t>
            </a:r>
          </a:p>
          <a:p>
            <a:pPr marL="144000">
              <a:lnSpc>
                <a:spcPct val="75000"/>
              </a:lnSpc>
              <a:buFont typeface="Wingdings" pitchFamily="2" charset="2"/>
              <a:buChar char="§"/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 подагра, </a:t>
            </a:r>
          </a:p>
          <a:p>
            <a:pPr marL="144000">
              <a:lnSpc>
                <a:spcPct val="75000"/>
              </a:lnSpc>
              <a:buFont typeface="Wingdings" pitchFamily="2" charset="2"/>
              <a:buChar char="§"/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множественное ЧКВ</a:t>
            </a:r>
          </a:p>
          <a:p>
            <a:pPr marL="144000">
              <a:lnSpc>
                <a:spcPct val="75000"/>
              </a:lnSpc>
              <a:buFont typeface="Wingdings" pitchFamily="2" charset="2"/>
              <a:buChar char="§"/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 протяженное  ЧКВ</a:t>
            </a:r>
          </a:p>
          <a:p>
            <a:pPr marL="144000">
              <a:lnSpc>
                <a:spcPct val="75000"/>
              </a:lnSpc>
              <a:buFont typeface="Wingdings" pitchFamily="2" charset="2"/>
              <a:buChar char="§"/>
            </a:pP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</a:rPr>
              <a:t> ИМ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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ST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endParaRPr lang="ru-RU" sz="21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879041"/>
              </p:ext>
            </p:extLst>
          </p:nvPr>
        </p:nvGraphicFramePr>
        <p:xfrm>
          <a:off x="467544" y="2492895"/>
          <a:ext cx="8136904" cy="197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702532"/>
                <a:gridCol w="1025660"/>
              </a:tblGrid>
              <a:tr h="48851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Рекомендация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70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Использование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2400" b="1" baseline="0" dirty="0" err="1" smtClean="0">
                          <a:solidFill>
                            <a:srgbClr val="C00000"/>
                          </a:solidFill>
                        </a:rPr>
                        <a:t>празугрела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</a:rPr>
                        <a:t> и </a:t>
                      </a:r>
                      <a:r>
                        <a:rPr lang="ru-RU" sz="2400" b="1" baseline="0" dirty="0" err="1" smtClean="0">
                          <a:solidFill>
                            <a:srgbClr val="C00000"/>
                          </a:solidFill>
                        </a:rPr>
                        <a:t>тикагрелора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</a:rPr>
                        <a:t> в составе тройной </a:t>
                      </a:r>
                      <a:r>
                        <a:rPr lang="ru-RU" sz="2400" b="1" baseline="0" dirty="0" err="1" smtClean="0">
                          <a:solidFill>
                            <a:srgbClr val="C00000"/>
                          </a:solidFill>
                        </a:rPr>
                        <a:t>антитромботической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</a:rPr>
                        <a:t> терапии не рекомендовано</a:t>
                      </a: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III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5559294" y="123647"/>
            <a:ext cx="3557439" cy="493842"/>
            <a:chOff x="3814169" y="6088662"/>
            <a:chExt cx="4954468" cy="63791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9261"/>
            <a:stretch/>
          </p:blipFill>
          <p:spPr bwMode="auto">
            <a:xfrm>
              <a:off x="3814169" y="6088662"/>
              <a:ext cx="1143254" cy="637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198" y="6165304"/>
              <a:ext cx="3557439" cy="48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7682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2424" y="188640"/>
            <a:ext cx="8640960" cy="84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</a:rPr>
              <a:t>Советы экспертов по смене ингибитора </a:t>
            </a:r>
            <a:r>
              <a:rPr lang="en-US" sz="3200" b="1" dirty="0">
                <a:solidFill>
                  <a:prstClr val="black"/>
                </a:solidFill>
              </a:rPr>
              <a:t>P</a:t>
            </a:r>
            <a:r>
              <a:rPr lang="en-US" sz="3200" b="1" baseline="-25000" dirty="0">
                <a:solidFill>
                  <a:prstClr val="black"/>
                </a:solidFill>
              </a:rPr>
              <a:t>2</a:t>
            </a:r>
            <a:r>
              <a:rPr lang="en-US" sz="3200" b="1" dirty="0">
                <a:solidFill>
                  <a:prstClr val="black"/>
                </a:solidFill>
              </a:rPr>
              <a:t>Y</a:t>
            </a:r>
            <a:r>
              <a:rPr lang="en-US" sz="3200" b="1" baseline="-25000" dirty="0">
                <a:solidFill>
                  <a:prstClr val="black"/>
                </a:solidFill>
              </a:rPr>
              <a:t>12</a:t>
            </a:r>
            <a:r>
              <a:rPr lang="ru-RU" sz="3200" b="1" baseline="-25000" dirty="0">
                <a:solidFill>
                  <a:prstClr val="black"/>
                </a:solidFill>
              </a:rPr>
              <a:t> </a:t>
            </a:r>
            <a:r>
              <a:rPr lang="ru-RU" sz="3200" b="1" dirty="0">
                <a:solidFill>
                  <a:prstClr val="black"/>
                </a:solidFill>
              </a:rPr>
              <a:t>рецепторов* в период госпитализации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23528" y="1145939"/>
            <a:ext cx="7999527" cy="4690242"/>
            <a:chOff x="467544" y="1484784"/>
            <a:chExt cx="7999527" cy="4690242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37" t="1878" r="8950" b="5430"/>
            <a:stretch/>
          </p:blipFill>
          <p:spPr bwMode="auto">
            <a:xfrm>
              <a:off x="467544" y="1484784"/>
              <a:ext cx="7999527" cy="4690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2778643">
              <a:off x="5481589" y="2749347"/>
              <a:ext cx="1944216" cy="558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srgbClr val="C00000"/>
                  </a:solidFill>
                </a:rPr>
                <a:t>Тикагрелор НД (180 мг)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prstClr val="black"/>
                  </a:solidFill>
                </a:rPr>
                <a:t>Вне зависимости от времени и дозы предшествующего приёма </a:t>
              </a:r>
              <a:r>
                <a:rPr lang="ru-RU" sz="1000" dirty="0" err="1">
                  <a:solidFill>
                    <a:prstClr val="black"/>
                  </a:solidFill>
                </a:rPr>
                <a:t>клопидогрела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2778643">
              <a:off x="4789981" y="3200014"/>
              <a:ext cx="1944216" cy="4385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 err="1">
                  <a:solidFill>
                    <a:srgbClr val="C00000"/>
                  </a:solidFill>
                </a:rPr>
                <a:t>Клопидогрел</a:t>
              </a:r>
              <a:r>
                <a:rPr lang="ru-RU" sz="1000" dirty="0">
                  <a:solidFill>
                    <a:srgbClr val="C00000"/>
                  </a:solidFill>
                </a:rPr>
                <a:t> НД  (600 мг</a:t>
              </a:r>
              <a:r>
                <a:rPr lang="ru-RU" sz="1000" dirty="0">
                  <a:solidFill>
                    <a:prstClr val="black"/>
                  </a:solidFill>
                </a:rPr>
                <a:t>)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prstClr val="black"/>
                  </a:solidFill>
                </a:rPr>
                <a:t>Через 24 часа после приёма последней  дозы </a:t>
              </a:r>
              <a:r>
                <a:rPr lang="ru-RU" sz="1000" dirty="0" err="1">
                  <a:solidFill>
                    <a:prstClr val="black"/>
                  </a:solidFill>
                </a:rPr>
                <a:t>тикагрелора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19872" y="4581128"/>
              <a:ext cx="1944216" cy="4385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srgbClr val="C00000"/>
                  </a:solidFill>
                </a:rPr>
                <a:t>Тикагрелор НД (180 мг)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prstClr val="black"/>
                  </a:solidFill>
                </a:rPr>
                <a:t>Через 24 часа после последней дозы </a:t>
              </a:r>
              <a:r>
                <a:rPr lang="ru-RU" sz="1000" dirty="0" err="1">
                  <a:solidFill>
                    <a:prstClr val="black"/>
                  </a:solidFill>
                </a:rPr>
                <a:t>празугрела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95199" y="5373216"/>
              <a:ext cx="1944216" cy="4385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 err="1">
                  <a:solidFill>
                    <a:srgbClr val="C00000"/>
                  </a:solidFill>
                </a:rPr>
                <a:t>Празугрел</a:t>
              </a:r>
              <a:r>
                <a:rPr lang="ru-RU" sz="1000" dirty="0">
                  <a:solidFill>
                    <a:srgbClr val="C00000"/>
                  </a:solidFill>
                </a:rPr>
                <a:t> НД (60 мг)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prstClr val="black"/>
                  </a:solidFill>
                </a:rPr>
                <a:t>Через 24 часа после последней дозы </a:t>
              </a:r>
              <a:r>
                <a:rPr lang="ru-RU" sz="1000" dirty="0" err="1">
                  <a:solidFill>
                    <a:prstClr val="black"/>
                  </a:solidFill>
                </a:rPr>
                <a:t>тикагрелора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8823059">
              <a:off x="1375578" y="2717112"/>
              <a:ext cx="1944216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 err="1">
                  <a:solidFill>
                    <a:srgbClr val="C00000"/>
                  </a:solidFill>
                </a:rPr>
                <a:t>Празугрел</a:t>
              </a:r>
              <a:r>
                <a:rPr lang="ru-RU" sz="1000" dirty="0">
                  <a:solidFill>
                    <a:srgbClr val="C00000"/>
                  </a:solidFill>
                </a:rPr>
                <a:t> НД (60 мг</a:t>
              </a:r>
              <a:r>
                <a:rPr lang="ru-RU" sz="1000" dirty="0">
                  <a:solidFill>
                    <a:prstClr val="black"/>
                  </a:solidFill>
                </a:rPr>
                <a:t>)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prstClr val="black"/>
                  </a:solidFill>
                </a:rPr>
                <a:t>Вне зависимости от времени и дозы предшествующего приёма </a:t>
              </a:r>
              <a:r>
                <a:rPr lang="ru-RU" sz="1000" dirty="0" err="1">
                  <a:solidFill>
                    <a:prstClr val="black"/>
                  </a:solidFill>
                </a:rPr>
                <a:t>клопидогрела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8823059">
              <a:off x="1909934" y="3271769"/>
              <a:ext cx="1944216" cy="4385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 err="1">
                  <a:solidFill>
                    <a:srgbClr val="C00000"/>
                  </a:solidFill>
                </a:rPr>
                <a:t>Клопидогрел</a:t>
              </a:r>
              <a:r>
                <a:rPr lang="ru-RU" sz="1000" dirty="0">
                  <a:solidFill>
                    <a:srgbClr val="C00000"/>
                  </a:solidFill>
                </a:rPr>
                <a:t> НД (600 мг)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prstClr val="black"/>
                  </a:solidFill>
                </a:rPr>
                <a:t>Через 24 часа после приёма последней дозы </a:t>
              </a:r>
              <a:r>
                <a:rPr lang="ru-RU" sz="1000" dirty="0" err="1">
                  <a:solidFill>
                    <a:prstClr val="black"/>
                  </a:solidFill>
                </a:rPr>
                <a:t>празугрела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79516" y="3296929"/>
              <a:ext cx="1767516" cy="83099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Во время госпитализации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Всегда нагрузочная доза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9787" y="583618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</a:rPr>
              <a:t>*- на основе </a:t>
            </a:r>
            <a:r>
              <a:rPr lang="ru-RU" dirty="0" err="1">
                <a:solidFill>
                  <a:prstClr val="black"/>
                </a:solidFill>
              </a:rPr>
              <a:t>фармакодинамики</a:t>
            </a:r>
            <a:r>
              <a:rPr lang="ru-RU" dirty="0">
                <a:solidFill>
                  <a:prstClr val="black"/>
                </a:solidFill>
              </a:rPr>
              <a:t> препаратов,  за исключением </a:t>
            </a:r>
            <a:r>
              <a:rPr lang="ru-RU" dirty="0" err="1">
                <a:solidFill>
                  <a:prstClr val="black"/>
                </a:solidFill>
              </a:rPr>
              <a:t>клопи</a:t>
            </a:r>
            <a:r>
              <a:rPr lang="ru-RU" dirty="0" err="1">
                <a:solidFill>
                  <a:prstClr val="black"/>
                </a:solidFill>
                <a:sym typeface="Symbol"/>
              </a:rPr>
              <a:t>тика</a:t>
            </a:r>
            <a:r>
              <a:rPr lang="ru-RU" dirty="0">
                <a:solidFill>
                  <a:prstClr val="black"/>
                </a:solidFill>
                <a:sym typeface="Symbol"/>
              </a:rPr>
              <a:t> (изучены исходы)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12" name="Группа 12"/>
          <p:cNvGrpSpPr/>
          <p:nvPr/>
        </p:nvGrpSpPr>
        <p:grpSpPr>
          <a:xfrm>
            <a:off x="5105505" y="6339119"/>
            <a:ext cx="3806624" cy="281874"/>
            <a:chOff x="683568" y="116632"/>
            <a:chExt cx="7488832" cy="55968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16632"/>
              <a:ext cx="3967262" cy="55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20694"/>
              <a:ext cx="3240360" cy="555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80085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2424" y="188640"/>
            <a:ext cx="8640960" cy="84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prstClr val="black"/>
                </a:solidFill>
              </a:rPr>
              <a:t>Советы экспертов по смене ингибитора </a:t>
            </a:r>
            <a:r>
              <a:rPr lang="en-US" sz="3200" b="1" dirty="0">
                <a:solidFill>
                  <a:prstClr val="black"/>
                </a:solidFill>
              </a:rPr>
              <a:t>P2Y12</a:t>
            </a:r>
            <a:r>
              <a:rPr lang="ru-RU" sz="3200" b="1" dirty="0">
                <a:solidFill>
                  <a:prstClr val="black"/>
                </a:solidFill>
              </a:rPr>
              <a:t> рецепторов* в период длительного лечения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539552" y="1278823"/>
            <a:ext cx="7848872" cy="4486821"/>
            <a:chOff x="539552" y="1556792"/>
            <a:chExt cx="7848872" cy="4486821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556792"/>
              <a:ext cx="7848872" cy="44868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18823059">
              <a:off x="1765918" y="2983737"/>
              <a:ext cx="1944216" cy="4385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 err="1">
                  <a:solidFill>
                    <a:srgbClr val="C00000"/>
                  </a:solidFill>
                </a:rPr>
                <a:t>Празугрел</a:t>
              </a:r>
              <a:r>
                <a:rPr lang="ru-RU" sz="1000" dirty="0">
                  <a:solidFill>
                    <a:srgbClr val="C00000"/>
                  </a:solidFill>
                </a:rPr>
                <a:t> ПД (10 мгх1р)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prstClr val="black"/>
                  </a:solidFill>
                </a:rPr>
                <a:t>Через 24 часа  после приёма последней дозы </a:t>
              </a:r>
              <a:r>
                <a:rPr lang="ru-RU" sz="1000" dirty="0" err="1">
                  <a:solidFill>
                    <a:prstClr val="black"/>
                  </a:solidFill>
                </a:rPr>
                <a:t>клопидогрела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8823059">
              <a:off x="2485997" y="3199761"/>
              <a:ext cx="1944216" cy="43858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 err="1">
                  <a:solidFill>
                    <a:srgbClr val="C00000"/>
                  </a:solidFill>
                </a:rPr>
                <a:t>Клопидогрел</a:t>
              </a:r>
              <a:r>
                <a:rPr lang="ru-RU" sz="1000" dirty="0">
                  <a:solidFill>
                    <a:srgbClr val="C00000"/>
                  </a:solidFill>
                </a:rPr>
                <a:t> ПД (75 мг)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prstClr val="black"/>
                  </a:solidFill>
                </a:rPr>
                <a:t>Через 24 часа после приёма последней дозы </a:t>
              </a:r>
              <a:r>
                <a:rPr lang="ru-RU" sz="1000" dirty="0" err="1">
                  <a:solidFill>
                    <a:prstClr val="black"/>
                  </a:solidFill>
                </a:rPr>
                <a:t>празугрела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 rot="2778643">
              <a:off x="5654078" y="2949350"/>
              <a:ext cx="1944216" cy="4385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srgbClr val="C00000"/>
                  </a:solidFill>
                </a:rPr>
                <a:t>Тикагрелор ПД (90 мгх2р)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prstClr val="black"/>
                  </a:solidFill>
                </a:rPr>
                <a:t>Через 24 часа после  приёма последней дозы </a:t>
              </a:r>
              <a:r>
                <a:rPr lang="ru-RU" sz="1000" dirty="0" err="1">
                  <a:solidFill>
                    <a:prstClr val="black"/>
                  </a:solidFill>
                </a:rPr>
                <a:t>клопидогрела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2829397">
              <a:off x="4964101" y="3180487"/>
              <a:ext cx="1944216" cy="46166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err="1">
                  <a:solidFill>
                    <a:srgbClr val="7030A0"/>
                  </a:solidFill>
                </a:rPr>
                <a:t>Клопидогрел</a:t>
              </a:r>
              <a:r>
                <a:rPr lang="ru-RU" sz="1200" b="1" dirty="0">
                  <a:solidFill>
                    <a:srgbClr val="7030A0"/>
                  </a:solidFill>
                </a:rPr>
                <a:t> НД  (600 мг)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prstClr val="black"/>
                  </a:solidFill>
                </a:rPr>
                <a:t>Через 24 часа после приёма последней  дозы </a:t>
              </a:r>
              <a:r>
                <a:rPr lang="ru-RU" sz="1000" dirty="0" err="1">
                  <a:solidFill>
                    <a:prstClr val="black"/>
                  </a:solidFill>
                </a:rPr>
                <a:t>тикагрелора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51920" y="4648814"/>
              <a:ext cx="1944216" cy="4385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srgbClr val="C00000"/>
                  </a:solidFill>
                </a:rPr>
                <a:t>Тикагрелор ПД (90 мгх2р</a:t>
              </a:r>
              <a:r>
                <a:rPr lang="ru-RU" sz="1000" dirty="0">
                  <a:solidFill>
                    <a:prstClr val="black"/>
                  </a:solidFill>
                </a:rPr>
                <a:t>)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prstClr val="black"/>
                  </a:solidFill>
                </a:rPr>
                <a:t>Через 24 часа после последней дозы </a:t>
              </a:r>
              <a:r>
                <a:rPr lang="ru-RU" sz="1000" dirty="0" err="1">
                  <a:solidFill>
                    <a:prstClr val="black"/>
                  </a:solidFill>
                </a:rPr>
                <a:t>празугрела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35896" y="5301208"/>
              <a:ext cx="1944216" cy="46166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 err="1">
                  <a:solidFill>
                    <a:srgbClr val="7030A0"/>
                  </a:solidFill>
                </a:rPr>
                <a:t>Празугрел</a:t>
              </a:r>
              <a:r>
                <a:rPr lang="ru-RU" sz="1200" b="1" dirty="0">
                  <a:solidFill>
                    <a:srgbClr val="7030A0"/>
                  </a:solidFill>
                </a:rPr>
                <a:t> НД (60 мг)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prstClr val="black"/>
                  </a:solidFill>
                </a:rPr>
                <a:t>Через 24 часа после последней дозы </a:t>
              </a:r>
              <a:r>
                <a:rPr lang="ru-RU" sz="1000" dirty="0" err="1">
                  <a:solidFill>
                    <a:prstClr val="black"/>
                  </a:solidFill>
                </a:rPr>
                <a:t>тикагрелора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989297" y="3303155"/>
              <a:ext cx="1590815" cy="1015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Период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длительного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лечения</a:t>
              </a:r>
            </a:p>
            <a:p>
              <a:pPr algn="ctr" eaLnBrk="0" fontAlgn="base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>
                  <a:solidFill>
                    <a:prstClr val="black"/>
                  </a:solidFill>
                </a:rPr>
                <a:t>(после выписки)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16440" y="5836180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</a:rPr>
              <a:t>*- на основе </a:t>
            </a:r>
            <a:r>
              <a:rPr lang="ru-RU" sz="1200" dirty="0" err="1">
                <a:solidFill>
                  <a:prstClr val="black"/>
                </a:solidFill>
              </a:rPr>
              <a:t>фармакодинамики</a:t>
            </a:r>
            <a:r>
              <a:rPr lang="ru-RU" sz="1200" dirty="0">
                <a:solidFill>
                  <a:prstClr val="black"/>
                </a:solidFill>
              </a:rPr>
              <a:t> препаратов,  за исключением </a:t>
            </a:r>
            <a:r>
              <a:rPr lang="ru-RU" sz="1200" dirty="0" err="1">
                <a:solidFill>
                  <a:prstClr val="black"/>
                </a:solidFill>
              </a:rPr>
              <a:t>клопи</a:t>
            </a:r>
            <a:r>
              <a:rPr lang="ru-RU" sz="1200" dirty="0" err="1">
                <a:solidFill>
                  <a:prstClr val="black"/>
                </a:solidFill>
                <a:sym typeface="Symbol"/>
              </a:rPr>
              <a:t>тика</a:t>
            </a:r>
            <a:r>
              <a:rPr lang="ru-RU" sz="1200" dirty="0">
                <a:solidFill>
                  <a:prstClr val="black"/>
                </a:solidFill>
                <a:sym typeface="Symbol"/>
              </a:rPr>
              <a:t> (изучены исходы)</a:t>
            </a:r>
            <a:r>
              <a:rPr lang="ru-RU" sz="1200" dirty="0">
                <a:solidFill>
                  <a:prstClr val="black"/>
                </a:solidFill>
              </a:rPr>
              <a:t> </a:t>
            </a:r>
          </a:p>
        </p:txBody>
      </p:sp>
      <p:grpSp>
        <p:nvGrpSpPr>
          <p:cNvPr id="11" name="Группа 12"/>
          <p:cNvGrpSpPr/>
          <p:nvPr/>
        </p:nvGrpSpPr>
        <p:grpSpPr>
          <a:xfrm>
            <a:off x="3361872" y="6240955"/>
            <a:ext cx="5727955" cy="501970"/>
            <a:chOff x="683568" y="116632"/>
            <a:chExt cx="7488832" cy="55968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16632"/>
              <a:ext cx="3967262" cy="55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120694"/>
              <a:ext cx="3240360" cy="555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3779912" y="1412776"/>
            <a:ext cx="23042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КЛОПИДОГРЕЛ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7584" y="4365104"/>
            <a:ext cx="165618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ПРАСУГРЕЛ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 rot="18694405">
            <a:off x="232725" y="2046693"/>
            <a:ext cx="5028468" cy="2276318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49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Рекомендованная терапия при выписке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Эналаприл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5 мг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сутки;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Бисопролол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2,5 мг/сутки;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Эплеренон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50 мг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сутки;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Амиодарон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200 мг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сутки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solidFill>
                  <a:srgbClr val="C00000"/>
                </a:solidFill>
              </a:rPr>
              <a:t>Апиксабан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10 </a:t>
            </a:r>
            <a:r>
              <a:rPr lang="ru-RU" dirty="0" smtClean="0">
                <a:solidFill>
                  <a:srgbClr val="C00000"/>
                </a:solidFill>
              </a:rPr>
              <a:t>мг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ru-RU" dirty="0" smtClean="0">
                <a:solidFill>
                  <a:srgbClr val="C00000"/>
                </a:solidFill>
              </a:rPr>
              <a:t>сутки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C00000"/>
                </a:solidFill>
              </a:rPr>
              <a:t>Ацетилсалициловая кислота 75 мг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ru-RU" dirty="0" smtClean="0">
                <a:solidFill>
                  <a:srgbClr val="C00000"/>
                </a:solidFill>
              </a:rPr>
              <a:t>сутки</a:t>
            </a:r>
            <a:r>
              <a:rPr lang="en-US" dirty="0" smtClean="0">
                <a:solidFill>
                  <a:srgbClr val="C00000"/>
                </a:solidFill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solidFill>
                  <a:srgbClr val="C00000"/>
                </a:solidFill>
              </a:rPr>
              <a:t>Клопидогрел</a:t>
            </a:r>
            <a:r>
              <a:rPr lang="ru-RU" dirty="0" smtClean="0">
                <a:solidFill>
                  <a:srgbClr val="C00000"/>
                </a:solidFill>
              </a:rPr>
              <a:t> 75 мг</a:t>
            </a:r>
            <a:r>
              <a:rPr lang="en-US" dirty="0" smtClean="0">
                <a:solidFill>
                  <a:srgbClr val="C00000"/>
                </a:solidFill>
              </a:rPr>
              <a:t>/</a:t>
            </a:r>
            <a:r>
              <a:rPr lang="ru-RU" dirty="0" smtClean="0">
                <a:solidFill>
                  <a:srgbClr val="C00000"/>
                </a:solidFill>
              </a:rPr>
              <a:t>сутки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до 29.08.2019;</a:t>
            </a:r>
            <a:endParaRPr lang="en-US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Аторвастатин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20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мг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сутки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Пантапразол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20 мг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суткина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время приема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трехкомпонетной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антитромботической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терапии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Метформин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1000 мг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сутки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6588224" y="2996952"/>
            <a:ext cx="1224136" cy="1224136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596336" y="3212976"/>
            <a:ext cx="14036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6 месяцев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66" y="-607"/>
            <a:ext cx="3619637" cy="58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261"/>
          <a:stretch/>
        </p:blipFill>
        <p:spPr bwMode="auto">
          <a:xfrm>
            <a:off x="4067944" y="-28880"/>
            <a:ext cx="1143254" cy="63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67556" y="616216"/>
            <a:ext cx="8928992" cy="46771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75000"/>
              </a:lnSpc>
              <a:defRPr/>
            </a:pP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Пациенты, принимающие пероральные АКГ и подвергаемые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ЧКВ 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219685" y="1096950"/>
            <a:ext cx="2679700" cy="787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75000"/>
              </a:lnSpc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Преобладает ишемический риск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748077" y="1096950"/>
            <a:ext cx="3816424" cy="787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75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Преобладает риск кровотечения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2179966"/>
              </p:ext>
            </p:extLst>
          </p:nvPr>
        </p:nvGraphicFramePr>
        <p:xfrm>
          <a:off x="1178918" y="2086559"/>
          <a:ext cx="2592288" cy="1119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АКГ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16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Тройн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терап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55052"/>
              </p:ext>
            </p:extLst>
          </p:nvPr>
        </p:nvGraphicFramePr>
        <p:xfrm>
          <a:off x="1180162" y="3382703"/>
          <a:ext cx="2592288" cy="1119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АКГ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1680">
                <a:tc grid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Тройн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терап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до  6 мес.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0246640"/>
              </p:ext>
            </p:extLst>
          </p:nvPr>
        </p:nvGraphicFramePr>
        <p:xfrm>
          <a:off x="1190436" y="4750855"/>
          <a:ext cx="2592288" cy="1224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281"/>
                <a:gridCol w="648072"/>
                <a:gridCol w="654827"/>
                <a:gridCol w="324036"/>
                <a:gridCol w="648072"/>
              </a:tblGrid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К</a:t>
                      </a:r>
                      <a:endParaRPr lang="ru-RU" sz="20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АКГ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или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АКГ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16091">
                <a:tc gridSpan="5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Двойная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тер. до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6003596"/>
              </p:ext>
            </p:extLst>
          </p:nvPr>
        </p:nvGraphicFramePr>
        <p:xfrm>
          <a:off x="4460045" y="2158567"/>
          <a:ext cx="2592288" cy="1119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АКГ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16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Тройн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терап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9262704"/>
              </p:ext>
            </p:extLst>
          </p:nvPr>
        </p:nvGraphicFramePr>
        <p:xfrm>
          <a:off x="4460045" y="3454711"/>
          <a:ext cx="2592288" cy="2589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612068"/>
                <a:gridCol w="612068"/>
                <a:gridCol w="360040"/>
                <a:gridCol w="648072"/>
              </a:tblGrid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К</a:t>
                      </a:r>
                      <a:endParaRPr lang="ru-RU" sz="20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АКГ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или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АКГ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016224">
                <a:tc gridSpan="5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Двойная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тер. до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5075652"/>
              </p:ext>
            </p:extLst>
          </p:nvPr>
        </p:nvGraphicFramePr>
        <p:xfrm>
          <a:off x="7268357" y="2158567"/>
          <a:ext cx="1656184" cy="3769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92"/>
                <a:gridCol w="828092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АКГ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224136"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Двойная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тер. до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7096447"/>
              </p:ext>
            </p:extLst>
          </p:nvPr>
        </p:nvGraphicFramePr>
        <p:xfrm>
          <a:off x="1075669" y="6266748"/>
          <a:ext cx="7783786" cy="43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3786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Пероральный антикоагулянт Класс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IIa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B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715629" y="2086559"/>
            <a:ext cx="0" cy="47525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26551" y="3314419"/>
            <a:ext cx="3600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15212" y="3962491"/>
            <a:ext cx="3600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76209" y="4610563"/>
            <a:ext cx="3600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76209" y="6122731"/>
            <a:ext cx="3600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557" y="3026387"/>
            <a:ext cx="6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556" y="3777825"/>
            <a:ext cx="6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098" y="4425897"/>
            <a:ext cx="6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6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42595" y="5938065"/>
            <a:ext cx="76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</a:t>
            </a:r>
            <a:r>
              <a:rPr lang="ru-RU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62" y="6458270"/>
            <a:ext cx="8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&gt;1</a:t>
            </a:r>
            <a:r>
              <a:rPr lang="ru-RU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260784" y="1808618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Стрелка вниз 74"/>
          <p:cNvSpPr/>
          <p:nvPr/>
        </p:nvSpPr>
        <p:spPr>
          <a:xfrm>
            <a:off x="5540165" y="1884350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Стрелка вниз 75"/>
          <p:cNvSpPr/>
          <p:nvPr/>
        </p:nvSpPr>
        <p:spPr>
          <a:xfrm>
            <a:off x="7988437" y="1884349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Стрелка вниз 76"/>
          <p:cNvSpPr/>
          <p:nvPr/>
        </p:nvSpPr>
        <p:spPr>
          <a:xfrm>
            <a:off x="2260784" y="3117778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Стрелка вниз 77"/>
          <p:cNvSpPr/>
          <p:nvPr/>
        </p:nvSpPr>
        <p:spPr>
          <a:xfrm>
            <a:off x="2260784" y="4457730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Стрелка вниз 79"/>
          <p:cNvSpPr/>
          <p:nvPr/>
        </p:nvSpPr>
        <p:spPr>
          <a:xfrm>
            <a:off x="5540285" y="3175448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Стрелка вниз 81"/>
          <p:cNvSpPr/>
          <p:nvPr/>
        </p:nvSpPr>
        <p:spPr>
          <a:xfrm>
            <a:off x="7978283" y="5983759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Стрелка вниз 82"/>
          <p:cNvSpPr/>
          <p:nvPr/>
        </p:nvSpPr>
        <p:spPr>
          <a:xfrm>
            <a:off x="2147888" y="5999538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Стрелка вниз 83"/>
          <p:cNvSpPr/>
          <p:nvPr/>
        </p:nvSpPr>
        <p:spPr>
          <a:xfrm>
            <a:off x="5684181" y="6029456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4973" y="47762"/>
            <a:ext cx="3557439" cy="48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13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115616" y="5085184"/>
            <a:ext cx="770485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5563" y="5121690"/>
            <a:ext cx="165618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5157193"/>
            <a:ext cx="151216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24328" y="5085184"/>
            <a:ext cx="2736304" cy="43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63688" y="5229200"/>
            <a:ext cx="1948213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187624" y="4869160"/>
            <a:ext cx="0" cy="2160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2411760" y="4869160"/>
            <a:ext cx="0" cy="2160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 rot="10800000" flipV="1">
            <a:off x="251520" y="2492896"/>
            <a:ext cx="1872208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Госпита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</a:p>
          <a:p>
            <a:pPr algn="ctr">
              <a:lnSpc>
                <a:spcPct val="75000"/>
              </a:lnSpc>
            </a:pP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лизация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в 4 к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 НМИЦ кардиологии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V="1">
            <a:off x="3779912" y="4869160"/>
            <a:ext cx="0" cy="2160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1187624" y="3284984"/>
            <a:ext cx="0" cy="1584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1115616" y="5733256"/>
          <a:ext cx="7848872" cy="1010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576064"/>
                <a:gridCol w="792088"/>
                <a:gridCol w="504056"/>
                <a:gridCol w="4680520"/>
              </a:tblGrid>
              <a:tr h="333037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АСК 75 мг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7538">
                <a:tc gridSpan="5">
                  <a:txBody>
                    <a:bodyPr/>
                    <a:lstStyle/>
                    <a:p>
                      <a:r>
                        <a:rPr lang="ru-RU" sz="1600" b="1" dirty="0" smtClean="0"/>
                        <a:t>КЛОПИДОГРЕЛ 75 мг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7538">
                <a:tc gridSpan="5">
                  <a:txBody>
                    <a:bodyPr/>
                    <a:lstStyle/>
                    <a:p>
                      <a:r>
                        <a:rPr lang="ru-RU" sz="1600" b="1" dirty="0" smtClean="0"/>
                        <a:t>АПИКСАБАН 5мгх2 р.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67544" y="188640"/>
            <a:ext cx="4464496" cy="17633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6-й неделе после ИМ развился</a:t>
            </a:r>
          </a:p>
          <a:p>
            <a:pPr>
              <a:lnSpc>
                <a:spcPct val="75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синдром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Дресслера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боли в груди при дыхании, в области сердца в положении лежа, накопление жидкости в полости  перикарда (ЭХО-КГ), рентген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гр.кл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 –без патологии </a:t>
            </a:r>
          </a:p>
          <a:p>
            <a:pPr>
              <a:lnSpc>
                <a:spcPct val="75000"/>
              </a:lnSpc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НПВС в свечах (12 дней), отмена АСК в период приёма НПВС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411760" y="1916832"/>
            <a:ext cx="0" cy="29447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627784" y="2060848"/>
            <a:ext cx="2304256" cy="110799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Обострение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подагрического артрита. </a:t>
            </a:r>
          </a:p>
          <a:p>
            <a:pPr algn="ctr">
              <a:lnSpc>
                <a:spcPct val="75000"/>
              </a:lnSpc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НПВС, отмена АСК в период приёма НПВС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0" name="Прямая соединительная линия 49"/>
          <p:cNvCxnSpPr>
            <a:stCxn id="48" idx="2"/>
          </p:cNvCxnSpPr>
          <p:nvPr/>
        </p:nvCxnSpPr>
        <p:spPr>
          <a:xfrm>
            <a:off x="3779912" y="3168844"/>
            <a:ext cx="0" cy="17003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300192" y="1052736"/>
            <a:ext cx="1872208" cy="11400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5-м месяце от ИМ</a:t>
            </a:r>
          </a:p>
          <a:p>
            <a:pPr algn="ctr">
              <a:lnSpc>
                <a:spcPct val="75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Возобновление приступов стенокардии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1" name="Прямая соединительная линия 60"/>
          <p:cNvCxnSpPr>
            <a:stCxn id="55" idx="2"/>
          </p:cNvCxnSpPr>
          <p:nvPr/>
        </p:nvCxnSpPr>
        <p:spPr>
          <a:xfrm>
            <a:off x="7236296" y="2192792"/>
            <a:ext cx="0" cy="26763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7236296" y="4869160"/>
            <a:ext cx="0" cy="2160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0" y="5085184"/>
            <a:ext cx="1187624" cy="0"/>
          </a:xfrm>
          <a:prstGeom prst="line">
            <a:avLst/>
          </a:prstGeom>
          <a:ln w="571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380312" y="3068960"/>
            <a:ext cx="1584176" cy="9323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Госпитали-зация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 в 4 к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 НМИЦ кардиологии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88" name="Прямая соединительная линия 87"/>
          <p:cNvCxnSpPr/>
          <p:nvPr/>
        </p:nvCxnSpPr>
        <p:spPr>
          <a:xfrm>
            <a:off x="8172400" y="4869160"/>
            <a:ext cx="0" cy="2160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>
            <a:stCxn id="86" idx="2"/>
          </p:cNvCxnSpPr>
          <p:nvPr/>
        </p:nvCxnSpPr>
        <p:spPr>
          <a:xfrm>
            <a:off x="8172400" y="4001267"/>
            <a:ext cx="0" cy="8678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107504" y="5157192"/>
            <a:ext cx="20162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14 -25 сентября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547664" y="515719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09 октября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03848" y="51571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12 декабря 2018 г.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084168" y="51571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19 февраля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24328" y="5157192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06 марта 2019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444208" y="116632"/>
            <a:ext cx="24482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dirty="0" smtClean="0"/>
              <a:t>Пациент М., 67 лет </a:t>
            </a:r>
          </a:p>
          <a:p>
            <a:pPr algn="ctr">
              <a:lnSpc>
                <a:spcPct val="75000"/>
              </a:lnSpc>
            </a:pPr>
            <a:r>
              <a:rPr lang="ru-RU" dirty="0" smtClean="0"/>
              <a:t>2018 -2019 гг.</a:t>
            </a:r>
            <a:endParaRPr lang="ru-RU" dirty="0"/>
          </a:p>
        </p:txBody>
      </p:sp>
      <p:cxnSp>
        <p:nvCxnSpPr>
          <p:cNvPr id="40" name="Прямая со стрелкой 39"/>
          <p:cNvCxnSpPr>
            <a:stCxn id="48" idx="2"/>
          </p:cNvCxnSpPr>
          <p:nvPr/>
        </p:nvCxnSpPr>
        <p:spPr>
          <a:xfrm>
            <a:off x="3779912" y="3168844"/>
            <a:ext cx="0" cy="25644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411760" y="1988840"/>
            <a:ext cx="0" cy="37444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ЭКГ 06.03.2019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ЭКГ 11.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84784"/>
            <a:ext cx="5112568" cy="4608511"/>
          </a:xfrm>
        </p:spPr>
      </p:pic>
      <p:sp>
        <p:nvSpPr>
          <p:cNvPr id="5" name="TextBox 4"/>
          <p:cNvSpPr txBox="1"/>
          <p:nvPr/>
        </p:nvSpPr>
        <p:spPr>
          <a:xfrm>
            <a:off x="683568" y="6309320"/>
            <a:ext cx="8280920" cy="429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800" dirty="0" err="1" smtClean="0">
                <a:solidFill>
                  <a:srgbClr val="C00000"/>
                </a:solidFill>
              </a:rPr>
              <a:t>Тропонин</a:t>
            </a:r>
            <a:r>
              <a:rPr lang="ru-RU" sz="2800" dirty="0" smtClean="0">
                <a:solidFill>
                  <a:srgbClr val="C00000"/>
                </a:solidFill>
              </a:rPr>
              <a:t> высокочувствительный 0,01 </a:t>
            </a:r>
            <a:r>
              <a:rPr lang="ru-RU" sz="2800" dirty="0" err="1" smtClean="0">
                <a:solidFill>
                  <a:srgbClr val="C00000"/>
                </a:solidFill>
              </a:rPr>
              <a:t>нг</a:t>
            </a:r>
            <a:r>
              <a:rPr lang="en-US" sz="2800" dirty="0" smtClean="0">
                <a:solidFill>
                  <a:srgbClr val="C00000"/>
                </a:solidFill>
              </a:rPr>
              <a:t>/</a:t>
            </a:r>
            <a:r>
              <a:rPr lang="ru-RU" sz="2800" dirty="0" smtClean="0">
                <a:solidFill>
                  <a:srgbClr val="C00000"/>
                </a:solidFill>
              </a:rPr>
              <a:t>мл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Динамика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ЭхоКГ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2" y="692695"/>
          <a:ext cx="8701147" cy="5380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9563"/>
                <a:gridCol w="1395730"/>
                <a:gridCol w="1445189"/>
                <a:gridCol w="1368152"/>
                <a:gridCol w="1440160"/>
                <a:gridCol w="1572353"/>
              </a:tblGrid>
              <a:tr h="48842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29.08.2018</a:t>
                      </a:r>
                      <a:endParaRPr lang="ru-RU" sz="20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14.09.2018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09.10.2018</a:t>
                      </a:r>
                      <a:endParaRPr lang="ru-RU" sz="20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25.10.2018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sz="20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06.03.2019</a:t>
                      </a:r>
                      <a:endParaRPr lang="ru-RU" sz="20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05707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ФВ (%)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37%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40%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43%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43%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53%</a:t>
                      </a:r>
                      <a:endParaRPr lang="ru-RU" sz="2000" dirty="0"/>
                    </a:p>
                  </a:txBody>
                  <a:tcPr/>
                </a:tc>
              </a:tr>
              <a:tr h="354534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Объём</a:t>
                      </a:r>
                      <a:r>
                        <a:rPr lang="ru-RU" sz="2000" baseline="0" dirty="0" smtClean="0"/>
                        <a:t> </a:t>
                      </a: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aseline="0" dirty="0" smtClean="0"/>
                        <a:t>ЛП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70 мл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58 мл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58 мл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52 мл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52 мл</a:t>
                      </a:r>
                      <a:endParaRPr lang="ru-RU" sz="2000" dirty="0"/>
                    </a:p>
                  </a:txBody>
                  <a:tcPr/>
                </a:tc>
              </a:tr>
              <a:tr h="696874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Полость ЛЖ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КДР 6,3 см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КСР</a:t>
                      </a:r>
                      <a:r>
                        <a:rPr lang="ru-RU" sz="2000" baseline="0" dirty="0" smtClean="0"/>
                        <a:t> 4,8 см</a:t>
                      </a:r>
                      <a:endParaRPr lang="ru-RU" sz="2000" dirty="0" smtClean="0"/>
                    </a:p>
                    <a:p>
                      <a:pPr>
                        <a:lnSpc>
                          <a:spcPct val="75000"/>
                        </a:lnSpc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КДР 5,7 см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КСР</a:t>
                      </a:r>
                      <a:r>
                        <a:rPr lang="ru-RU" sz="2000" baseline="0" dirty="0" smtClean="0"/>
                        <a:t> 4,5 см</a:t>
                      </a:r>
                      <a:endParaRPr lang="ru-RU" sz="2000" dirty="0" smtClean="0"/>
                    </a:p>
                    <a:p>
                      <a:pPr>
                        <a:lnSpc>
                          <a:spcPct val="75000"/>
                        </a:lnSpc>
                      </a:pPr>
                      <a:endParaRPr lang="ru-RU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КДР 5,8 см  КСР</a:t>
                      </a:r>
                      <a:r>
                        <a:rPr lang="ru-RU" sz="2000" baseline="0" dirty="0" smtClean="0"/>
                        <a:t> 4,5 см</a:t>
                      </a:r>
                      <a:endParaRPr lang="ru-RU" sz="2000" dirty="0"/>
                    </a:p>
                    <a:p>
                      <a:pPr>
                        <a:lnSpc>
                          <a:spcPct val="75000"/>
                        </a:lnSpc>
                      </a:pP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КДР 5,5 см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КСР</a:t>
                      </a:r>
                      <a:r>
                        <a:rPr lang="ru-RU" sz="2000" baseline="0" dirty="0" smtClean="0"/>
                        <a:t> 4,2 см</a:t>
                      </a:r>
                      <a:endParaRPr lang="ru-RU" sz="2000" dirty="0" smtClean="0"/>
                    </a:p>
                    <a:p>
                      <a:pPr>
                        <a:lnSpc>
                          <a:spcPct val="75000"/>
                        </a:lnSpc>
                      </a:pPr>
                      <a:endParaRPr lang="ru-RU" sz="2000" dirty="0"/>
                    </a:p>
                  </a:txBody>
                  <a:tcPr/>
                </a:tc>
              </a:tr>
              <a:tr h="658123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Зоны </a:t>
                      </a:r>
                      <a:r>
                        <a:rPr lang="ru-RU" sz="2000" dirty="0" err="1" smtClean="0"/>
                        <a:t>гипо-акинеза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err="1" smtClean="0"/>
                        <a:t>Передне-перегородочная</a:t>
                      </a:r>
                      <a:r>
                        <a:rPr lang="ru-RU" sz="2000" dirty="0" smtClean="0"/>
                        <a:t> с переходом на  верхушку ЛЖ</a:t>
                      </a:r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6874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СДЛА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40 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err="1" smtClean="0"/>
                        <a:t>мм.рт.ст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27 </a:t>
                      </a:r>
                      <a:r>
                        <a:rPr lang="ru-RU" sz="2000" dirty="0" err="1" smtClean="0"/>
                        <a:t>мм.рт.ст</a:t>
                      </a:r>
                      <a:r>
                        <a:rPr lang="ru-RU" sz="2000" dirty="0" smtClean="0"/>
                        <a:t>.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27 </a:t>
                      </a:r>
                      <a:r>
                        <a:rPr lang="ru-RU" sz="2000" dirty="0" err="1" smtClean="0"/>
                        <a:t>мм.рт.ст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30 </a:t>
                      </a:r>
                      <a:r>
                        <a:rPr lang="ru-RU" sz="2000" dirty="0" err="1" smtClean="0"/>
                        <a:t>мм.рт.ст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30 </a:t>
                      </a:r>
                      <a:r>
                        <a:rPr lang="ru-RU" sz="2000" dirty="0" err="1" smtClean="0"/>
                        <a:t>мм.рт.ст</a:t>
                      </a:r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/>
                </a:tc>
              </a:tr>
              <a:tr h="1487487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Жидкость в полости</a:t>
                      </a:r>
                      <a:r>
                        <a:rPr lang="ru-RU" sz="2000" baseline="0" dirty="0" smtClean="0"/>
                        <a:t> перикарда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100 мл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err="1" smtClean="0"/>
                        <a:t>Незначи</a:t>
                      </a:r>
                      <a:r>
                        <a:rPr lang="ru-RU" sz="2000" dirty="0" smtClean="0"/>
                        <a:t>-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тельное 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кол-во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Сепарация</a:t>
                      </a:r>
                      <a:r>
                        <a:rPr lang="ru-RU" sz="2000" baseline="0" dirty="0" smtClean="0"/>
                        <a:t> листков перикарда 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baseline="0" dirty="0" smtClean="0"/>
                        <a:t>по </a:t>
                      </a:r>
                      <a:r>
                        <a:rPr lang="ru-RU" sz="2000" baseline="0" dirty="0" err="1" smtClean="0"/>
                        <a:t>задне</a:t>
                      </a:r>
                      <a:r>
                        <a:rPr lang="ru-RU" sz="2000" baseline="0" dirty="0" smtClean="0"/>
                        <a:t> – боковой стенке ЛЖ </a:t>
                      </a:r>
                      <a:r>
                        <a:rPr lang="ru-RU" sz="2000" baseline="0" dirty="0" err="1" smtClean="0"/>
                        <a:t>ок</a:t>
                      </a:r>
                      <a:r>
                        <a:rPr lang="ru-RU" sz="2000" baseline="0" dirty="0" smtClean="0"/>
                        <a:t> 0,3 см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Следовое</a:t>
                      </a:r>
                      <a:r>
                        <a:rPr lang="ru-RU" sz="2000" baseline="0" dirty="0" smtClean="0"/>
                        <a:t> 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baseline="0" dirty="0" smtClean="0"/>
                        <a:t>количество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dirty="0" smtClean="0"/>
                        <a:t>Следовое</a:t>
                      </a:r>
                      <a:r>
                        <a:rPr lang="ru-RU" sz="2000" baseline="0" dirty="0" smtClean="0"/>
                        <a:t> </a:t>
                      </a:r>
                    </a:p>
                    <a:p>
                      <a:pPr>
                        <a:lnSpc>
                          <a:spcPct val="75000"/>
                        </a:lnSpc>
                      </a:pPr>
                      <a:r>
                        <a:rPr lang="ru-RU" sz="2000" baseline="0" dirty="0" smtClean="0"/>
                        <a:t>количество</a:t>
                      </a:r>
                      <a:endParaRPr lang="ru-RU" sz="2000" dirty="0" smtClean="0"/>
                    </a:p>
                    <a:p>
                      <a:pPr>
                        <a:lnSpc>
                          <a:spcPct val="75000"/>
                        </a:lnSpc>
                      </a:pP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692696"/>
            <a:ext cx="1440160" cy="5328592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36296" y="692696"/>
            <a:ext cx="1584176" cy="5328592"/>
          </a:xfrm>
          <a:prstGeom prst="rect">
            <a:avLst/>
          </a:prstGeom>
          <a:solidFill>
            <a:srgbClr val="FF0000">
              <a:alpha val="2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ЭКГ 16.07.2018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ЭКГ 16.07.2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1317" y="1600200"/>
            <a:ext cx="7501365" cy="4525963"/>
          </a:xfrm>
        </p:spPr>
      </p:pic>
      <p:sp>
        <p:nvSpPr>
          <p:cNvPr id="5" name="TextBox 4"/>
          <p:cNvSpPr txBox="1"/>
          <p:nvPr/>
        </p:nvSpPr>
        <p:spPr>
          <a:xfrm>
            <a:off x="611560" y="908721"/>
            <a:ext cx="8064896" cy="516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двухпучковая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блокада - правой ножки </a:t>
            </a:r>
            <a:r>
              <a:rPr lang="en-US" b="1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впервые</a:t>
            </a:r>
            <a:r>
              <a:rPr lang="en-US" b="1" dirty="0" smtClean="0">
                <a:solidFill>
                  <a:srgbClr val="C00000"/>
                </a:solidFill>
              </a:rPr>
              <a:t>!)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 передней ветви левой ножки пучка Гиса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КАГ 07.03.2019</a:t>
            </a:r>
            <a:endParaRPr lang="ru-RU" dirty="0"/>
          </a:p>
        </p:txBody>
      </p:sp>
      <p:pic>
        <p:nvPicPr>
          <p:cNvPr id="4" name="Содержимое 3" descr="КАГ март ЛКА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1998653" y="1600200"/>
            <a:ext cx="5146694" cy="4525963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923928" y="1916832"/>
            <a:ext cx="432048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555776" y="3068960"/>
            <a:ext cx="360040" cy="2160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ЧКВ 07.03.2019</a:t>
            </a:r>
            <a:endParaRPr lang="ru-RU" dirty="0"/>
          </a:p>
        </p:txBody>
      </p:sp>
      <p:pic>
        <p:nvPicPr>
          <p:cNvPr id="4" name="Содержимое 3" descr="ЧКВ март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251521" y="1268760"/>
            <a:ext cx="5184575" cy="4857403"/>
          </a:xfrm>
        </p:spPr>
      </p:pic>
      <p:cxnSp>
        <p:nvCxnSpPr>
          <p:cNvPr id="6" name="Прямая со стрелкой 5"/>
          <p:cNvCxnSpPr/>
          <p:nvPr/>
        </p:nvCxnSpPr>
        <p:spPr>
          <a:xfrm>
            <a:off x="2051720" y="2060848"/>
            <a:ext cx="0" cy="4320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115616" y="3717032"/>
            <a:ext cx="504056" cy="1440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68144" y="162880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Проведено ЧКВ – 2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стента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 лекарственным покрытием (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Resolute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Integrity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 в проксимальные сегменты ПНА и ОА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Поиск возможных причин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рестеноза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через 6 месяцев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Уровень ЛПНП –  0,94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ммоль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/л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ЛПа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1,6 мг/дл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Глюкоза плазмы 7,32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ммоль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/л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Гликированный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гемоглобин 6,39%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Мочевая кислота 339,91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ммоль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л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Перенесенные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с-м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Дресслера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и подагрическая атака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C00000"/>
                </a:solidFill>
              </a:rPr>
              <a:t>Установка </a:t>
            </a:r>
            <a:r>
              <a:rPr lang="ru-RU" sz="2800" b="1" dirty="0" err="1" smtClean="0">
                <a:solidFill>
                  <a:srgbClr val="C00000"/>
                </a:solidFill>
              </a:rPr>
              <a:t>голометалических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стентов</a:t>
            </a:r>
            <a:r>
              <a:rPr lang="ru-RU" sz="2800" b="1" dirty="0" smtClean="0">
                <a:solidFill>
                  <a:srgbClr val="C00000"/>
                </a:solidFill>
              </a:rPr>
              <a:t> во время первичного ЧКВ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омбофилии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7920880" cy="5214268"/>
          </a:xfrm>
        </p:spPr>
      </p:pic>
      <p:sp>
        <p:nvSpPr>
          <p:cNvPr id="3" name="TextBox 2"/>
          <p:cNvSpPr txBox="1"/>
          <p:nvPr/>
        </p:nvSpPr>
        <p:spPr>
          <a:xfrm>
            <a:off x="755576" y="11663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Определение полиморфизмов, ассоциированных с врожденными </a:t>
            </a:r>
            <a:r>
              <a:rPr lang="ru-RU" sz="2400" b="1" dirty="0" err="1" smtClean="0">
                <a:solidFill>
                  <a:srgbClr val="C00000"/>
                </a:solidFill>
              </a:rPr>
              <a:t>тромбофилиями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Вопросы для обсуждения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501122" cy="509375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Состав и длительность многокомпонентной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антитромботической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терапии у пациента, перенесшего ИМ, осложнившийся пароксизмальной формой ФП</a:t>
            </a:r>
          </a:p>
          <a:p>
            <a:pPr>
              <a:lnSpc>
                <a:spcPct val="85000"/>
              </a:lnSpc>
              <a:buFont typeface="Wingdings" pitchFamily="2" charset="2"/>
              <a:buChar char="§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Необходимость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деэскалации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ингибиторов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Y</a:t>
            </a:r>
            <a:r>
              <a:rPr lang="en-US" sz="2800" baseline="-25000" dirty="0" smtClean="0"/>
              <a:t>12</a:t>
            </a:r>
            <a:r>
              <a:rPr lang="ru-RU" sz="2800" dirty="0" smtClean="0"/>
              <a:t> р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ецепторов тромбоцитов в составе тройной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антитромботической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терапии </a:t>
            </a:r>
          </a:p>
          <a:p>
            <a:pPr>
              <a:lnSpc>
                <a:spcPct val="85000"/>
              </a:lnSpc>
              <a:buFont typeface="Wingdings" pitchFamily="2" charset="2"/>
              <a:buChar char="§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Причины развития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рестенозов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85000"/>
              </a:lnSpc>
              <a:buFont typeface="Wingdings" pitchFamily="2" charset="2"/>
              <a:buChar char="§"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5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Объем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реваскуляризации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при первичном ЧКВ</a:t>
            </a:r>
          </a:p>
          <a:p>
            <a:pPr>
              <a:lnSpc>
                <a:spcPct val="85000"/>
              </a:lnSpc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85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643499" y="1916832"/>
            <a:ext cx="820896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b="1" u="sng" dirty="0">
                <a:solidFill>
                  <a:srgbClr val="C00000"/>
                </a:solidFill>
                <a:ea typeface="ＭＳ Ｐゴシック" pitchFamily="-72" charset="-128"/>
              </a:rPr>
              <a:t>Частота выявления ФП </a:t>
            </a:r>
            <a:r>
              <a:rPr lang="en-US" sz="2800" b="1" u="sng" dirty="0">
                <a:solidFill>
                  <a:srgbClr val="C00000"/>
                </a:solidFill>
                <a:ea typeface="ＭＳ Ｐゴシック" pitchFamily="-72" charset="-128"/>
              </a:rPr>
              <a:t> </a:t>
            </a:r>
            <a:endParaRPr lang="ru-RU" sz="2800" b="1" u="sng" dirty="0">
              <a:solidFill>
                <a:srgbClr val="C00000"/>
              </a:solidFill>
              <a:ea typeface="ＭＳ Ｐゴシック" pitchFamily="-72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ea typeface="ＭＳ Ｐゴシック" pitchFamily="-72" charset="-128"/>
              </a:rPr>
              <a:t>     </a:t>
            </a:r>
            <a:r>
              <a:rPr lang="en-US" sz="2000" b="1" i="1" dirty="0">
                <a:solidFill>
                  <a:srgbClr val="C00000"/>
                </a:solidFill>
                <a:ea typeface="ＭＳ Ｐゴシック" pitchFamily="-72" charset="-128"/>
              </a:rPr>
              <a:t>(</a:t>
            </a:r>
            <a:r>
              <a:rPr lang="ru-RU" sz="2000" b="1" i="1" dirty="0">
                <a:solidFill>
                  <a:srgbClr val="C00000"/>
                </a:solidFill>
                <a:ea typeface="ＭＳ Ｐゴシック" pitchFamily="-72" charset="-128"/>
              </a:rPr>
              <a:t>Мета-анализ </a:t>
            </a:r>
            <a:r>
              <a:rPr lang="en-US" sz="2000" b="1" i="1" dirty="0">
                <a:solidFill>
                  <a:srgbClr val="C00000"/>
                </a:solidFill>
                <a:ea typeface="ＭＳ Ｐゴシック" pitchFamily="-72" charset="-128"/>
              </a:rPr>
              <a:t> 120 566  </a:t>
            </a:r>
            <a:r>
              <a:rPr lang="ru-RU" sz="2000" b="1" i="1" dirty="0">
                <a:solidFill>
                  <a:srgbClr val="C00000"/>
                </a:solidFill>
                <a:ea typeface="ＭＳ Ｐゴシック" pitchFamily="-72" charset="-128"/>
              </a:rPr>
              <a:t>больных из </a:t>
            </a:r>
            <a:r>
              <a:rPr lang="en-US" sz="2000" b="1" i="1" dirty="0">
                <a:solidFill>
                  <a:srgbClr val="C00000"/>
                </a:solidFill>
                <a:ea typeface="ＭＳ Ｐゴシック" pitchFamily="-72" charset="-128"/>
              </a:rPr>
              <a:t>10 </a:t>
            </a:r>
            <a:r>
              <a:rPr lang="ru-RU" sz="2000" b="1" i="1" dirty="0">
                <a:solidFill>
                  <a:srgbClr val="C00000"/>
                </a:solidFill>
                <a:ea typeface="ＭＳ Ｐゴシック" pitchFamily="-72" charset="-128"/>
              </a:rPr>
              <a:t>исследований</a:t>
            </a:r>
            <a:r>
              <a:rPr lang="en-US" sz="2000" b="1" i="1" dirty="0">
                <a:solidFill>
                  <a:srgbClr val="C00000"/>
                </a:solidFill>
                <a:ea typeface="ＭＳ Ｐゴシック" pitchFamily="-72" charset="-128"/>
              </a:rPr>
              <a:t>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ea typeface="ＭＳ Ｐゴシック" pitchFamily="-72" charset="-128"/>
              </a:rPr>
              <a:t>        - </a:t>
            </a:r>
            <a:r>
              <a:rPr lang="ru-RU" sz="2800" b="1" u="sng" dirty="0">
                <a:solidFill>
                  <a:srgbClr val="C00000"/>
                </a:solidFill>
                <a:ea typeface="ＭＳ Ｐゴシック" pitchFamily="-72" charset="-128"/>
              </a:rPr>
              <a:t>среди больных  ИМ </a:t>
            </a:r>
            <a:r>
              <a:rPr lang="ru-RU" sz="2800" b="1" u="sng" dirty="0">
                <a:solidFill>
                  <a:srgbClr val="C00000"/>
                </a:solidFill>
                <a:ea typeface="ＭＳ Ｐゴシック" pitchFamily="-72" charset="-128"/>
                <a:sym typeface="Symbol"/>
              </a:rPr>
              <a:t></a:t>
            </a:r>
            <a:r>
              <a:rPr lang="en-US" sz="2800" b="1" u="sng" dirty="0">
                <a:solidFill>
                  <a:srgbClr val="C00000"/>
                </a:solidFill>
                <a:ea typeface="ＭＳ Ｐゴシック" pitchFamily="-72" charset="-128"/>
              </a:rPr>
              <a:t>ST </a:t>
            </a:r>
            <a:r>
              <a:rPr lang="ru-RU" sz="2800" b="1" u="sng" dirty="0">
                <a:solidFill>
                  <a:srgbClr val="C00000"/>
                </a:solidFill>
                <a:ea typeface="ＭＳ Ｐゴシック" pitchFamily="-72" charset="-128"/>
              </a:rPr>
              <a:t>-</a:t>
            </a:r>
            <a:r>
              <a:rPr lang="en-US" sz="2800" b="1" u="sng" dirty="0">
                <a:solidFill>
                  <a:srgbClr val="C00000"/>
                </a:solidFill>
                <a:ea typeface="ＭＳ Ｐゴシック" pitchFamily="-72" charset="-128"/>
              </a:rPr>
              <a:t> </a:t>
            </a:r>
            <a:r>
              <a:rPr lang="ru-RU" sz="2800" b="1" u="sng" dirty="0">
                <a:solidFill>
                  <a:srgbClr val="C00000"/>
                </a:solidFill>
                <a:ea typeface="ＭＳ Ｐゴシック" pitchFamily="-72" charset="-128"/>
              </a:rPr>
              <a:t> </a:t>
            </a:r>
            <a:r>
              <a:rPr lang="en-US" sz="2800" b="1" u="sng" dirty="0">
                <a:solidFill>
                  <a:srgbClr val="C00000"/>
                </a:solidFill>
                <a:ea typeface="ＭＳ Ｐゴシック" pitchFamily="-72" charset="-128"/>
              </a:rPr>
              <a:t>8%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00000"/>
                </a:solidFill>
                <a:ea typeface="ＭＳ Ｐゴシック" pitchFamily="-72" charset="-128"/>
              </a:rPr>
              <a:t>        </a:t>
            </a:r>
            <a:r>
              <a:rPr lang="en-US" sz="2800" b="1" u="sng" dirty="0">
                <a:solidFill>
                  <a:srgbClr val="C00000"/>
                </a:solidFill>
                <a:ea typeface="ＭＳ Ｐゴシック" pitchFamily="-72" charset="-128"/>
              </a:rPr>
              <a:t>- </a:t>
            </a:r>
            <a:r>
              <a:rPr lang="ru-RU" sz="2800" b="1" u="sng" dirty="0">
                <a:solidFill>
                  <a:srgbClr val="C00000"/>
                </a:solidFill>
                <a:ea typeface="ＭＳ Ｐゴシック" pitchFamily="-72" charset="-128"/>
              </a:rPr>
              <a:t>среди больных ОКС без </a:t>
            </a:r>
            <a:r>
              <a:rPr lang="ru-RU" sz="2800" b="1" u="sng" dirty="0">
                <a:solidFill>
                  <a:srgbClr val="C00000"/>
                </a:solidFill>
                <a:ea typeface="ＭＳ Ｐゴシック" pitchFamily="-72" charset="-128"/>
                <a:sym typeface="Symbol"/>
              </a:rPr>
              <a:t></a:t>
            </a:r>
            <a:r>
              <a:rPr lang="en-US" sz="2800" b="1" u="sng" dirty="0">
                <a:solidFill>
                  <a:srgbClr val="C00000"/>
                </a:solidFill>
                <a:ea typeface="ＭＳ Ｐゴシック" pitchFamily="-72" charset="-128"/>
              </a:rPr>
              <a:t> ST </a:t>
            </a:r>
            <a:r>
              <a:rPr lang="ru-RU" sz="2800" b="1" u="sng" dirty="0">
                <a:solidFill>
                  <a:srgbClr val="C00000"/>
                </a:solidFill>
                <a:ea typeface="ＭＳ Ｐゴシック" pitchFamily="-72" charset="-128"/>
              </a:rPr>
              <a:t>-</a:t>
            </a:r>
            <a:r>
              <a:rPr lang="en-US" sz="2800" b="1" u="sng" dirty="0">
                <a:solidFill>
                  <a:srgbClr val="C00000"/>
                </a:solidFill>
                <a:ea typeface="ＭＳ Ｐゴシック" pitchFamily="-72" charset="-128"/>
              </a:rPr>
              <a:t> 6,4%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2800" b="1" u="sng" dirty="0">
              <a:solidFill>
                <a:prstClr val="black"/>
              </a:solidFill>
              <a:ea typeface="ＭＳ Ｐゴシック" pitchFamily="-72" charset="-128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ea typeface="ＭＳ Ｐゴシック" pitchFamily="-72" charset="-128"/>
              </a:rPr>
              <a:t>3.   2-21% </a:t>
            </a:r>
            <a:r>
              <a:rPr lang="ru-RU" sz="2800" b="1" dirty="0">
                <a:solidFill>
                  <a:prstClr val="black"/>
                </a:solidFill>
                <a:ea typeface="ＭＳ Ｐゴシック" pitchFamily="-72" charset="-128"/>
              </a:rPr>
              <a:t>больных ОКС имеют ФП</a:t>
            </a:r>
            <a:endParaRPr lang="en-US" sz="2800" b="1" dirty="0">
              <a:solidFill>
                <a:prstClr val="black"/>
              </a:solidFill>
              <a:ea typeface="ＭＳ Ｐゴシック" pitchFamily="-72" charset="-128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2800" b="1" u="sng" dirty="0">
              <a:solidFill>
                <a:prstClr val="black"/>
              </a:solidFill>
              <a:ea typeface="ＭＳ Ｐゴシック" pitchFamily="-72" charset="-128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ea typeface="ＭＳ Ｐゴシック" pitchFamily="-72" charset="-128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prstClr val="black"/>
                </a:solidFill>
                <a:ea typeface="ＭＳ Ｐゴシック" pitchFamily="-72" charset="-128"/>
              </a:rPr>
              <a:t>        </a:t>
            </a:r>
            <a:endParaRPr lang="ru-RU" sz="2800" b="1" dirty="0">
              <a:solidFill>
                <a:prstClr val="black"/>
              </a:solidFill>
              <a:ea typeface="ＭＳ Ｐゴシック" pitchFamily="-72" charset="-128"/>
            </a:endParaRPr>
          </a:p>
        </p:txBody>
      </p:sp>
      <p:sp>
        <p:nvSpPr>
          <p:cNvPr id="51202" name="TextBox 2"/>
          <p:cNvSpPr txBox="1">
            <a:spLocks noChangeArrowheads="1"/>
          </p:cNvSpPr>
          <p:nvPr/>
        </p:nvSpPr>
        <p:spPr bwMode="auto">
          <a:xfrm>
            <a:off x="4962772" y="5445237"/>
            <a:ext cx="3955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i="1" dirty="0">
                <a:solidFill>
                  <a:srgbClr val="C00000"/>
                </a:solidFill>
                <a:ea typeface="ＭＳ Ｐゴシック" pitchFamily="-72" charset="-128"/>
              </a:rPr>
              <a:t>Lopes et al. Heart.2008;94:867-873.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1600" i="1" dirty="0">
                <a:solidFill>
                  <a:prstClr val="black"/>
                </a:solidFill>
                <a:ea typeface="ＭＳ Ｐゴシック" pitchFamily="-72" charset="-128"/>
              </a:rPr>
              <a:t>Schmitt et al., EHJ.2009; 30:1038-104</a:t>
            </a:r>
            <a:endParaRPr lang="ru-RU" sz="1600" i="1" dirty="0">
              <a:solidFill>
                <a:prstClr val="black"/>
              </a:solidFill>
              <a:ea typeface="ＭＳ Ｐゴシック" pitchFamily="-72" charset="-128"/>
            </a:endParaRPr>
          </a:p>
        </p:txBody>
      </p:sp>
      <p:sp>
        <p:nvSpPr>
          <p:cNvPr id="51203" name="TextBox 3"/>
          <p:cNvSpPr txBox="1">
            <a:spLocks noChangeArrowheads="1"/>
          </p:cNvSpPr>
          <p:nvPr/>
        </p:nvSpPr>
        <p:spPr bwMode="auto">
          <a:xfrm>
            <a:off x="0" y="40467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prstClr val="black"/>
                </a:solidFill>
                <a:ea typeface="ＭＳ Ｐゴシック" pitchFamily="-72" charset="-128"/>
              </a:rPr>
              <a:t>Сочетание  ИБС и фибрилляции предсердий</a:t>
            </a:r>
          </a:p>
        </p:txBody>
      </p:sp>
    </p:spTree>
    <p:extLst>
      <p:ext uri="{BB962C8B-B14F-4D97-AF65-F5344CB8AC3E}">
        <p14:creationId xmlns:p14="http://schemas.microsoft.com/office/powerpoint/2010/main" xmlns="" val="136067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7265088"/>
              </p:ext>
            </p:extLst>
          </p:nvPr>
        </p:nvGraphicFramePr>
        <p:xfrm>
          <a:off x="220917" y="1124744"/>
          <a:ext cx="3960440" cy="5388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75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Тромбоз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</a:rPr>
                        <a:t>стента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 в анамнезе, возникший на адекватной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</a:rPr>
                        <a:t>антитромбоцитарной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 терапии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75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ЧКВ на единственной оставшейся артерии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75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Диффузное многососудистое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</a:rPr>
                        <a:t> поражение коронарных артерий, особенно при наличии СД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75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800" dirty="0" smtClean="0"/>
                        <a:t>Хроническая болезнь почек (</a:t>
                      </a:r>
                      <a:r>
                        <a:rPr lang="ru-RU" sz="1800" dirty="0" err="1" smtClean="0"/>
                        <a:t>КлКр</a:t>
                      </a:r>
                      <a:r>
                        <a:rPr lang="en-US" sz="1800" dirty="0" smtClean="0"/>
                        <a:t>&lt;</a:t>
                      </a:r>
                      <a:r>
                        <a:rPr lang="ru-RU" sz="1800" dirty="0" smtClean="0"/>
                        <a:t>60 мл/мин)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75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Одновременная имплантация ≥3-х </a:t>
                      </a:r>
                      <a:r>
                        <a:rPr lang="ru-RU" sz="1800" dirty="0" err="1" smtClean="0">
                          <a:solidFill>
                            <a:srgbClr val="FF0000"/>
                          </a:solidFill>
                        </a:rPr>
                        <a:t>стентов</a:t>
                      </a:r>
                      <a:endParaRPr lang="ru-RU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75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Одновременное вмешательство на ≥3-х стенозах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75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Бифуркационное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ЧКВ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с имплантацией двух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</a:rPr>
                        <a:t>стентов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75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Длина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</a:rPr>
                        <a:t>стентированных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сегментов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 60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мм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75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Вмешательство на хронических окклюзиях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75000"/>
                        </a:lnSpc>
                        <a:buFont typeface="Wingdings" pitchFamily="2" charset="2"/>
                        <a:buChar char="§"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ИМ </a:t>
                      </a:r>
                      <a:r>
                        <a:rPr lang="ru-RU" sz="1800" dirty="0" err="1" smtClean="0">
                          <a:solidFill>
                            <a:srgbClr val="FF0000"/>
                          </a:solidFill>
                        </a:rPr>
                        <a:t>сп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 в анамнезе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832" y="215191"/>
            <a:ext cx="4238610" cy="75264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800" b="1" dirty="0" smtClean="0">
                <a:solidFill>
                  <a:prstClr val="black"/>
                </a:solidFill>
              </a:rPr>
              <a:t>Признаки высокого риска ишемических событий</a:t>
            </a:r>
            <a:endParaRPr lang="ru-RU" sz="28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5065145"/>
              </p:ext>
            </p:extLst>
          </p:nvPr>
        </p:nvGraphicFramePr>
        <p:xfrm>
          <a:off x="4644008" y="1412776"/>
          <a:ext cx="4094112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4112"/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Короткий прогноз жизни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Активная</a:t>
                      </a:r>
                      <a:r>
                        <a:rPr lang="ru-RU" baseline="0" dirty="0" smtClean="0"/>
                        <a:t> злокачественная опухоль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Плохая приверженность к лечению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Снижение ментальности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ru-RU" dirty="0" smtClean="0"/>
                        <a:t>Конечная стадия ХБП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Старческий возраст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Геморрагический инсульт/большие кровотечения в анамнезе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Хроническое злоупотребление алкоголем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Анемия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dirty="0" smtClean="0"/>
                        <a:t>Клинически значимое кровотечение, возникшее</a:t>
                      </a:r>
                      <a:r>
                        <a:rPr lang="ru-RU" baseline="0" dirty="0" smtClean="0"/>
                        <a:t> на ДААТ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36050" y="53608"/>
            <a:ext cx="4673001" cy="10758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800" b="1" dirty="0" smtClean="0">
                <a:solidFill>
                  <a:prstClr val="black"/>
                </a:solidFill>
              </a:rPr>
              <a:t>Кому не стоит комбинировать АВК/НОАК с </a:t>
            </a:r>
            <a:r>
              <a:rPr lang="ru-RU" sz="2800" b="1" dirty="0" err="1" smtClean="0">
                <a:solidFill>
                  <a:prstClr val="black"/>
                </a:solidFill>
              </a:rPr>
              <a:t>антиагрегантами</a:t>
            </a:r>
            <a:endParaRPr lang="ru-RU" sz="2800" b="1" dirty="0">
              <a:solidFill>
                <a:prstClr val="black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161910" y="6021288"/>
            <a:ext cx="4954468" cy="637918"/>
            <a:chOff x="3814169" y="6088662"/>
            <a:chExt cx="4954468" cy="637918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9261"/>
            <a:stretch/>
          </p:blipFill>
          <p:spPr bwMode="auto">
            <a:xfrm>
              <a:off x="3814169" y="6088662"/>
              <a:ext cx="1143254" cy="637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198" y="6165304"/>
              <a:ext cx="3557439" cy="48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4751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66" y="-607"/>
            <a:ext cx="3619637" cy="58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261"/>
          <a:stretch/>
        </p:blipFill>
        <p:spPr bwMode="auto">
          <a:xfrm>
            <a:off x="4067944" y="-28880"/>
            <a:ext cx="1143254" cy="63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67556" y="616216"/>
            <a:ext cx="8928992" cy="46771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75000"/>
              </a:lnSpc>
              <a:defRPr/>
            </a:pP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Пациенты, принимающие пероральные АКГ и подвергаемые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ЧКВ 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219685" y="1096950"/>
            <a:ext cx="2679700" cy="787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75000"/>
              </a:lnSpc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Преобладает ишемический риск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748077" y="1096950"/>
            <a:ext cx="3816424" cy="787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75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Преобладает риск кровотечения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2179966"/>
              </p:ext>
            </p:extLst>
          </p:nvPr>
        </p:nvGraphicFramePr>
        <p:xfrm>
          <a:off x="1178918" y="2086559"/>
          <a:ext cx="2592288" cy="1119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АКГ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16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Тройн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терап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55052"/>
              </p:ext>
            </p:extLst>
          </p:nvPr>
        </p:nvGraphicFramePr>
        <p:xfrm>
          <a:off x="1180162" y="3382703"/>
          <a:ext cx="2592288" cy="1119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АКГ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1680">
                <a:tc grid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Тройн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терап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до  6 мес.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0246640"/>
              </p:ext>
            </p:extLst>
          </p:nvPr>
        </p:nvGraphicFramePr>
        <p:xfrm>
          <a:off x="1190436" y="4750855"/>
          <a:ext cx="2592288" cy="1224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281"/>
                <a:gridCol w="648072"/>
                <a:gridCol w="654827"/>
                <a:gridCol w="324036"/>
                <a:gridCol w="648072"/>
              </a:tblGrid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К</a:t>
                      </a:r>
                      <a:endParaRPr lang="ru-RU" sz="20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АКГ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или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АКГ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16091">
                <a:tc gridSpan="5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Двойная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тер. до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6003596"/>
              </p:ext>
            </p:extLst>
          </p:nvPr>
        </p:nvGraphicFramePr>
        <p:xfrm>
          <a:off x="4460045" y="2158567"/>
          <a:ext cx="2592288" cy="1119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АКГ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16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Тройн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терап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9262704"/>
              </p:ext>
            </p:extLst>
          </p:nvPr>
        </p:nvGraphicFramePr>
        <p:xfrm>
          <a:off x="4460045" y="3454711"/>
          <a:ext cx="2592288" cy="2589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612068"/>
                <a:gridCol w="612068"/>
                <a:gridCol w="360040"/>
                <a:gridCol w="648072"/>
              </a:tblGrid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К</a:t>
                      </a:r>
                      <a:endParaRPr lang="ru-RU" sz="20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АКГ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или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АКГ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016224">
                <a:tc gridSpan="5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Двойная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тер. до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5075652"/>
              </p:ext>
            </p:extLst>
          </p:nvPr>
        </p:nvGraphicFramePr>
        <p:xfrm>
          <a:off x="7268357" y="2158567"/>
          <a:ext cx="1656184" cy="3769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92"/>
                <a:gridCol w="828092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АКГ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224136"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Двойная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тер. до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7096447"/>
              </p:ext>
            </p:extLst>
          </p:nvPr>
        </p:nvGraphicFramePr>
        <p:xfrm>
          <a:off x="1075669" y="6266748"/>
          <a:ext cx="7783786" cy="43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3786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Пероральный антикоагулянт Класс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IIa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B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715629" y="2086559"/>
            <a:ext cx="0" cy="47525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26551" y="3314419"/>
            <a:ext cx="3600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15212" y="3962491"/>
            <a:ext cx="3600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76209" y="4610563"/>
            <a:ext cx="3600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76209" y="6122731"/>
            <a:ext cx="3600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557" y="3026387"/>
            <a:ext cx="6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556" y="3777825"/>
            <a:ext cx="6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098" y="4425897"/>
            <a:ext cx="6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6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42595" y="5938065"/>
            <a:ext cx="76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</a:t>
            </a:r>
            <a:r>
              <a:rPr lang="ru-RU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62" y="6458270"/>
            <a:ext cx="8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&gt;1</a:t>
            </a:r>
            <a:r>
              <a:rPr lang="ru-RU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260784" y="1808618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Стрелка вниз 74"/>
          <p:cNvSpPr/>
          <p:nvPr/>
        </p:nvSpPr>
        <p:spPr>
          <a:xfrm>
            <a:off x="5540165" y="1884350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Стрелка вниз 75"/>
          <p:cNvSpPr/>
          <p:nvPr/>
        </p:nvSpPr>
        <p:spPr>
          <a:xfrm>
            <a:off x="7988437" y="1884349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Стрелка вниз 76"/>
          <p:cNvSpPr/>
          <p:nvPr/>
        </p:nvSpPr>
        <p:spPr>
          <a:xfrm>
            <a:off x="2260784" y="3117778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Стрелка вниз 77"/>
          <p:cNvSpPr/>
          <p:nvPr/>
        </p:nvSpPr>
        <p:spPr>
          <a:xfrm>
            <a:off x="2260784" y="4457730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Стрелка вниз 79"/>
          <p:cNvSpPr/>
          <p:nvPr/>
        </p:nvSpPr>
        <p:spPr>
          <a:xfrm>
            <a:off x="5540285" y="3175448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Стрелка вниз 81"/>
          <p:cNvSpPr/>
          <p:nvPr/>
        </p:nvSpPr>
        <p:spPr>
          <a:xfrm>
            <a:off x="7978283" y="5983759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Стрелка вниз 82"/>
          <p:cNvSpPr/>
          <p:nvPr/>
        </p:nvSpPr>
        <p:spPr>
          <a:xfrm>
            <a:off x="2147888" y="5999538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Стрелка вниз 83"/>
          <p:cNvSpPr/>
          <p:nvPr/>
        </p:nvSpPr>
        <p:spPr>
          <a:xfrm>
            <a:off x="5684181" y="6029456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4973" y="47762"/>
            <a:ext cx="3557439" cy="48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139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48" grpId="0" animBg="1"/>
      <p:bldP spid="23" grpId="0" animBg="1"/>
      <p:bldP spid="75" grpId="0" animBg="1"/>
      <p:bldP spid="76" grpId="0" animBg="1"/>
      <p:bldP spid="77" grpId="0" animBg="1"/>
      <p:bldP spid="78" grpId="0" animBg="1"/>
      <p:bldP spid="80" grpId="0" animBg="1"/>
      <p:bldP spid="82" grpId="0" animBg="1"/>
      <p:bldP spid="83" grpId="0" animBg="1"/>
      <p:bldP spid="8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66" y="-607"/>
            <a:ext cx="3619637" cy="58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261"/>
          <a:stretch/>
        </p:blipFill>
        <p:spPr bwMode="auto">
          <a:xfrm>
            <a:off x="4067944" y="-28880"/>
            <a:ext cx="1143254" cy="63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67556" y="616216"/>
            <a:ext cx="8928992" cy="46771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75000"/>
              </a:lnSpc>
              <a:defRPr/>
            </a:pP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Пациенты, принимающие пероральные АКГ и подвергаемые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ЧКВ 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219685" y="1096950"/>
            <a:ext cx="2679700" cy="787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75000"/>
              </a:lnSpc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Преобладает ишемический риск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748077" y="1096950"/>
            <a:ext cx="3816424" cy="787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75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Преобладает риск кровотечения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2179966"/>
              </p:ext>
            </p:extLst>
          </p:nvPr>
        </p:nvGraphicFramePr>
        <p:xfrm>
          <a:off x="1178918" y="2086559"/>
          <a:ext cx="2592288" cy="1119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АКГ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16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Тройн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терап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55052"/>
              </p:ext>
            </p:extLst>
          </p:nvPr>
        </p:nvGraphicFramePr>
        <p:xfrm>
          <a:off x="1180162" y="3382703"/>
          <a:ext cx="2592288" cy="1119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АКГ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1680">
                <a:tc grid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Тройн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терап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до  6 мес.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0246640"/>
              </p:ext>
            </p:extLst>
          </p:nvPr>
        </p:nvGraphicFramePr>
        <p:xfrm>
          <a:off x="1190436" y="4750855"/>
          <a:ext cx="2592288" cy="1224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281"/>
                <a:gridCol w="648072"/>
                <a:gridCol w="654827"/>
                <a:gridCol w="324036"/>
                <a:gridCol w="648072"/>
              </a:tblGrid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К</a:t>
                      </a:r>
                      <a:endParaRPr lang="ru-RU" sz="20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АКГ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или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АКГ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16091">
                <a:tc gridSpan="5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Двойная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тер. до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6003596"/>
              </p:ext>
            </p:extLst>
          </p:nvPr>
        </p:nvGraphicFramePr>
        <p:xfrm>
          <a:off x="4460045" y="2158567"/>
          <a:ext cx="2592288" cy="1119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АКГ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16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Тройн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терап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9262704"/>
              </p:ext>
            </p:extLst>
          </p:nvPr>
        </p:nvGraphicFramePr>
        <p:xfrm>
          <a:off x="4460045" y="3454711"/>
          <a:ext cx="2592288" cy="2589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612068"/>
                <a:gridCol w="612068"/>
                <a:gridCol w="360040"/>
                <a:gridCol w="648072"/>
              </a:tblGrid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К</a:t>
                      </a:r>
                      <a:endParaRPr lang="ru-RU" sz="20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АКГ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или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АКГ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016224">
                <a:tc gridSpan="5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Двойная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тер. до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5075652"/>
              </p:ext>
            </p:extLst>
          </p:nvPr>
        </p:nvGraphicFramePr>
        <p:xfrm>
          <a:off x="7268357" y="2158567"/>
          <a:ext cx="1656184" cy="3769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92"/>
                <a:gridCol w="828092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АКГ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224136"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Двойная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тер. до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7096447"/>
              </p:ext>
            </p:extLst>
          </p:nvPr>
        </p:nvGraphicFramePr>
        <p:xfrm>
          <a:off x="1075669" y="6266748"/>
          <a:ext cx="7783786" cy="43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3786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Пероральный антикоагулянт Класс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IIa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B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715629" y="2086559"/>
            <a:ext cx="0" cy="47525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26551" y="3314419"/>
            <a:ext cx="3600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15212" y="3962491"/>
            <a:ext cx="3600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76209" y="4610563"/>
            <a:ext cx="3600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76209" y="6122731"/>
            <a:ext cx="3600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557" y="3026387"/>
            <a:ext cx="6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556" y="3777825"/>
            <a:ext cx="6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098" y="4425897"/>
            <a:ext cx="6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6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42595" y="5938065"/>
            <a:ext cx="76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</a:t>
            </a:r>
            <a:r>
              <a:rPr lang="ru-RU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62" y="6458270"/>
            <a:ext cx="8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&gt;1</a:t>
            </a:r>
            <a:r>
              <a:rPr lang="ru-RU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411760" y="1772816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Стрелка вниз 74"/>
          <p:cNvSpPr/>
          <p:nvPr/>
        </p:nvSpPr>
        <p:spPr>
          <a:xfrm>
            <a:off x="5540165" y="1884350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Стрелка вниз 75"/>
          <p:cNvSpPr/>
          <p:nvPr/>
        </p:nvSpPr>
        <p:spPr>
          <a:xfrm>
            <a:off x="7988437" y="1884349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Стрелка вниз 76"/>
          <p:cNvSpPr/>
          <p:nvPr/>
        </p:nvSpPr>
        <p:spPr>
          <a:xfrm>
            <a:off x="2260784" y="3117778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Стрелка вниз 77"/>
          <p:cNvSpPr/>
          <p:nvPr/>
        </p:nvSpPr>
        <p:spPr>
          <a:xfrm>
            <a:off x="2260784" y="4457730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Стрелка вниз 79"/>
          <p:cNvSpPr/>
          <p:nvPr/>
        </p:nvSpPr>
        <p:spPr>
          <a:xfrm>
            <a:off x="5540285" y="3175448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Стрелка вниз 81"/>
          <p:cNvSpPr/>
          <p:nvPr/>
        </p:nvSpPr>
        <p:spPr>
          <a:xfrm>
            <a:off x="7978283" y="5983759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Стрелка вниз 82"/>
          <p:cNvSpPr/>
          <p:nvPr/>
        </p:nvSpPr>
        <p:spPr>
          <a:xfrm>
            <a:off x="2147888" y="5999538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Стрелка вниз 83"/>
          <p:cNvSpPr/>
          <p:nvPr/>
        </p:nvSpPr>
        <p:spPr>
          <a:xfrm>
            <a:off x="5684181" y="6029456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4973" y="47762"/>
            <a:ext cx="3557439" cy="48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115616" y="2060848"/>
            <a:ext cx="2736304" cy="2448272"/>
          </a:xfrm>
          <a:prstGeom prst="rect">
            <a:avLst/>
          </a:prstGeom>
          <a:solidFill>
            <a:srgbClr val="FF0000">
              <a:alpha val="33000"/>
            </a:srgb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39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66" y="-607"/>
            <a:ext cx="3619637" cy="58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9261"/>
          <a:stretch/>
        </p:blipFill>
        <p:spPr bwMode="auto">
          <a:xfrm>
            <a:off x="4067944" y="-28880"/>
            <a:ext cx="1143254" cy="63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Скругленный прямоугольник 29"/>
          <p:cNvSpPr/>
          <p:nvPr/>
        </p:nvSpPr>
        <p:spPr>
          <a:xfrm>
            <a:off x="67556" y="616216"/>
            <a:ext cx="8928992" cy="46771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75000"/>
              </a:lnSpc>
              <a:defRPr/>
            </a:pP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Пациенты, принимающие пероральные АКГ и подвергаемые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ЧКВ 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219685" y="1096950"/>
            <a:ext cx="2679700" cy="78740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75000"/>
              </a:lnSpc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Преобладает ишемический риск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748077" y="1096950"/>
            <a:ext cx="3816424" cy="7874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lnSpc>
                <a:spcPct val="75000"/>
              </a:lnSpc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Преобладает риск кровотечения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2179966"/>
              </p:ext>
            </p:extLst>
          </p:nvPr>
        </p:nvGraphicFramePr>
        <p:xfrm>
          <a:off x="1178918" y="2086559"/>
          <a:ext cx="2592288" cy="1119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АКГ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16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Тройн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терап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955052"/>
              </p:ext>
            </p:extLst>
          </p:nvPr>
        </p:nvGraphicFramePr>
        <p:xfrm>
          <a:off x="1180162" y="3382703"/>
          <a:ext cx="2592288" cy="1119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АКГ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1680">
                <a:tc gridSpan="3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Тройн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терап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до  6 мес.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0246640"/>
              </p:ext>
            </p:extLst>
          </p:nvPr>
        </p:nvGraphicFramePr>
        <p:xfrm>
          <a:off x="1190436" y="4750855"/>
          <a:ext cx="2592288" cy="1224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7281"/>
                <a:gridCol w="648072"/>
                <a:gridCol w="654827"/>
                <a:gridCol w="324036"/>
                <a:gridCol w="648072"/>
              </a:tblGrid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К</a:t>
                      </a:r>
                      <a:endParaRPr lang="ru-RU" sz="20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АКГ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или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АКГ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816091">
                <a:tc gridSpan="5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Двойная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тер. до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6003596"/>
              </p:ext>
            </p:extLst>
          </p:nvPr>
        </p:nvGraphicFramePr>
        <p:xfrm>
          <a:off x="4460045" y="2158567"/>
          <a:ext cx="2592288" cy="1119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96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АКГ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416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Тройн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терап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B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9262704"/>
              </p:ext>
            </p:extLst>
          </p:nvPr>
        </p:nvGraphicFramePr>
        <p:xfrm>
          <a:off x="4460045" y="3454711"/>
          <a:ext cx="2592288" cy="25897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"/>
                <a:gridCol w="612068"/>
                <a:gridCol w="612068"/>
                <a:gridCol w="360040"/>
                <a:gridCol w="648072"/>
              </a:tblGrid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К</a:t>
                      </a:r>
                      <a:endParaRPr lang="ru-RU" sz="20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АКГ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или</a:t>
                      </a:r>
                      <a:endParaRPr lang="ru-RU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5000"/>
                        </a:lnSpc>
                      </a:pPr>
                      <a:r>
                        <a:rPr lang="ru-RU" sz="2000" b="1" dirty="0" smtClean="0"/>
                        <a:t>АКГ</a:t>
                      </a:r>
                      <a:endParaRPr lang="ru-RU" sz="20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2016224">
                <a:tc gridSpan="5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Двойная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тер. до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5075652"/>
              </p:ext>
            </p:extLst>
          </p:nvPr>
        </p:nvGraphicFramePr>
        <p:xfrm>
          <a:off x="7268357" y="2158567"/>
          <a:ext cx="1656184" cy="37698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92"/>
                <a:gridCol w="828092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К</a:t>
                      </a:r>
                      <a:endParaRPr lang="ru-RU" sz="2400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sz="2400" b="1" dirty="0" smtClean="0"/>
                        <a:t>АКГ</a:t>
                      </a:r>
                      <a:endParaRPr lang="ru-RU" sz="24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224136">
                <a:tc gridSpan="2"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ru-RU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Двойная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тер. до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 мес. </a:t>
                      </a:r>
                      <a:endParaRPr lang="ru-RU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IIa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lnSpc>
                          <a:spcPct val="75000"/>
                        </a:lnSpc>
                      </a:pPr>
                      <a:endParaRPr lang="ru-RU" b="1" baseline="0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87096447"/>
              </p:ext>
            </p:extLst>
          </p:nvPr>
        </p:nvGraphicFramePr>
        <p:xfrm>
          <a:off x="1075669" y="6266748"/>
          <a:ext cx="7783786" cy="432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3786"/>
              </a:tblGrid>
              <a:tr h="43204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Пероральный антикоагулянт Класс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IIa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B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715629" y="2086559"/>
            <a:ext cx="0" cy="47525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26551" y="3314419"/>
            <a:ext cx="3600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715212" y="3962491"/>
            <a:ext cx="3600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76209" y="4610563"/>
            <a:ext cx="3600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76209" y="6122731"/>
            <a:ext cx="36004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557" y="3026387"/>
            <a:ext cx="6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7556" y="3777825"/>
            <a:ext cx="6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7098" y="4425897"/>
            <a:ext cx="647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6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42595" y="5938065"/>
            <a:ext cx="76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</a:t>
            </a:r>
            <a:r>
              <a:rPr lang="ru-RU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62" y="6458270"/>
            <a:ext cx="888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&gt;1</a:t>
            </a:r>
            <a:r>
              <a:rPr lang="ru-RU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м.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411760" y="1772816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5" name="Стрелка вниз 74"/>
          <p:cNvSpPr/>
          <p:nvPr/>
        </p:nvSpPr>
        <p:spPr>
          <a:xfrm>
            <a:off x="5540165" y="1884350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6" name="Стрелка вниз 75"/>
          <p:cNvSpPr/>
          <p:nvPr/>
        </p:nvSpPr>
        <p:spPr>
          <a:xfrm>
            <a:off x="7988437" y="1884349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Стрелка вниз 76"/>
          <p:cNvSpPr/>
          <p:nvPr/>
        </p:nvSpPr>
        <p:spPr>
          <a:xfrm>
            <a:off x="2260784" y="3117778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Стрелка вниз 77"/>
          <p:cNvSpPr/>
          <p:nvPr/>
        </p:nvSpPr>
        <p:spPr>
          <a:xfrm>
            <a:off x="2260784" y="4457730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Стрелка вниз 79"/>
          <p:cNvSpPr/>
          <p:nvPr/>
        </p:nvSpPr>
        <p:spPr>
          <a:xfrm>
            <a:off x="5540285" y="3175448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Стрелка вниз 81"/>
          <p:cNvSpPr/>
          <p:nvPr/>
        </p:nvSpPr>
        <p:spPr>
          <a:xfrm>
            <a:off x="7978283" y="5983759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Стрелка вниз 82"/>
          <p:cNvSpPr/>
          <p:nvPr/>
        </p:nvSpPr>
        <p:spPr>
          <a:xfrm>
            <a:off x="2147888" y="5999538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Стрелка вниз 83"/>
          <p:cNvSpPr/>
          <p:nvPr/>
        </p:nvSpPr>
        <p:spPr>
          <a:xfrm>
            <a:off x="5684181" y="6029456"/>
            <a:ext cx="288032" cy="277941"/>
          </a:xfrm>
          <a:prstGeom prst="down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4973" y="47762"/>
            <a:ext cx="3557439" cy="48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115616" y="3429000"/>
            <a:ext cx="2736304" cy="1224136"/>
          </a:xfrm>
          <a:prstGeom prst="rect">
            <a:avLst/>
          </a:prstGeom>
          <a:solidFill>
            <a:srgbClr val="FF0000">
              <a:alpha val="33000"/>
            </a:srgb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39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4291E-6 L 0.00017 -0.20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ЭХО КГ 16.07.2018 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384376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Камеры сердца значимо не расширены (объем ЛП 62 мл) </a:t>
            </a:r>
          </a:p>
          <a:p>
            <a:pPr>
              <a:lnSpc>
                <a:spcPct val="75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Начальная гипертрофия МЖП (в базальном отделе 1,2 мм)</a:t>
            </a:r>
          </a:p>
          <a:p>
            <a:pPr>
              <a:lnSpc>
                <a:spcPct val="75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ФВ 56-57% </a:t>
            </a:r>
          </a:p>
          <a:p>
            <a:pPr>
              <a:lnSpc>
                <a:spcPct val="75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Зон нарушения локальной сократимости нет</a:t>
            </a:r>
          </a:p>
          <a:p>
            <a:pPr>
              <a:lnSpc>
                <a:spcPct val="75000"/>
              </a:lnSpc>
              <a:buFont typeface="Wingdings" pitchFamily="2" charset="2"/>
              <a:buChar char="§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СДЛА 25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мм.рт.ст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</a:p>
          <a:p>
            <a:pPr>
              <a:lnSpc>
                <a:spcPct val="75000"/>
              </a:lnSpc>
              <a:buFont typeface="Wingdings" pitchFamily="2" charset="2"/>
              <a:buChar char="§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75000"/>
              </a:lnSpc>
              <a:buFont typeface="Wingdings" pitchFamily="2" charset="2"/>
              <a:buChar char="§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4581128"/>
            <a:ext cx="6192688" cy="941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Дуплексное сканирование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брахиоцефальных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артерий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594928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максимальная степень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стенозирования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25%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224227"/>
              </p:ext>
            </p:extLst>
          </p:nvPr>
        </p:nvGraphicFramePr>
        <p:xfrm>
          <a:off x="251520" y="1124743"/>
          <a:ext cx="8640960" cy="5299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1080121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200" b="0" dirty="0" smtClean="0">
                          <a:solidFill>
                            <a:schemeClr val="tx1"/>
                          </a:solidFill>
                        </a:rPr>
                        <a:t>Оценивать ишемический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  и риск кровотечений, используя </a:t>
                      </a:r>
                      <a:r>
                        <a:rPr lang="ru-RU" sz="2200" b="0" baseline="0" dirty="0" err="1" smtClean="0">
                          <a:solidFill>
                            <a:schemeClr val="tx1"/>
                          </a:solidFill>
                        </a:rPr>
                        <a:t>валидизированные</a:t>
                      </a:r>
                      <a:r>
                        <a:rPr lang="ru-RU" sz="2200" b="0" baseline="0" dirty="0" smtClean="0">
                          <a:solidFill>
                            <a:schemeClr val="tx1"/>
                          </a:solidFill>
                        </a:rPr>
                        <a:t> шкалы 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(CHA</a:t>
                      </a:r>
                      <a:r>
                        <a:rPr lang="en-US" sz="2200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DS</a:t>
                      </a:r>
                      <a:r>
                        <a:rPr lang="en-US" sz="2200" b="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</a:rPr>
                        <a:t>-VASc, ABC, HAS-BLED)</a:t>
                      </a:r>
                      <a:r>
                        <a:rPr lang="ru-RU" sz="2200" b="0" baseline="0" dirty="0" smtClean="0">
                          <a:solidFill>
                            <a:srgbClr val="C00000"/>
                          </a:solidFill>
                        </a:rPr>
                        <a:t>, особое внимание обращать на модифицируемые факторы риска</a:t>
                      </a:r>
                      <a:endParaRPr lang="ru-RU" sz="22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4997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</a:rPr>
                        <a:t>Пребывание пациента после ЧКВ на</a:t>
                      </a:r>
                      <a:r>
                        <a:rPr lang="ru-RU" sz="2200" baseline="0" dirty="0" smtClean="0">
                          <a:solidFill>
                            <a:srgbClr val="C00000"/>
                          </a:solidFill>
                        </a:rPr>
                        <a:t> тройной АТТ сделать как можно  короче</a:t>
                      </a:r>
                      <a:r>
                        <a:rPr lang="ru-RU" sz="2200" baseline="0" dirty="0" smtClean="0"/>
                        <a:t>, иметь ввиду вместо неё комбинацию перорального АКГ с </a:t>
                      </a:r>
                      <a:r>
                        <a:rPr lang="ru-RU" sz="2200" baseline="0" dirty="0" err="1" smtClean="0"/>
                        <a:t>клопидогрелом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05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200" dirty="0" smtClean="0"/>
                        <a:t>Когда нет противопоказаний к ППАКГ использовать их вместо АВК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859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200" dirty="0" smtClean="0"/>
                        <a:t>При использовании АВК: целевое МНО в нижнем пределе терапевтического диапазона, </a:t>
                      </a:r>
                      <a:r>
                        <a:rPr lang="en-US" sz="2200" dirty="0" smtClean="0"/>
                        <a:t>TTR&gt;65%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859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200" dirty="0" smtClean="0"/>
                        <a:t>Среди</a:t>
                      </a:r>
                      <a:r>
                        <a:rPr lang="ru-RU" sz="2200" baseline="0" dirty="0" smtClean="0"/>
                        <a:t> ингибиторов </a:t>
                      </a:r>
                      <a:r>
                        <a:rPr lang="en-US" sz="2200" baseline="0" dirty="0" smtClean="0"/>
                        <a:t>P2Y12 </a:t>
                      </a:r>
                      <a:r>
                        <a:rPr lang="ru-RU" sz="2200" baseline="0" dirty="0" smtClean="0"/>
                        <a:t>рецепторов тромбоцитов </a:t>
                      </a:r>
                      <a:r>
                        <a:rPr lang="ru-RU" sz="2200" baseline="0" dirty="0" err="1" smtClean="0">
                          <a:solidFill>
                            <a:srgbClr val="C00000"/>
                          </a:solidFill>
                        </a:rPr>
                        <a:t>клопидогрел</a:t>
                      </a:r>
                      <a:r>
                        <a:rPr lang="ru-RU" sz="2200" baseline="0" dirty="0" smtClean="0">
                          <a:solidFill>
                            <a:srgbClr val="C00000"/>
                          </a:solidFill>
                        </a:rPr>
                        <a:t> – препарат выбора</a:t>
                      </a:r>
                      <a:endParaRPr lang="ru-RU" sz="2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721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</a:rPr>
                        <a:t>Доза</a:t>
                      </a:r>
                      <a:r>
                        <a:rPr lang="ru-RU" sz="2200" baseline="0" dirty="0" smtClean="0">
                          <a:solidFill>
                            <a:srgbClr val="C00000"/>
                          </a:solidFill>
                        </a:rPr>
                        <a:t> аспирина ≤ 100 мг в день</a:t>
                      </a:r>
                      <a:endParaRPr lang="ru-RU" sz="2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721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§"/>
                      </a:pPr>
                      <a:r>
                        <a:rPr lang="ru-RU" sz="2200" dirty="0" smtClean="0">
                          <a:solidFill>
                            <a:srgbClr val="C00000"/>
                          </a:solidFill>
                        </a:rPr>
                        <a:t>Рутинное назначение ИПН</a:t>
                      </a:r>
                      <a:endParaRPr lang="ru-RU" sz="2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260648"/>
            <a:ext cx="8568952" cy="84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3200" b="1" dirty="0" smtClean="0">
                <a:solidFill>
                  <a:prstClr val="black"/>
                </a:solidFill>
              </a:rPr>
              <a:t>Как избежать кровотечений у пациентов, принимающих антикоагулянты?</a:t>
            </a:r>
            <a:endParaRPr lang="ru-RU" sz="3200" b="1" dirty="0">
              <a:solidFill>
                <a:prstClr val="black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139951" y="6088662"/>
            <a:ext cx="4628685" cy="652706"/>
            <a:chOff x="3814169" y="6088662"/>
            <a:chExt cx="4954468" cy="63791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9261"/>
            <a:stretch/>
          </p:blipFill>
          <p:spPr bwMode="auto">
            <a:xfrm>
              <a:off x="3814169" y="6088662"/>
              <a:ext cx="1143254" cy="637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198" y="6165304"/>
              <a:ext cx="3557439" cy="48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267761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6381328"/>
            <a:ext cx="88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BMS</a:t>
            </a:r>
            <a:r>
              <a:rPr lang="en-US" sz="1600" dirty="0" smtClean="0"/>
              <a:t> </a:t>
            </a:r>
            <a:r>
              <a:rPr lang="ru-RU" sz="1600" dirty="0" smtClean="0"/>
              <a:t>– </a:t>
            </a:r>
            <a:r>
              <a:rPr lang="ru-RU" sz="1600" dirty="0" err="1" smtClean="0"/>
              <a:t>голометалические</a:t>
            </a:r>
            <a:r>
              <a:rPr lang="ru-RU" sz="1600" dirty="0" smtClean="0"/>
              <a:t> </a:t>
            </a:r>
            <a:r>
              <a:rPr lang="ru-RU" sz="1600" dirty="0" err="1" smtClean="0"/>
              <a:t>стенты</a:t>
            </a:r>
            <a:r>
              <a:rPr lang="en-US" sz="1600" dirty="0" smtClean="0"/>
              <a:t>; </a:t>
            </a:r>
            <a:r>
              <a:rPr lang="en-US" sz="1600" b="1" dirty="0" smtClean="0"/>
              <a:t>DES</a:t>
            </a:r>
            <a:r>
              <a:rPr lang="en-US" sz="1600" dirty="0" smtClean="0"/>
              <a:t> – </a:t>
            </a:r>
            <a:r>
              <a:rPr lang="ru-RU" sz="1600" dirty="0" err="1" smtClean="0"/>
              <a:t>стенты</a:t>
            </a:r>
            <a:r>
              <a:rPr lang="ru-RU" sz="1600" dirty="0" smtClean="0"/>
              <a:t> с лекарственным покрытием.</a:t>
            </a:r>
            <a:r>
              <a:rPr lang="en-US" sz="1600" dirty="0" smtClean="0"/>
              <a:t> </a:t>
            </a:r>
            <a:endParaRPr lang="ru-RU" sz="16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07504" y="2996952"/>
            <a:ext cx="7776864" cy="3332113"/>
            <a:chOff x="107504" y="2420888"/>
            <a:chExt cx="7776864" cy="3332113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6493" b="9602"/>
            <a:stretch>
              <a:fillRect/>
            </a:stretch>
          </p:blipFill>
          <p:spPr bwMode="auto">
            <a:xfrm>
              <a:off x="467544" y="2420888"/>
              <a:ext cx="6733256" cy="309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55576" y="5445224"/>
              <a:ext cx="712879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/>
                <a:t>   ГМС     ЛПС (1пок.)    ЛПС (2-3 </a:t>
              </a:r>
              <a:r>
                <a:rPr lang="ru-RU" sz="1400" b="1" dirty="0" err="1" smtClean="0"/>
                <a:t>пок</a:t>
              </a:r>
              <a:r>
                <a:rPr lang="ru-RU" sz="1400" b="1" dirty="0" smtClean="0"/>
                <a:t>.)                  ГМС     ЛПС (1пок.)    ЛПС (2-3 </a:t>
              </a:r>
              <a:r>
                <a:rPr lang="ru-RU" sz="1400" b="1" dirty="0" err="1" smtClean="0"/>
                <a:t>пок</a:t>
              </a:r>
              <a:r>
                <a:rPr lang="ru-RU" sz="1400" b="1" dirty="0" smtClean="0"/>
                <a:t>.)</a:t>
              </a:r>
              <a:endParaRPr lang="ru-RU" sz="1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1183994" y="3928410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Повторное ЧКВ на ССА (%)</a:t>
              </a:r>
              <a:endParaRPr lang="ru-RU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2200382" y="3784394"/>
              <a:ext cx="295232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/>
                <a:t>Тромбоз </a:t>
              </a:r>
              <a:r>
                <a:rPr lang="ru-RU" dirty="0" err="1" smtClean="0"/>
                <a:t>стента</a:t>
              </a:r>
              <a:r>
                <a:rPr lang="ru-RU" dirty="0" smtClean="0"/>
                <a:t> (%)</a:t>
              </a:r>
              <a:endParaRPr lang="ru-RU" dirty="0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5587752" y="0"/>
            <a:ext cx="3556248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956376" y="3284984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879041"/>
              </p:ext>
            </p:extLst>
          </p:nvPr>
        </p:nvGraphicFramePr>
        <p:xfrm>
          <a:off x="467544" y="2492895"/>
          <a:ext cx="8136904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  <a:gridCol w="702532"/>
                <a:gridCol w="1025660"/>
              </a:tblGrid>
              <a:tr h="48851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Рекомендация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Класс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5703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</a:rPr>
                        <a:t>Рутинная </a:t>
                      </a:r>
                      <a:r>
                        <a:rPr lang="ru-RU" sz="2400" b="1" dirty="0" err="1" smtClean="0">
                          <a:solidFill>
                            <a:srgbClr val="C00000"/>
                          </a:solidFill>
                        </a:rPr>
                        <a:t>реваскуляризация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</a:rPr>
                        <a:t> не инфаркт связанной артерии должна быть рассмотрена до выписки из стационара у пациентов с </a:t>
                      </a:r>
                      <a:r>
                        <a:rPr lang="ru-RU" sz="2400" b="1" baseline="0" dirty="0" err="1" smtClean="0">
                          <a:solidFill>
                            <a:srgbClr val="C00000"/>
                          </a:solidFill>
                        </a:rPr>
                        <a:t>многососудистым</a:t>
                      </a:r>
                      <a:r>
                        <a:rPr lang="ru-RU" sz="2400" b="1" baseline="0" dirty="0" smtClean="0">
                          <a:solidFill>
                            <a:srgbClr val="C00000"/>
                          </a:solidFill>
                        </a:rPr>
                        <a:t> поражением. </a:t>
                      </a:r>
                      <a: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endParaRPr lang="ru-RU" sz="24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IIa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Группа 3"/>
          <p:cNvGrpSpPr/>
          <p:nvPr/>
        </p:nvGrpSpPr>
        <p:grpSpPr>
          <a:xfrm>
            <a:off x="5559294" y="123647"/>
            <a:ext cx="3557439" cy="493842"/>
            <a:chOff x="3814169" y="6088662"/>
            <a:chExt cx="4954468" cy="63791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9261"/>
            <a:stretch/>
          </p:blipFill>
          <p:spPr bwMode="auto">
            <a:xfrm>
              <a:off x="3814169" y="6088662"/>
              <a:ext cx="1143254" cy="6379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198" y="6165304"/>
              <a:ext cx="3557439" cy="484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107504" y="116632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5" y="188641"/>
            <a:ext cx="3024335" cy="50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6823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41805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Нагрузочная проба с  записью ЭКГ 03.08.2018(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ВЭМ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ru-RU" sz="3200" dirty="0"/>
          </a:p>
        </p:txBody>
      </p:sp>
      <p:pic>
        <p:nvPicPr>
          <p:cNvPr id="6" name="Содержимое 5" descr="Маркин ВЭ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6264696" cy="4464496"/>
          </a:xfrm>
        </p:spPr>
      </p:pic>
      <p:pic>
        <p:nvPicPr>
          <p:cNvPr id="7" name="Содержимое 6" descr="заключ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805264"/>
            <a:ext cx="6696744" cy="8317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8224" y="836712"/>
            <a:ext cx="2376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Поставлен диагноз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Кардиалгия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 Гипертоническая болезнь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II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ст., 2 ст., риск ССО 4. Нарушение проводимости сердца. Начальный атеросклероз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брахиоцефальных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артерий.  Подагрический артрит вне обострения. Сахарный диабет 2 типа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4293096"/>
            <a:ext cx="2232248" cy="1763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Рекомендовано </a:t>
            </a:r>
          </a:p>
          <a:p>
            <a:pPr>
              <a:lnSpc>
                <a:spcPct val="75000"/>
              </a:lnSpc>
              <a:buFont typeface="Wingdings" pitchFamily="2" charset="2"/>
              <a:buChar char="§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Периндоприл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5 мг</a:t>
            </a:r>
          </a:p>
          <a:p>
            <a:pPr>
              <a:lnSpc>
                <a:spcPct val="75000"/>
              </a:lnSpc>
              <a:buFont typeface="Wingdings" pitchFamily="2" charset="2"/>
              <a:buChar char="§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Индапамид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1,25 мг </a:t>
            </a:r>
          </a:p>
          <a:p>
            <a:pPr>
              <a:lnSpc>
                <a:spcPct val="75000"/>
              </a:lnSpc>
              <a:buFont typeface="Wingdings" pitchFamily="2" charset="2"/>
              <a:buChar char="§"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Конкор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2,5 мг </a:t>
            </a:r>
          </a:p>
          <a:p>
            <a:pPr>
              <a:lnSpc>
                <a:spcPct val="75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Ново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Пассит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5 мл 3р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день</a:t>
            </a:r>
          </a:p>
          <a:p>
            <a:pPr>
              <a:lnSpc>
                <a:spcPct val="75000"/>
              </a:lnSpc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75000"/>
              </a:lnSpc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76470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В покое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76470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3-я мин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76470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6- я мин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76470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</a:rPr>
              <a:t>7-я мин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40" y="54868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600" dirty="0" smtClean="0">
                <a:solidFill>
                  <a:srgbClr val="C00000"/>
                </a:solidFill>
              </a:rPr>
              <a:t>Отдых</a:t>
            </a:r>
            <a:endParaRPr lang="en-US" sz="1600" dirty="0" smtClean="0">
              <a:solidFill>
                <a:srgbClr val="C00000"/>
              </a:solidFill>
            </a:endParaRPr>
          </a:p>
          <a:p>
            <a:pPr algn="ctr">
              <a:lnSpc>
                <a:spcPct val="75000"/>
              </a:lnSpc>
            </a:pPr>
            <a:r>
              <a:rPr lang="ru-RU" sz="1600" dirty="0" smtClean="0">
                <a:solidFill>
                  <a:srgbClr val="C00000"/>
                </a:solidFill>
              </a:rPr>
              <a:t>(1-я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ru-RU" sz="1600" dirty="0" smtClean="0">
                <a:solidFill>
                  <a:srgbClr val="C00000"/>
                </a:solidFill>
              </a:rPr>
              <a:t>мин)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24128" y="54868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1600" dirty="0" smtClean="0">
                <a:solidFill>
                  <a:srgbClr val="C00000"/>
                </a:solidFill>
              </a:rPr>
              <a:t>Отдых (</a:t>
            </a:r>
            <a:r>
              <a:rPr lang="en-US" sz="1600" dirty="0" smtClean="0">
                <a:solidFill>
                  <a:srgbClr val="C00000"/>
                </a:solidFill>
              </a:rPr>
              <a:t>4</a:t>
            </a:r>
            <a:r>
              <a:rPr lang="ru-RU" sz="1600" dirty="0" smtClean="0">
                <a:solidFill>
                  <a:srgbClr val="C00000"/>
                </a:solidFill>
              </a:rPr>
              <a:t>-я мин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  <a:endParaRPr lang="ru-RU" sz="1600" dirty="0"/>
          </a:p>
        </p:txBody>
      </p:sp>
      <p:sp>
        <p:nvSpPr>
          <p:cNvPr id="17" name="Овал 16"/>
          <p:cNvSpPr/>
          <p:nvPr/>
        </p:nvSpPr>
        <p:spPr>
          <a:xfrm>
            <a:off x="1331640" y="242088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31840" y="3068960"/>
            <a:ext cx="504056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995936" y="3573016"/>
            <a:ext cx="50405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076056" y="4437112"/>
            <a:ext cx="36004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79512" y="5085184"/>
            <a:ext cx="878497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27584" y="5301208"/>
            <a:ext cx="86409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2008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5301208"/>
            <a:ext cx="187220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июль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2018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87824" y="5301208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201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7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10800000" flipV="1">
            <a:off x="107504" y="177437"/>
            <a:ext cx="2232248" cy="134780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Гипертоническая</a:t>
            </a:r>
          </a:p>
          <a:p>
            <a:pPr algn="ctr">
              <a:lnSpc>
                <a:spcPct val="75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болезнь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just">
              <a:lnSpc>
                <a:spcPct val="75000"/>
              </a:lnSpc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периндоприл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5 мг</a:t>
            </a:r>
          </a:p>
          <a:p>
            <a:pPr algn="just">
              <a:lnSpc>
                <a:spcPct val="75000"/>
              </a:lnSpc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индапамид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1,25 мг </a:t>
            </a:r>
          </a:p>
          <a:p>
            <a:pPr algn="just">
              <a:lnSpc>
                <a:spcPct val="75000"/>
              </a:lnSpc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бисопролол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2,5 мг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75000"/>
              </a:lnSpc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46" name="Прямая соединительная линия 45"/>
          <p:cNvCxnSpPr>
            <a:stCxn id="39" idx="2"/>
          </p:cNvCxnSpPr>
          <p:nvPr/>
        </p:nvCxnSpPr>
        <p:spPr>
          <a:xfrm>
            <a:off x="1223628" y="1525242"/>
            <a:ext cx="36004" cy="33439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259632" y="4869160"/>
            <a:ext cx="0" cy="2160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195736" y="5301208"/>
            <a:ext cx="100811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3635896" y="4869160"/>
            <a:ext cx="0" cy="2160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2555776" y="1700808"/>
            <a:ext cx="2232248" cy="17633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1)Сахарный диабет 2 типа</a:t>
            </a:r>
          </a:p>
          <a:p>
            <a:pPr algn="ctr">
              <a:lnSpc>
                <a:spcPct val="75000"/>
              </a:lnSpc>
            </a:pP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Метформин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1000 мг </a:t>
            </a:r>
          </a:p>
          <a:p>
            <a:pPr algn="ctr">
              <a:lnSpc>
                <a:spcPct val="75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2)Подагрический артрит </a:t>
            </a:r>
          </a:p>
          <a:p>
            <a:pPr algn="ctr">
              <a:lnSpc>
                <a:spcPct val="75000"/>
              </a:lnSpc>
            </a:pP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Аллопуринол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>
              <a:lnSpc>
                <a:spcPct val="75000"/>
              </a:lnSpc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курсами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788024" y="908720"/>
            <a:ext cx="1728192" cy="56400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Боли в груди</a:t>
            </a:r>
          </a:p>
          <a:p>
            <a:pPr algn="ctr">
              <a:lnSpc>
                <a:spcPct val="75000"/>
              </a:lnSpc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обследование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2" name="Прямая соединительная линия 141"/>
          <p:cNvCxnSpPr/>
          <p:nvPr/>
        </p:nvCxnSpPr>
        <p:spPr>
          <a:xfrm flipV="1">
            <a:off x="5652120" y="4869160"/>
            <a:ext cx="0" cy="21602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>
            <a:stCxn id="140" idx="2"/>
          </p:cNvCxnSpPr>
          <p:nvPr/>
        </p:nvCxnSpPr>
        <p:spPr>
          <a:xfrm>
            <a:off x="5652120" y="1472721"/>
            <a:ext cx="0" cy="33964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56176" y="2132856"/>
            <a:ext cx="2664296" cy="12464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Серия выраженных ангинозных приступов, сопровождающихся одышкой и кашлем</a:t>
            </a:r>
            <a:endParaRPr lang="ru-RU" sz="20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6228184" y="52292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27-29 августа 2018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Молния 52"/>
          <p:cNvSpPr/>
          <p:nvPr/>
        </p:nvSpPr>
        <p:spPr>
          <a:xfrm rot="2577962">
            <a:off x="6512569" y="3375029"/>
            <a:ext cx="648072" cy="1512168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300192" y="188641"/>
            <a:ext cx="2592288" cy="30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ru-RU" dirty="0" smtClean="0"/>
              <a:t>Пациент М., 67 лет </a:t>
            </a:r>
          </a:p>
        </p:txBody>
      </p:sp>
      <p:sp>
        <p:nvSpPr>
          <p:cNvPr id="57" name="Молния 56"/>
          <p:cNvSpPr/>
          <p:nvPr/>
        </p:nvSpPr>
        <p:spPr>
          <a:xfrm rot="2577962">
            <a:off x="7361743" y="3385615"/>
            <a:ext cx="630785" cy="154824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3635896" y="3501008"/>
            <a:ext cx="0" cy="1368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836712"/>
            <a:ext cx="9144000" cy="6286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уровень </a:t>
            </a: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тропонина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792,8 пг/мл (при норме до 30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пг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/мл)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ЭКГ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элевация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сегмента ST I, II,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avl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V3-6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lang="ru-RU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ЭхоКГ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гипоакинез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передне-перегородочной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области, ФВ 37%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8572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Повторное обращение в коммерческую клинику 29.08.201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8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ЭКГ инфарк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204864"/>
            <a:ext cx="8572560" cy="3168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flipH="1">
            <a:off x="323528" y="3861048"/>
            <a:ext cx="2736304" cy="1864323"/>
          </a:xfrm>
        </p:spPr>
      </p:pic>
      <p:sp>
        <p:nvSpPr>
          <p:cNvPr id="6" name="Прямоугольник 5"/>
          <p:cNvSpPr/>
          <p:nvPr/>
        </p:nvSpPr>
        <p:spPr>
          <a:xfrm>
            <a:off x="571472" y="1714488"/>
            <a:ext cx="8143932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 направительным диагнозом </a:t>
            </a:r>
            <a:r>
              <a:rPr lang="ru-RU" sz="2800" b="1" dirty="0" smtClean="0">
                <a:solidFill>
                  <a:srgbClr val="C00000"/>
                </a:solidFill>
              </a:rPr>
              <a:t>ОКС с ↑</a:t>
            </a:r>
            <a:r>
              <a:rPr lang="en-US" sz="2800" b="1" dirty="0" smtClean="0">
                <a:solidFill>
                  <a:srgbClr val="C00000"/>
                </a:solidFill>
              </a:rPr>
              <a:t>ST</a:t>
            </a:r>
            <a:r>
              <a:rPr lang="ru-RU" sz="2800" b="1" dirty="0" smtClean="0">
                <a:solidFill>
                  <a:srgbClr val="C00000"/>
                </a:solidFill>
              </a:rPr>
              <a:t>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больной экстренно госпитализирован  в региональный сосудистый центр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(29.08)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КАГ 29.08.2018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КАГ август ЛКА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251520" y="1484784"/>
            <a:ext cx="4248472" cy="4464496"/>
          </a:xfr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483768" y="1916832"/>
            <a:ext cx="216024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99592" y="2852936"/>
            <a:ext cx="504056" cy="21602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691680" y="3861048"/>
            <a:ext cx="288032" cy="3600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Содержимое 3" descr="КАГ август ПКА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4860032" y="1484784"/>
            <a:ext cx="4104456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11477</TotalTime>
  <Words>2401</Words>
  <Application>Microsoft Office PowerPoint</Application>
  <PresentationFormat>Экран (4:3)</PresentationFormat>
  <Paragraphs>661</Paragraphs>
  <Slides>42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ЭКГ 16.07.2018</vt:lpstr>
      <vt:lpstr>ЭХО КГ 16.07.2018 </vt:lpstr>
      <vt:lpstr>Нагрузочная проба с  записью ЭКГ 03.08.2018(ВЭМ)</vt:lpstr>
      <vt:lpstr>Слайд 6</vt:lpstr>
      <vt:lpstr>Повторное обращение в коммерческую клинику 29.08.2018</vt:lpstr>
      <vt:lpstr>Слайд 8</vt:lpstr>
      <vt:lpstr>КАГ 29.08.2018</vt:lpstr>
      <vt:lpstr>ЧКВ 29.08.2018</vt:lpstr>
      <vt:lpstr>Пациент выписан на 6 день от начала ИМ  Терапия при выписке:</vt:lpstr>
      <vt:lpstr>Слайд 12</vt:lpstr>
      <vt:lpstr>14.09.2018г госпитализация в 4 к/о НМИЦ  кардиологии</vt:lpstr>
      <vt:lpstr>ЭКГ 14.09.2018</vt:lpstr>
      <vt:lpstr>ЭХО КГ 14.09.2018 </vt:lpstr>
      <vt:lpstr> РЕЗУЛЬТАТЫ ЛАБОРАТОРНОГО ОБСЛЕДОВАНИЯ 14.09.2018 </vt:lpstr>
      <vt:lpstr>Выбор антиаритмической терапии</vt:lpstr>
      <vt:lpstr>Обе патологии требуют АТТ</vt:lpstr>
      <vt:lpstr>Выбор антитромботической терапии у больного  </vt:lpstr>
      <vt:lpstr>Слайд 20</vt:lpstr>
      <vt:lpstr>Выбор антитромботической терапии у больного  </vt:lpstr>
      <vt:lpstr>Слайд 22</vt:lpstr>
      <vt:lpstr>Слайд 23</vt:lpstr>
      <vt:lpstr>Слайд 24</vt:lpstr>
      <vt:lpstr>Рекомендованная терапия при выписке:</vt:lpstr>
      <vt:lpstr>Слайд 26</vt:lpstr>
      <vt:lpstr>Слайд 27</vt:lpstr>
      <vt:lpstr>ЭКГ 06.03.2019</vt:lpstr>
      <vt:lpstr>Динамика ЭхоКГ</vt:lpstr>
      <vt:lpstr>КАГ 07.03.2019</vt:lpstr>
      <vt:lpstr>ЧКВ 07.03.2019</vt:lpstr>
      <vt:lpstr>Поиск возможных причин рестеноза через 6 месяцев</vt:lpstr>
      <vt:lpstr>Слайд 33</vt:lpstr>
      <vt:lpstr>Вопросы для обсуждения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Кривошеева Елена</dc:creator>
  <cp:lastModifiedBy>Кривошеева Елена</cp:lastModifiedBy>
  <cp:revision>340</cp:revision>
  <dcterms:created xsi:type="dcterms:W3CDTF">2019-03-10T17:09:29Z</dcterms:created>
  <dcterms:modified xsi:type="dcterms:W3CDTF">2019-03-20T08:12:02Z</dcterms:modified>
</cp:coreProperties>
</file>