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80" r:id="rId1"/>
  </p:sldMasterIdLst>
  <p:notesMasterIdLst>
    <p:notesMasterId r:id="rId41"/>
  </p:notesMasterIdLst>
  <p:sldIdLst>
    <p:sldId id="256" r:id="rId2"/>
    <p:sldId id="257" r:id="rId3"/>
    <p:sldId id="258" r:id="rId4"/>
    <p:sldId id="290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309" r:id="rId14"/>
    <p:sldId id="307" r:id="rId15"/>
    <p:sldId id="287" r:id="rId16"/>
    <p:sldId id="270" r:id="rId17"/>
    <p:sldId id="272" r:id="rId18"/>
    <p:sldId id="268" r:id="rId19"/>
    <p:sldId id="304" r:id="rId20"/>
    <p:sldId id="302" r:id="rId21"/>
    <p:sldId id="294" r:id="rId22"/>
    <p:sldId id="277" r:id="rId23"/>
    <p:sldId id="276" r:id="rId24"/>
    <p:sldId id="300" r:id="rId25"/>
    <p:sldId id="274" r:id="rId26"/>
    <p:sldId id="303" r:id="rId27"/>
    <p:sldId id="296" r:id="rId28"/>
    <p:sldId id="305" r:id="rId29"/>
    <p:sldId id="278" r:id="rId30"/>
    <p:sldId id="275" r:id="rId31"/>
    <p:sldId id="279" r:id="rId32"/>
    <p:sldId id="280" r:id="rId33"/>
    <p:sldId id="281" r:id="rId34"/>
    <p:sldId id="283" r:id="rId35"/>
    <p:sldId id="285" r:id="rId36"/>
    <p:sldId id="288" r:id="rId37"/>
    <p:sldId id="308" r:id="rId38"/>
    <p:sldId id="306" r:id="rId39"/>
    <p:sldId id="286" r:id="rId40"/>
  </p:sldIdLst>
  <p:sldSz cx="12190413" cy="6859588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71" autoAdjust="0"/>
  </p:normalViewPr>
  <p:slideViewPr>
    <p:cSldViewPr>
      <p:cViewPr varScale="1">
        <p:scale>
          <a:sx n="76" d="100"/>
          <a:sy n="76" d="100"/>
        </p:scale>
        <p:origin x="126" y="82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61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6FAF-C044-4DEE-A691-D7329AF8525E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DFE5B-32B6-4A1A-B083-7016BEAC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0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4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3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7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3" y="274703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7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08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8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7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7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6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6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6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8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1A56-53AB-4F2D-889B-6B612F11F8C4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0" y="6357823"/>
            <a:ext cx="3860297" cy="36521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A662-87BB-4083-8A73-924EADA4BA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2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2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3" indent="-228572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6613" y="549474"/>
            <a:ext cx="10463800" cy="1192668"/>
          </a:xfrm>
        </p:spPr>
        <p:txBody>
          <a:bodyPr>
            <a:normAutofit fontScale="90000"/>
          </a:bodyPr>
          <a:lstStyle/>
          <a:p>
            <a:r>
              <a:rPr lang="ru-RU" sz="6600" b="1" dirty="0"/>
              <a:t>КЛИНИЧЕСКИЙ РАЗБОР</a:t>
            </a:r>
            <a:br>
              <a:rPr lang="ru-RU" sz="6600" b="1" dirty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870" y="5900220"/>
            <a:ext cx="11321968" cy="10579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Отдел заболеваний миокарда и сердечной недостаточности НМИЦ кардиологии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" y="1485578"/>
            <a:ext cx="11972005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3200" b="1" dirty="0"/>
              <a:t>БОЛЬНАЯ </a:t>
            </a:r>
            <a:r>
              <a:rPr lang="ru-RU" sz="3200" b="1" dirty="0" smtClean="0"/>
              <a:t>Х., 65 </a:t>
            </a:r>
            <a:r>
              <a:rPr lang="ru-RU" sz="3200" b="1" dirty="0"/>
              <a:t>лет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" y="1553389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https://cardioweb.ru/images/logo_o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475135" cy="14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598" y="1989634"/>
            <a:ext cx="11521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Диагноз основной:</a:t>
            </a:r>
            <a:r>
              <a:rPr lang="ru-RU" sz="2800" dirty="0"/>
              <a:t> </a:t>
            </a:r>
            <a:r>
              <a:rPr lang="ru-RU" sz="2800" dirty="0" err="1"/>
              <a:t>Транстиретиновый</a:t>
            </a:r>
            <a:r>
              <a:rPr lang="ru-RU" sz="2800" dirty="0"/>
              <a:t> амилоидоз (ATTR) с преимущественным поражением сердца, почек, периферической нервной системы (синдром запястного канала с обеих сторон, синдром </a:t>
            </a:r>
            <a:r>
              <a:rPr lang="ru-RU" sz="2800" dirty="0" err="1"/>
              <a:t>кубитального</a:t>
            </a:r>
            <a:r>
              <a:rPr lang="ru-RU" sz="2800" dirty="0"/>
              <a:t> канала с обеих сторон, синдром </a:t>
            </a:r>
            <a:r>
              <a:rPr lang="ru-RU" sz="2800" dirty="0" err="1"/>
              <a:t>тарзального</a:t>
            </a:r>
            <a:r>
              <a:rPr lang="ru-RU" sz="2800" dirty="0"/>
              <a:t> канала, синдром дистальной </a:t>
            </a:r>
            <a:r>
              <a:rPr lang="ru-RU" sz="2800" dirty="0" err="1"/>
              <a:t>полинейропатии</a:t>
            </a:r>
            <a:r>
              <a:rPr lang="ru-RU" sz="2800" dirty="0"/>
              <a:t>), вегетативной нервной системы, печени.  </a:t>
            </a:r>
          </a:p>
          <a:p>
            <a:r>
              <a:rPr lang="ru-RU" sz="2800" dirty="0"/>
              <a:t>Хроническая сердечная недостаточность IIIФК. </a:t>
            </a:r>
          </a:p>
          <a:p>
            <a:r>
              <a:rPr lang="ru-RU" sz="2800" i="1" dirty="0"/>
              <a:t>Сопутствующие заболевания:</a:t>
            </a:r>
          </a:p>
          <a:p>
            <a:r>
              <a:rPr lang="ru-RU" sz="2800" dirty="0" err="1"/>
              <a:t>Холецистэктомия</a:t>
            </a:r>
            <a:r>
              <a:rPr lang="ru-RU" sz="2800" dirty="0"/>
              <a:t> (2006). Двусторонняя резекция яичников (2002). </a:t>
            </a:r>
          </a:p>
        </p:txBody>
      </p:sp>
    </p:spTree>
    <p:extLst>
      <p:ext uri="{BB962C8B-B14F-4D97-AF65-F5344CB8AC3E}">
        <p14:creationId xmlns:p14="http://schemas.microsoft.com/office/powerpoint/2010/main" val="6833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Суточное мониторирование ЭКГ </a:t>
            </a:r>
            <a:r>
              <a:rPr lang="ru-RU" sz="2800" dirty="0" smtClean="0"/>
              <a:t>(</a:t>
            </a:r>
            <a:r>
              <a:rPr lang="ru-RU" sz="2800" dirty="0" smtClean="0"/>
              <a:t>09</a:t>
            </a:r>
            <a:r>
              <a:rPr lang="ru-RU" sz="2800" dirty="0" smtClean="0"/>
              <a:t>.10.2016г</a:t>
            </a:r>
            <a:r>
              <a:rPr lang="ru-RU" sz="2800" dirty="0" smtClean="0"/>
              <a:t>)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99982"/>
              </p:ext>
            </p:extLst>
          </p:nvPr>
        </p:nvGraphicFramePr>
        <p:xfrm>
          <a:off x="478580" y="2493690"/>
          <a:ext cx="1065718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198"/>
                <a:gridCol w="1776198"/>
                <a:gridCol w="1776198"/>
                <a:gridCol w="1776198"/>
                <a:gridCol w="1776198"/>
                <a:gridCol w="177619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Макс. ЧСС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 ЧСС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Мин. ЧСС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ЖЭС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НЖЭС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Парных</a:t>
                      </a:r>
                      <a:r>
                        <a:rPr lang="ru-RU" baseline="0" dirty="0" smtClean="0"/>
                        <a:t> НЖЭС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98 уд/мин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68 уд/мин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 уд/мин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82822" y="4526406"/>
            <a:ext cx="10022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Клинически </a:t>
            </a:r>
            <a:r>
              <a:rPr lang="ru-RU" b="1" dirty="0" smtClean="0">
                <a:latin typeface="arial" panose="020B0604020202020204" pitchFamily="34" charset="0"/>
              </a:rPr>
              <a:t>значимых нарушений ритма </a:t>
            </a:r>
            <a:r>
              <a:rPr lang="ru-RU" b="1" dirty="0">
                <a:latin typeface="arial" panose="020B0604020202020204" pitchFamily="34" charset="0"/>
              </a:rPr>
              <a:t>и проводимости не регистрировались.</a:t>
            </a:r>
            <a:br>
              <a:rPr lang="ru-RU" b="1" dirty="0"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3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812" y="0"/>
            <a:ext cx="10971372" cy="79227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РЕНТГЕНОГРАММА </a:t>
            </a:r>
            <a:r>
              <a:rPr lang="ru-RU" b="1" dirty="0" smtClean="0"/>
              <a:t>ОГК </a:t>
            </a:r>
            <a:r>
              <a:rPr lang="ru-RU" sz="2800" b="1" dirty="0" smtClean="0"/>
              <a:t>(06.10.2016)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960794"/>
            <a:ext cx="6984776" cy="57300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44" y="960794"/>
            <a:ext cx="4702995" cy="57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2637706"/>
            <a:ext cx="10971372" cy="895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ЭХОКАРДИОГРАФИЯ </a:t>
            </a:r>
            <a:br>
              <a:rPr lang="ru-RU" b="1" dirty="0" smtClean="0"/>
            </a:br>
            <a:r>
              <a:rPr lang="ru-RU" sz="2800" b="1" dirty="0" smtClean="0"/>
              <a:t>06.10.2016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71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94606" y="2637706"/>
            <a:ext cx="10971372" cy="895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МРТ сердца</a:t>
            </a:r>
            <a:br>
              <a:rPr lang="ru-RU" b="1" dirty="0" smtClean="0"/>
            </a:br>
            <a:r>
              <a:rPr lang="ru-RU" sz="4000" b="1" dirty="0" smtClean="0"/>
              <a:t>2016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2581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Консультация невролога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Диагноз:</a:t>
            </a:r>
            <a:r>
              <a:rPr lang="ru-RU" dirty="0" smtClean="0"/>
              <a:t> Синдром запястного канала с обеих сторон, синдром </a:t>
            </a:r>
            <a:r>
              <a:rPr lang="ru-RU" dirty="0" err="1" smtClean="0"/>
              <a:t>кубитального</a:t>
            </a:r>
            <a:r>
              <a:rPr lang="ru-RU" dirty="0" smtClean="0"/>
              <a:t> канала с обеих сторон, синдром </a:t>
            </a:r>
            <a:r>
              <a:rPr lang="ru-RU" dirty="0" err="1" smtClean="0"/>
              <a:t>тарзального</a:t>
            </a:r>
            <a:r>
              <a:rPr lang="ru-RU" dirty="0" smtClean="0"/>
              <a:t> канала, синдром дистальной </a:t>
            </a:r>
            <a:r>
              <a:rPr lang="ru-RU" dirty="0" err="1" smtClean="0"/>
              <a:t>полинейропатии</a:t>
            </a:r>
            <a:r>
              <a:rPr lang="ru-RU" dirty="0" smtClean="0"/>
              <a:t> в нижних конечностях.</a:t>
            </a:r>
            <a:endParaRPr lang="ru-RU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0" y="1341562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</p:spPr>
        <p:txBody>
          <a:bodyPr/>
          <a:lstStyle/>
          <a:p>
            <a:r>
              <a:rPr lang="ru-RU" dirty="0" smtClean="0"/>
              <a:t>Лечение в стационаре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Периндоприл</a:t>
            </a:r>
            <a:r>
              <a:rPr lang="ru-RU" dirty="0" smtClean="0"/>
              <a:t> 2,5 мг</a:t>
            </a:r>
          </a:p>
          <a:p>
            <a:r>
              <a:rPr lang="ru-RU" dirty="0" err="1" smtClean="0"/>
              <a:t>Эплеренон</a:t>
            </a:r>
            <a:r>
              <a:rPr lang="ru-RU" dirty="0" smtClean="0"/>
              <a:t> 25 мг</a:t>
            </a:r>
          </a:p>
          <a:p>
            <a:r>
              <a:rPr lang="ru-RU" dirty="0" smtClean="0"/>
              <a:t>Фуросемид 40 мг в/в с последующим переводом на </a:t>
            </a:r>
            <a:r>
              <a:rPr lang="ru-RU" dirty="0" err="1" smtClean="0"/>
              <a:t>торасемид</a:t>
            </a:r>
            <a:r>
              <a:rPr lang="ru-RU" dirty="0" smtClean="0"/>
              <a:t> 10 мг </a:t>
            </a:r>
            <a:r>
              <a:rPr lang="en-US" dirty="0" smtClean="0"/>
              <a:t>per </a:t>
            </a:r>
            <a:r>
              <a:rPr lang="en-US" dirty="0" err="1" smtClean="0"/>
              <a:t>os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1269554"/>
            <a:ext cx="1232693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7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90" y="1197546"/>
            <a:ext cx="1104338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 учетом полученных данных решено провести биопсию миокарда, для исключения наличия болезней накопления. </a:t>
            </a:r>
            <a:r>
              <a:rPr lang="ru-RU" dirty="0" smtClean="0"/>
              <a:t>При окраске </a:t>
            </a:r>
            <a:r>
              <a:rPr lang="ru-RU" b="1" dirty="0" err="1" smtClean="0"/>
              <a:t>конго</a:t>
            </a:r>
            <a:r>
              <a:rPr lang="ru-RU" b="1" dirty="0" smtClean="0"/>
              <a:t> красным</a:t>
            </a:r>
            <a:r>
              <a:rPr lang="ru-RU" dirty="0" smtClean="0"/>
              <a:t> выявлены отложения  амилоидных масс в строме миокарда.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Проводилось типирование амилоидоза, </a:t>
            </a:r>
            <a:r>
              <a:rPr lang="ru-RU" dirty="0" smtClean="0"/>
              <a:t> </a:t>
            </a:r>
            <a:r>
              <a:rPr lang="ru-RU" dirty="0"/>
              <a:t>проведено прямое </a:t>
            </a:r>
            <a:r>
              <a:rPr lang="ru-RU" dirty="0" err="1"/>
              <a:t>сквенирование</a:t>
            </a:r>
            <a:r>
              <a:rPr lang="ru-RU" dirty="0"/>
              <a:t> всей кодирующей последовательности и областей </a:t>
            </a:r>
            <a:r>
              <a:rPr lang="ru-RU" dirty="0" err="1"/>
              <a:t>экзон-интронных</a:t>
            </a:r>
            <a:r>
              <a:rPr lang="ru-RU" dirty="0"/>
              <a:t> соединений гена </a:t>
            </a:r>
            <a:r>
              <a:rPr lang="en-US" dirty="0" smtClean="0"/>
              <a:t>TTR</a:t>
            </a:r>
            <a:r>
              <a:rPr lang="ru-RU" dirty="0" smtClean="0"/>
              <a:t>. В </a:t>
            </a:r>
            <a:r>
              <a:rPr lang="ru-RU" dirty="0"/>
              <a:t>результате анализа в </a:t>
            </a:r>
            <a:r>
              <a:rPr lang="ru-RU" dirty="0" err="1"/>
              <a:t>экзоне</a:t>
            </a:r>
            <a:r>
              <a:rPr lang="ru-RU" dirty="0"/>
              <a:t> 3 гена </a:t>
            </a:r>
            <a:r>
              <a:rPr lang="en-US" dirty="0"/>
              <a:t>TTR </a:t>
            </a:r>
            <a:r>
              <a:rPr lang="ru-RU" dirty="0"/>
              <a:t>выявлен патогенный </a:t>
            </a:r>
            <a:r>
              <a:rPr lang="ru-RU" dirty="0" smtClean="0"/>
              <a:t>вариант, по </a:t>
            </a:r>
            <a:r>
              <a:rPr lang="ru-RU" dirty="0"/>
              <a:t>результатам </a:t>
            </a:r>
            <a:r>
              <a:rPr lang="ru-RU" dirty="0" smtClean="0"/>
              <a:t>чего выставлен диагноз </a:t>
            </a:r>
            <a:r>
              <a:rPr lang="ru-RU" b="1" dirty="0" err="1"/>
              <a:t>транстиретиновый</a:t>
            </a:r>
            <a:r>
              <a:rPr lang="ru-RU" b="1" dirty="0"/>
              <a:t> амилоидоз (ATTR).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В ноябрь 2017 г назначен </a:t>
            </a:r>
            <a:r>
              <a:rPr lang="ru-RU" b="1" dirty="0">
                <a:solidFill>
                  <a:srgbClr val="FF0000"/>
                </a:solidFill>
              </a:rPr>
              <a:t>препарат </a:t>
            </a:r>
            <a:r>
              <a:rPr lang="ru-RU" b="1" dirty="0" err="1" smtClean="0">
                <a:solidFill>
                  <a:srgbClr val="FF0000"/>
                </a:solidFill>
              </a:rPr>
              <a:t>тафамидис</a:t>
            </a:r>
            <a:r>
              <a:rPr lang="ru-RU" b="1" dirty="0" smtClean="0">
                <a:solidFill>
                  <a:srgbClr val="FF0000"/>
                </a:solidFill>
              </a:rPr>
              <a:t> 20 мг/</a:t>
            </a:r>
            <a:r>
              <a:rPr lang="ru-RU" b="1" dirty="0" err="1" smtClean="0">
                <a:solidFill>
                  <a:srgbClr val="FF0000"/>
                </a:solidFill>
              </a:rPr>
              <a:t>сут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409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629594"/>
            <a:ext cx="12190412" cy="522999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Амилоидоз- это группа заболеваний, </a:t>
            </a:r>
            <a:r>
              <a:rPr lang="ru-RU" dirty="0"/>
              <a:t>при которых в одном или нескольких органах наблюдают отложение амилоида – </a:t>
            </a:r>
            <a:r>
              <a:rPr lang="ru-RU" dirty="0" smtClean="0"/>
              <a:t>особого белка фибриллярной </a:t>
            </a:r>
            <a:r>
              <a:rPr lang="ru-RU" dirty="0"/>
              <a:t>структуры.</a:t>
            </a:r>
          </a:p>
        </p:txBody>
      </p:sp>
      <p:pic>
        <p:nvPicPr>
          <p:cNvPr id="4098" name="Picture 2" descr="C:\Users\Muhammad\Desktop\KM68FNWWI5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2" y="3141762"/>
            <a:ext cx="4854605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ЧТО ТАКОЕ АМИЛОИДОЗ?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0550" y="198958"/>
            <a:ext cx="11593288" cy="792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1844 г. Первое описание амилоидоза связано </a:t>
            </a:r>
            <a:r>
              <a:rPr lang="ru-RU" sz="2000" b="1" dirty="0"/>
              <a:t>с именем венского патологоанатома </a:t>
            </a:r>
            <a:r>
              <a:rPr lang="ru-RU" sz="2000" b="1" dirty="0" err="1" smtClean="0"/>
              <a:t>Рокитанского</a:t>
            </a:r>
            <a:r>
              <a:rPr lang="ru-RU" sz="2000" b="1" dirty="0" smtClean="0"/>
              <a:t>. Амилоидоз </a:t>
            </a:r>
            <a:r>
              <a:rPr lang="ru-RU" sz="2000" b="1" dirty="0"/>
              <a:t>охарактеризован им как сальное перерождение </a:t>
            </a:r>
            <a:r>
              <a:rPr lang="ru-RU" sz="2000" b="1" dirty="0" smtClean="0"/>
              <a:t>органов.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50" y="1329599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1854 г. немецкий физиолог Вирхов на основании характерного </a:t>
            </a:r>
            <a:r>
              <a:rPr lang="ru-RU" sz="2000" b="1" dirty="0" err="1"/>
              <a:t>прокрашивания</a:t>
            </a:r>
            <a:r>
              <a:rPr lang="ru-RU" sz="2000" b="1" dirty="0"/>
              <a:t> патологических структур мозга йодом, решил, что образующиеся массы имеют углеводную природу - </a:t>
            </a:r>
            <a:r>
              <a:rPr lang="ru-RU" sz="2000" b="1" dirty="0" smtClean="0"/>
              <a:t>"подобны крахмалу" </a:t>
            </a:r>
            <a:r>
              <a:rPr lang="ru-RU" sz="2000" b="1" dirty="0"/>
              <a:t>и ввел термин "амилоид", происходящий от латинского "</a:t>
            </a:r>
            <a:r>
              <a:rPr lang="ru-RU" sz="2000" b="1" dirty="0" err="1"/>
              <a:t>амилум</a:t>
            </a:r>
            <a:r>
              <a:rPr lang="ru-RU" sz="2000" b="1" dirty="0"/>
              <a:t>" и от греческого "</a:t>
            </a:r>
            <a:r>
              <a:rPr lang="ru-RU" sz="2000" b="1" dirty="0" err="1"/>
              <a:t>амилон</a:t>
            </a:r>
            <a:r>
              <a:rPr lang="ru-RU" sz="2000" b="1" dirty="0" smtClean="0"/>
              <a:t>".- </a:t>
            </a:r>
            <a:r>
              <a:rPr lang="ru-RU" sz="2000" b="1" dirty="0"/>
              <a:t>крахмал</a:t>
            </a:r>
          </a:p>
        </p:txBody>
      </p:sp>
      <p:pic>
        <p:nvPicPr>
          <p:cNvPr id="2052" name="Picture 4" descr="https://whatwouldvirchowdo.files.wordpress.com/2015/09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14" y="1135822"/>
            <a:ext cx="2802563" cy="280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87694" y="2037485"/>
            <a:ext cx="1562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Рудольф Вирхов (1821—1902)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02" y="3285778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1859 г. </a:t>
            </a:r>
            <a:r>
              <a:rPr lang="ru-RU" sz="2000" b="1" dirty="0" err="1" smtClean="0"/>
              <a:t>А.Кекуле</a:t>
            </a:r>
            <a:r>
              <a:rPr lang="ru-RU" sz="2000" b="1" dirty="0" smtClean="0"/>
              <a:t> на основании химического анализа доказал белковую природу амилоидного вещества, однако термин "амилоид", "амилоидоз" сохранился до настоящего времени.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50" y="472593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1959 г. С помощью </a:t>
            </a:r>
            <a:r>
              <a:rPr lang="ru-RU" sz="2000" b="1" dirty="0"/>
              <a:t>электронного микроскопа показана </a:t>
            </a:r>
            <a:r>
              <a:rPr lang="ru-RU" sz="2000" b="1" dirty="0" smtClean="0"/>
              <a:t>его фибриллярная </a:t>
            </a:r>
            <a:r>
              <a:rPr lang="ru-RU" sz="2000" b="1" dirty="0"/>
              <a:t>структура</a:t>
            </a:r>
          </a:p>
        </p:txBody>
      </p:sp>
      <p:pic>
        <p:nvPicPr>
          <p:cNvPr id="2054" name="Picture 6" descr="https://www.ub.edu/web/ub/galeries/imatges/noticies/2014/03/reelin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95" y="4170694"/>
            <a:ext cx="3487420" cy="26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17" y="1600200"/>
            <a:ext cx="9667417" cy="49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Классификация амилоидоза (ВОЗ, 2003)  </a:t>
            </a:r>
            <a:endParaRPr lang="ru-RU" sz="3600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0" y="1197546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11" y="116659"/>
            <a:ext cx="10971372" cy="121948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cs typeface="Aharoni" pitchFamily="2" charset="-79"/>
              </a:rPr>
              <a:t>ЖАЛОБЫ ПРИ ПОСТУПЛЕНИИ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11" y="1557153"/>
            <a:ext cx="10971372" cy="4573058"/>
          </a:xfrm>
        </p:spPr>
        <p:txBody>
          <a:bodyPr>
            <a:noAutofit/>
          </a:bodyPr>
          <a:lstStyle/>
          <a:p>
            <a:endParaRPr lang="ru-RU" sz="2800" dirty="0"/>
          </a:p>
          <a:p>
            <a:r>
              <a:rPr lang="ru-RU" sz="2800" dirty="0"/>
              <a:t>на одышку при минимальной физической нагрузке (ходьба до 50 метров), а также в горизонтальном положении.</a:t>
            </a:r>
          </a:p>
          <a:p>
            <a:r>
              <a:rPr lang="ru-RU" sz="2800" dirty="0"/>
              <a:t>на увеличение массы тела, объема живота, периодически возникающие отеки нижних конечностей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общую слабость и быструю утомляемость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" y="1553389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03" y="1467186"/>
            <a:ext cx="8276643" cy="49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21" y="198297"/>
            <a:ext cx="10971372" cy="114326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Классификация амилоидоза (ВОЗ, 2003)  </a:t>
            </a:r>
            <a:endParaRPr lang="ru-RU" sz="3600" b="1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18742" y="1485578"/>
            <a:ext cx="81369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0" y="1125538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66" y="333450"/>
            <a:ext cx="11593288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Описательные </a:t>
            </a:r>
            <a:r>
              <a:rPr lang="ru-RU" dirty="0"/>
              <a:t>термины, такие как </a:t>
            </a:r>
            <a:r>
              <a:rPr lang="ru-RU" dirty="0" smtClean="0"/>
              <a:t>первичный амилоидоз</a:t>
            </a:r>
            <a:r>
              <a:rPr lang="ru-RU" dirty="0"/>
              <a:t>, вторичный амилоидоз и </a:t>
            </a:r>
            <a:r>
              <a:rPr lang="ru-RU" dirty="0" smtClean="0"/>
              <a:t>другие(например</a:t>
            </a:r>
            <a:r>
              <a:rPr lang="ru-RU" dirty="0"/>
              <a:t>, старческий амилоидоз), которые не основаны на </a:t>
            </a:r>
            <a:r>
              <a:rPr lang="ru-RU" dirty="0" smtClean="0"/>
              <a:t>этиологии, дают </a:t>
            </a:r>
            <a:r>
              <a:rPr lang="ru-RU" dirty="0"/>
              <a:t>мало полезной информации и больше </a:t>
            </a:r>
            <a:r>
              <a:rPr lang="ru-RU" dirty="0">
                <a:solidFill>
                  <a:srgbClr val="FF0000"/>
                </a:solidFill>
              </a:rPr>
              <a:t>не рекомендуется.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8982" y="2565697"/>
            <a:ext cx="3456384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944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ЭКГ</a:t>
            </a:r>
          </a:p>
          <a:p>
            <a:r>
              <a:rPr lang="ru-RU" sz="4400" dirty="0" smtClean="0"/>
              <a:t>ЭХОКГ</a:t>
            </a:r>
          </a:p>
          <a:p>
            <a:r>
              <a:rPr lang="ru-RU" sz="4400" dirty="0" smtClean="0"/>
              <a:t>МРТ-сердца</a:t>
            </a:r>
          </a:p>
          <a:p>
            <a:r>
              <a:rPr lang="ru-RU" sz="4400" dirty="0" err="1" smtClean="0"/>
              <a:t>Сцинтиграфия</a:t>
            </a:r>
            <a:r>
              <a:rPr lang="ru-RU" sz="4400" dirty="0" smtClean="0"/>
              <a:t> сердца</a:t>
            </a:r>
          </a:p>
          <a:p>
            <a:r>
              <a:rPr lang="ru-RU" sz="4400" dirty="0"/>
              <a:t>Биопсия органа+ </a:t>
            </a:r>
            <a:r>
              <a:rPr lang="ru-RU" sz="4400" dirty="0" err="1" smtClean="0"/>
              <a:t>иммуногистохимическое</a:t>
            </a:r>
            <a:r>
              <a:rPr lang="ru-RU" sz="4400" dirty="0" smtClean="0"/>
              <a:t> исследование биоптата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ДИАГНОСТИКА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8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590" y="621482"/>
            <a:ext cx="10657184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/>
              <a:t>В течение многих лет биопсия прямой кишки была предпочтительной процедурой при подозрении на системный </a:t>
            </a:r>
            <a:r>
              <a:rPr lang="ru-RU" sz="2800" b="1" dirty="0" smtClean="0"/>
              <a:t>амилоидоз. Однако, в </a:t>
            </a:r>
            <a:r>
              <a:rPr lang="ru-RU" sz="2800" b="1" dirty="0"/>
              <a:t>настоящее </a:t>
            </a:r>
            <a:r>
              <a:rPr lang="ru-RU" sz="2800" b="1" dirty="0" smtClean="0"/>
              <a:t>время возможно проведение биопсии </a:t>
            </a:r>
            <a:r>
              <a:rPr lang="ru-RU" sz="2800" b="1" i="1" dirty="0" smtClean="0">
                <a:solidFill>
                  <a:srgbClr val="FF0000"/>
                </a:solidFill>
              </a:rPr>
              <a:t>подкожно-жировой клетчатки</a:t>
            </a:r>
            <a:r>
              <a:rPr lang="ru-RU" sz="2800" b="1" dirty="0" smtClean="0"/>
              <a:t>, что часто обеспечивает высокую диагностику амилоидоза. С </a:t>
            </a:r>
            <a:r>
              <a:rPr lang="ru-RU" sz="2800" b="1" dirty="0"/>
              <a:t>другой стороны, биопсия </a:t>
            </a:r>
            <a:r>
              <a:rPr lang="ru-RU" sz="2800" b="1" i="1" dirty="0" smtClean="0">
                <a:solidFill>
                  <a:srgbClr val="FF0000"/>
                </a:solidFill>
              </a:rPr>
              <a:t>пораженного органа</a:t>
            </a:r>
            <a:r>
              <a:rPr lang="ru-RU" sz="2800" b="1" dirty="0" smtClean="0"/>
              <a:t>, </a:t>
            </a:r>
            <a:r>
              <a:rPr lang="ru-RU" sz="2800" b="1" dirty="0"/>
              <a:t>такого как </a:t>
            </a:r>
            <a:r>
              <a:rPr lang="ru-RU" sz="2800" b="1" dirty="0" smtClean="0"/>
              <a:t>сердце, желудочно-кишечный тракт или почки, имеет </a:t>
            </a:r>
            <a:r>
              <a:rPr lang="ru-RU" sz="2800" b="1" dirty="0"/>
              <a:t>преимущество, </a:t>
            </a:r>
            <a:r>
              <a:rPr lang="ru-RU" sz="2800" b="1" dirty="0" smtClean="0"/>
              <a:t>так как можно </a:t>
            </a:r>
            <a:r>
              <a:rPr lang="ru-RU" sz="2800" b="1" dirty="0"/>
              <a:t>окончательно </a:t>
            </a:r>
            <a:r>
              <a:rPr lang="ru-RU" sz="2800" b="1" dirty="0" smtClean="0"/>
              <a:t>установить </a:t>
            </a:r>
            <a:r>
              <a:rPr lang="ru-RU" sz="2800" b="1" dirty="0"/>
              <a:t>связь между </a:t>
            </a:r>
            <a:r>
              <a:rPr lang="ru-RU" sz="2800" b="1" dirty="0" smtClean="0"/>
              <a:t>нарушением функции </a:t>
            </a:r>
            <a:r>
              <a:rPr lang="ru-RU" sz="2800" b="1" dirty="0"/>
              <a:t>органа и отложением амилоида.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582" y="4536043"/>
            <a:ext cx="10945216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Биопсия таких часто используемых участков биопсии, как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слюнные железы, кожа, язык, десна, желудок и костный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мозг имеют  плохую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чувствительность для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диагностики амилоидоза.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1" name="Group 5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67478561"/>
              </p:ext>
            </p:extLst>
          </p:nvPr>
        </p:nvGraphicFramePr>
        <p:xfrm>
          <a:off x="1198662" y="798921"/>
          <a:ext cx="9792059" cy="5567181"/>
        </p:xfrm>
        <a:graphic>
          <a:graphicData uri="http://schemas.openxmlformats.org/drawingml/2006/table">
            <a:tbl>
              <a:tblPr/>
              <a:tblGrid>
                <a:gridCol w="316381"/>
                <a:gridCol w="7178862"/>
                <a:gridCol w="998084"/>
                <a:gridCol w="1298732"/>
              </a:tblGrid>
              <a:tr h="804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Клиническая ситуация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Класс рекомендаций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 доказательности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80477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Впервые возникшая сердечная недостаточность (СН) продолжительностью &lt; 2 недель при нормальных размерах ЛЖ или его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дилятации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и наличии нарушений гемодинамики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8039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Впервые возникшая СН продолжительностью от 2х недель до 3 месяцев при наличии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дилятации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ЛЖ и впервые возникших желудочковых аритмий,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блокаде 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степени и </a:t>
                      </a:r>
                      <a:r>
                        <a:rPr kumimoji="0" lang="ru-RU" alt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рефрактерности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 стандартной терапии в течении 1-2 недель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4189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СН, продолжительностью более 3-х месяцев при дилятации ЛЖ и впервые возникших желудочковых аритмиях и АВ-блокадах 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степени, а так же при наличии рефрактерности к стандартному лечению в течении 1-2-х недель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IIa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914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СН, обусловленная ДКМП при любой длительности течения болезни при предполагаемых аллергических реакциях  эозинофиллезе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IIa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210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СН, связанное с предполагаемой антроциклиновой кардиомиопатии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IIa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2062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СН, связанное с рестриктивной кардиомиопатией неустановленной этиологии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IIa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774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Предполагаемые опухоли сердца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IIa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68571" marR="685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9985" name="Text Box 52"/>
          <p:cNvSpPr txBox="1">
            <a:spLocks noChangeArrowheads="1"/>
          </p:cNvSpPr>
          <p:nvPr/>
        </p:nvSpPr>
        <p:spPr bwMode="auto">
          <a:xfrm>
            <a:off x="2279353" y="-26994"/>
            <a:ext cx="8063450" cy="83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+mj-lt"/>
              </a:rPr>
              <a:t>Показания для ЭМБ при сердечно-сосудистых заболеваниях</a:t>
            </a:r>
          </a:p>
        </p:txBody>
      </p:sp>
      <p:sp>
        <p:nvSpPr>
          <p:cNvPr id="2" name="Овал 1"/>
          <p:cNvSpPr/>
          <p:nvPr/>
        </p:nvSpPr>
        <p:spPr>
          <a:xfrm>
            <a:off x="1198662" y="5374010"/>
            <a:ext cx="9721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42678" y="645413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AHA/ACCF/ESC SCIENTIFIC STATEMENT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59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21" y="477466"/>
            <a:ext cx="10971372" cy="56501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cs typeface="Arial" pitchFamily="34" charset="0"/>
              </a:rPr>
              <a:t>Современная морфологическая диагностика амилоидоза предусматривает не только обнаружение, но и </a:t>
            </a:r>
            <a:r>
              <a:rPr lang="ru-RU" sz="3600" b="1" dirty="0">
                <a:cs typeface="Arial" pitchFamily="34" charset="0"/>
              </a:rPr>
              <a:t>обязательное типирование амилоида</a:t>
            </a:r>
            <a:r>
              <a:rPr lang="ru-RU" dirty="0">
                <a:cs typeface="Arial" pitchFamily="34" charset="0"/>
              </a:rPr>
              <a:t>, поскольку тип амилоида определяет терапевтическую </a:t>
            </a:r>
            <a:r>
              <a:rPr lang="ru-RU" dirty="0" smtClean="0">
                <a:cs typeface="Arial" pitchFamily="34" charset="0"/>
              </a:rPr>
              <a:t>тактику</a:t>
            </a:r>
          </a:p>
          <a:p>
            <a:pPr marL="0" indent="0" algn="ctr">
              <a:buNone/>
            </a:pPr>
            <a:r>
              <a:rPr lang="ru-RU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19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0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0" y="-26590"/>
            <a:ext cx="11809312" cy="12961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Типирование амилоида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566" y="1053530"/>
            <a:ext cx="11246327" cy="532859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2400" b="1" i="1" dirty="0" smtClean="0"/>
              <a:t>Проба </a:t>
            </a:r>
            <a:r>
              <a:rPr lang="ru-RU" sz="2400" b="1" i="1" dirty="0"/>
              <a:t>с перманганатом калия. </a:t>
            </a:r>
            <a:r>
              <a:rPr lang="ru-RU" sz="2400" dirty="0" smtClean="0"/>
              <a:t>При обработке </a:t>
            </a:r>
            <a:r>
              <a:rPr lang="ru-RU" sz="2400" dirty="0"/>
              <a:t>окрашенных конго-красным препаратов 5% раствором перманганата </a:t>
            </a:r>
            <a:r>
              <a:rPr lang="ru-RU" sz="2400" dirty="0" smtClean="0"/>
              <a:t>калия АА </a:t>
            </a:r>
            <a:r>
              <a:rPr lang="ru-RU" sz="2400" dirty="0"/>
              <a:t>тип амилоида теряет окраску и утрачивает свойство двойного лучепреломления</a:t>
            </a:r>
            <a:r>
              <a:rPr lang="ru-RU" sz="2400" dirty="0" smtClean="0"/>
              <a:t>,  тогда </a:t>
            </a:r>
            <a:r>
              <a:rPr lang="ru-RU" sz="2400" dirty="0"/>
              <a:t>как AL тип амилоида сохраняет их. </a:t>
            </a:r>
            <a:endParaRPr lang="ru-RU" sz="2400" dirty="0" smtClean="0"/>
          </a:p>
          <a:p>
            <a:pPr marL="514350" indent="-514350" algn="just">
              <a:buAutoNum type="arabicPeriod"/>
            </a:pPr>
            <a:r>
              <a:rPr lang="ru-RU" sz="2400" dirty="0" smtClean="0"/>
              <a:t>Использование </a:t>
            </a:r>
            <a:r>
              <a:rPr lang="ru-RU" sz="2400" b="1" i="1" dirty="0"/>
              <a:t>щелочного </a:t>
            </a:r>
            <a:r>
              <a:rPr lang="ru-RU" sz="2400" b="1" i="1" dirty="0" err="1" smtClean="0"/>
              <a:t>гуанидина</a:t>
            </a:r>
            <a:r>
              <a:rPr lang="ru-RU" sz="2400" b="1" i="1" dirty="0" smtClean="0"/>
              <a:t> </a:t>
            </a:r>
            <a:r>
              <a:rPr lang="ru-RU" sz="2400" dirty="0" smtClean="0"/>
              <a:t>позволяет </a:t>
            </a:r>
            <a:r>
              <a:rPr lang="ru-RU" sz="2400" dirty="0"/>
              <a:t>более точно дифференцировать АА и AL типы амилоидоза: </a:t>
            </a:r>
            <a:r>
              <a:rPr lang="ru-RU" sz="2400" dirty="0" smtClean="0"/>
              <a:t>после добавления </a:t>
            </a:r>
            <a:r>
              <a:rPr lang="ru-RU" sz="2400" dirty="0"/>
              <a:t>щелочного </a:t>
            </a:r>
            <a:r>
              <a:rPr lang="ru-RU" sz="2400" dirty="0" err="1"/>
              <a:t>гуанидина</a:t>
            </a:r>
            <a:r>
              <a:rPr lang="ru-RU" sz="2400" dirty="0"/>
              <a:t> АА-амилоид быстро теряет </a:t>
            </a:r>
            <a:r>
              <a:rPr lang="ru-RU" sz="2400" dirty="0" err="1"/>
              <a:t>конгофилию</a:t>
            </a:r>
            <a:r>
              <a:rPr lang="ru-RU" sz="2400" dirty="0"/>
              <a:t>, в то </a:t>
            </a:r>
            <a:r>
              <a:rPr lang="ru-RU" sz="2400" dirty="0" smtClean="0"/>
              <a:t>время как </a:t>
            </a:r>
            <a:r>
              <a:rPr lang="ru-RU" sz="2400" dirty="0" err="1"/>
              <a:t>конгофилия</a:t>
            </a:r>
            <a:r>
              <a:rPr lang="ru-RU" sz="2400" dirty="0"/>
              <a:t> AL-амилоида длительно сохраняется. </a:t>
            </a:r>
            <a:endParaRPr lang="ru-RU" sz="2400" dirty="0" smtClean="0"/>
          </a:p>
          <a:p>
            <a:pPr marL="514350" indent="-514350" algn="just">
              <a:buAutoNum type="arabicPeriod"/>
            </a:pPr>
            <a:r>
              <a:rPr lang="ru-RU" sz="2400" dirty="0" smtClean="0"/>
              <a:t>Наиболее </a:t>
            </a:r>
            <a:r>
              <a:rPr lang="ru-RU" sz="2400" dirty="0"/>
              <a:t>эффективным методом типирования амилоида </a:t>
            </a:r>
            <a:r>
              <a:rPr lang="ru-RU" sz="2400" dirty="0" smtClean="0"/>
              <a:t>служит  </a:t>
            </a:r>
            <a:r>
              <a:rPr lang="ru-RU" sz="2400" b="1" i="1" dirty="0" err="1" smtClean="0"/>
              <a:t>иммуногистохимическое</a:t>
            </a:r>
            <a:r>
              <a:rPr lang="ru-RU" sz="2400" b="1" i="1" dirty="0" smtClean="0"/>
              <a:t> </a:t>
            </a:r>
            <a:r>
              <a:rPr lang="ru-RU" sz="2400" b="1" i="1" dirty="0"/>
              <a:t>исследование </a:t>
            </a:r>
            <a:r>
              <a:rPr lang="ru-RU" sz="2400" dirty="0"/>
              <a:t>с применением </a:t>
            </a:r>
            <a:r>
              <a:rPr lang="ru-RU" sz="2400" dirty="0" err="1"/>
              <a:t>антисывороток</a:t>
            </a:r>
            <a:r>
              <a:rPr lang="ru-RU" sz="2400" dirty="0"/>
              <a:t> к </a:t>
            </a:r>
            <a:r>
              <a:rPr lang="ru-RU" sz="2400" dirty="0" smtClean="0"/>
              <a:t>основным типам </a:t>
            </a:r>
            <a:r>
              <a:rPr lang="ru-RU" sz="2400" dirty="0"/>
              <a:t>амилоидного белка (специфические антитела против АА белка, легких </a:t>
            </a:r>
            <a:r>
              <a:rPr lang="ru-RU" sz="2400" dirty="0" smtClean="0"/>
              <a:t>цепей иммуноглобулинов</a:t>
            </a:r>
            <a:r>
              <a:rPr lang="ru-RU" sz="2400" dirty="0"/>
              <a:t>, </a:t>
            </a:r>
            <a:r>
              <a:rPr lang="ru-RU" sz="2400" dirty="0" err="1"/>
              <a:t>транстиретина</a:t>
            </a:r>
            <a:r>
              <a:rPr lang="ru-RU" sz="2400" dirty="0"/>
              <a:t> и β2-микроглобулина). </a:t>
            </a:r>
            <a:r>
              <a:rPr lang="ru-RU" sz="2400" dirty="0" smtClean="0"/>
              <a:t>Однако </a:t>
            </a:r>
            <a:r>
              <a:rPr lang="ru-RU" sz="2400" dirty="0" err="1" smtClean="0"/>
              <a:t>иммуногистохимической</a:t>
            </a:r>
            <a:r>
              <a:rPr lang="ru-RU" sz="2400" dirty="0" smtClean="0"/>
              <a:t> исследование </a:t>
            </a:r>
            <a:r>
              <a:rPr lang="ru-RU" sz="2400" dirty="0"/>
              <a:t>не обладает абсолютной эффективностью и </a:t>
            </a:r>
            <a:r>
              <a:rPr lang="ru-RU" sz="2400" dirty="0" smtClean="0"/>
              <a:t>в редких </a:t>
            </a:r>
            <a:r>
              <a:rPr lang="ru-RU" sz="2400" dirty="0"/>
              <a:t>случаях целесообразно применение методов </a:t>
            </a:r>
            <a:r>
              <a:rPr lang="ru-RU" sz="2400" b="1" i="1" dirty="0" err="1"/>
              <a:t>протеомного</a:t>
            </a:r>
            <a:r>
              <a:rPr lang="ru-RU" sz="2400" b="1" i="1" dirty="0"/>
              <a:t> анализа амилоида.</a:t>
            </a:r>
          </a:p>
        </p:txBody>
      </p:sp>
    </p:spTree>
    <p:extLst>
      <p:ext uri="{BB962C8B-B14F-4D97-AF65-F5344CB8AC3E}">
        <p14:creationId xmlns:p14="http://schemas.microsoft.com/office/powerpoint/2010/main" val="11268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42" y="261442"/>
            <a:ext cx="11894399" cy="64087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современным представлениям, целью терапии любого типа амилоидоза служит уменьшение (или, если возможно, удаление) количества белков-предшественников для того, чтобы замедлить или приостановить прогрессирование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11193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-242614"/>
            <a:ext cx="10971372" cy="11432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СПЕЦИФИЧЕСКОЕ ЛЕЧЕНИЕ НЕКОТОРЫХ ВИДОВ АМИЛОИДОЗА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90134"/>
              </p:ext>
            </p:extLst>
          </p:nvPr>
        </p:nvGraphicFramePr>
        <p:xfrm>
          <a:off x="1198662" y="800914"/>
          <a:ext cx="9865096" cy="578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548"/>
                <a:gridCol w="4932548"/>
              </a:tblGrid>
              <a:tr h="38682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 амилоидоза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Специфическое лечение</a:t>
                      </a:r>
                      <a:endParaRPr lang="ru-RU" dirty="0"/>
                    </a:p>
                  </a:txBody>
                  <a:tcPr/>
                </a:tc>
              </a:tr>
              <a:tr h="1557391">
                <a:tc>
                  <a:txBody>
                    <a:bodyPr/>
                    <a:lstStyle/>
                    <a:p>
                      <a:r>
                        <a:rPr lang="ru-RU" dirty="0" smtClean="0"/>
                        <a:t>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Ингибитор ФНО-α - </a:t>
                      </a:r>
                      <a:r>
                        <a:rPr lang="ru-RU" dirty="0" err="1" smtClean="0"/>
                        <a:t>Этанерцепт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Ингибиторы ИЛ-6 – </a:t>
                      </a:r>
                      <a:r>
                        <a:rPr lang="ru-RU" dirty="0" err="1" smtClean="0"/>
                        <a:t>Тоцилизумаб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Колхицин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Иммунносупрессоры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Трансплантация стволовых клеток</a:t>
                      </a:r>
                      <a:endParaRPr lang="ru-RU" dirty="0"/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Бортезомиб</a:t>
                      </a:r>
                      <a:endParaRPr lang="en-US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Ритуксимаб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Алкилирующие</a:t>
                      </a:r>
                      <a:r>
                        <a:rPr lang="ru-RU" dirty="0" smtClean="0"/>
                        <a:t> средства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(например, </a:t>
                      </a:r>
                      <a:r>
                        <a:rPr lang="ru-RU" dirty="0" err="1" smtClean="0"/>
                        <a:t>мелфалана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циклофосфамида</a:t>
                      </a:r>
                      <a:r>
                        <a:rPr lang="ru-RU" dirty="0" smtClean="0"/>
                        <a:t>) </a:t>
                      </a:r>
                      <a:r>
                        <a:rPr lang="ru-RU" dirty="0" err="1" smtClean="0"/>
                        <a:t>Талидомид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Леналидомид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Трансплантацию стволовых клеток с </a:t>
                      </a:r>
                      <a:r>
                        <a:rPr lang="ru-RU" dirty="0" err="1" smtClean="0"/>
                        <a:t>мелфаланом</a:t>
                      </a:r>
                      <a:r>
                        <a:rPr lang="ru-RU" dirty="0" smtClean="0"/>
                        <a:t> и </a:t>
                      </a:r>
                      <a:r>
                        <a:rPr lang="ru-RU" dirty="0" err="1" smtClean="0"/>
                        <a:t>дексаметазоном</a:t>
                      </a:r>
                      <a:endParaRPr lang="ru-RU" dirty="0"/>
                    </a:p>
                  </a:txBody>
                  <a:tcPr/>
                </a:tc>
              </a:tr>
              <a:tr h="386825">
                <a:tc>
                  <a:txBody>
                    <a:bodyPr/>
                    <a:lstStyle/>
                    <a:p>
                      <a:r>
                        <a:rPr lang="el-GR" dirty="0" smtClean="0"/>
                        <a:t>β2(</a:t>
                      </a:r>
                      <a:r>
                        <a:rPr lang="ru-RU" dirty="0" smtClean="0"/>
                        <a:t>диализный)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Пересадка почки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Применение </a:t>
                      </a:r>
                      <a:r>
                        <a:rPr lang="ru-RU" dirty="0" err="1" smtClean="0"/>
                        <a:t>высокопоточных</a:t>
                      </a:r>
                      <a:r>
                        <a:rPr lang="ru-RU" dirty="0" smtClean="0"/>
                        <a:t> диализаторов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smtClean="0"/>
                        <a:t>β2 адсорбирующие колонны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86825">
                <a:tc>
                  <a:txBody>
                    <a:bodyPr/>
                    <a:lstStyle/>
                    <a:p>
                      <a:r>
                        <a:rPr lang="en-US" dirty="0" smtClean="0"/>
                        <a:t>ATTR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Тафамидис</a:t>
                      </a:r>
                      <a:endParaRPr lang="ru-RU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dirty="0" err="1" smtClean="0"/>
                        <a:t>Патисиран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21240"/>
            <a:ext cx="10971372" cy="864096"/>
          </a:xfrm>
        </p:spPr>
        <p:txBody>
          <a:bodyPr>
            <a:noAutofit/>
          </a:bodyPr>
          <a:lstStyle/>
          <a:p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Транстиретин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является белком-переносчиком тироксина и комплекса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ретинолсвязывающий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белок (РСБ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)/витамин А</a:t>
            </a:r>
            <a:endParaRPr lang="ru-RU" sz="2400" b="1" i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9" y="909514"/>
            <a:ext cx="7091628" cy="32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542" y="4581922"/>
            <a:ext cx="11953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Транстиретин</a:t>
            </a:r>
            <a:r>
              <a:rPr lang="ru-RU" sz="2400" b="1" dirty="0"/>
              <a:t> состоит из четырех одинаковых </a:t>
            </a:r>
            <a:r>
              <a:rPr lang="ru-RU" sz="2400" b="1" dirty="0" smtClean="0"/>
              <a:t>субъединиц, </a:t>
            </a:r>
            <a:r>
              <a:rPr lang="ru-RU" sz="2400" b="1" dirty="0"/>
              <a:t>связанных </a:t>
            </a:r>
            <a:r>
              <a:rPr lang="ru-RU" sz="2400" b="1" dirty="0" err="1"/>
              <a:t>нековалентно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При повороте структуры </a:t>
            </a:r>
            <a:r>
              <a:rPr lang="ru-RU" sz="2400" b="1" dirty="0" err="1"/>
              <a:t>транстиретина</a:t>
            </a:r>
            <a:r>
              <a:rPr lang="ru-RU" sz="2400" b="1" dirty="0"/>
              <a:t> на </a:t>
            </a:r>
            <a:r>
              <a:rPr lang="ru-RU" sz="2400" b="1" dirty="0" smtClean="0"/>
              <a:t>90 </a:t>
            </a:r>
            <a:r>
              <a:rPr lang="ru-RU" sz="2400" b="1" dirty="0"/>
              <a:t>становятся видны </a:t>
            </a:r>
            <a:r>
              <a:rPr lang="ru-RU" sz="2400" b="1" dirty="0" smtClean="0"/>
              <a:t>участки </a:t>
            </a:r>
            <a:r>
              <a:rPr lang="ru-RU" sz="2400" b="1" dirty="0"/>
              <a:t>связывания тироксина (Т4) </a:t>
            </a:r>
            <a:r>
              <a:rPr lang="ru-RU" sz="2400" b="1" dirty="0" smtClean="0"/>
              <a:t>и </a:t>
            </a:r>
            <a:r>
              <a:rPr lang="ru-RU" sz="2400" b="1" dirty="0" err="1" smtClean="0"/>
              <a:t>ретинолсвязывающего</a:t>
            </a:r>
            <a:r>
              <a:rPr lang="ru-RU" sz="2400" b="1" dirty="0" smtClean="0"/>
              <a:t> белка (РСБ) в центральном канале и на поверхности </a:t>
            </a:r>
            <a:r>
              <a:rPr lang="ru-RU" sz="2400" b="1" dirty="0" err="1" smtClean="0"/>
              <a:t>тетрамера</a:t>
            </a:r>
            <a:r>
              <a:rPr lang="ru-RU" sz="2400" b="1" dirty="0" smtClean="0"/>
              <a:t> соответственно</a:t>
            </a:r>
            <a:r>
              <a:rPr lang="ru-RU" sz="2400" b="1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5328" y="1125538"/>
            <a:ext cx="4824534" cy="2677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>
                <a:ln w="11430"/>
                <a:solidFill>
                  <a:srgbClr val="F8F8F8"/>
                </a:solidFill>
              </a:rPr>
              <a:t>Более 95% </a:t>
            </a:r>
            <a:r>
              <a:rPr lang="ru-RU" sz="2400" b="1" spc="150" dirty="0" err="1">
                <a:ln w="11430"/>
                <a:solidFill>
                  <a:srgbClr val="F8F8F8"/>
                </a:solidFill>
              </a:rPr>
              <a:t>транстиретина</a:t>
            </a:r>
            <a:r>
              <a:rPr lang="ru-RU" sz="2400" b="1" spc="150" dirty="0">
                <a:ln w="11430"/>
                <a:solidFill>
                  <a:srgbClr val="F8F8F8"/>
                </a:solidFill>
              </a:rPr>
              <a:t> вырабатывается в печени. Оставшееся количество образуется в сосудистом сплетении головного мозга и пигментном эпителии сетчатки глаза.</a:t>
            </a:r>
          </a:p>
        </p:txBody>
      </p:sp>
    </p:spTree>
    <p:extLst>
      <p:ext uri="{BB962C8B-B14F-4D97-AF65-F5344CB8AC3E}">
        <p14:creationId xmlns:p14="http://schemas.microsoft.com/office/powerpoint/2010/main" val="42857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АНАМНЕЗ </a:t>
            </a:r>
            <a:r>
              <a:rPr lang="ru" b="1" dirty="0" smtClean="0"/>
              <a:t>ЖИЗНИ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altLang="en-US" sz="2400" dirty="0"/>
          </a:p>
          <a:p>
            <a:pPr marL="0" indent="0">
              <a:buNone/>
            </a:pPr>
            <a:r>
              <a:rPr lang="ru-RU" altLang="en-US" dirty="0" smtClean="0"/>
              <a:t>Проживает </a:t>
            </a:r>
            <a:r>
              <a:rPr lang="ru" altLang="en-US" dirty="0" smtClean="0"/>
              <a:t>в </a:t>
            </a:r>
            <a:r>
              <a:rPr lang="ru" altLang="en-US" dirty="0"/>
              <a:t>г.Москва</a:t>
            </a:r>
          </a:p>
          <a:p>
            <a:pPr marL="0" indent="0">
              <a:buNone/>
            </a:pPr>
            <a:r>
              <a:rPr lang="ru" altLang="en-US" dirty="0" smtClean="0"/>
              <a:t>Проф.вредности </a:t>
            </a:r>
            <a:r>
              <a:rPr lang="ru" altLang="en-US" dirty="0"/>
              <a:t>- отрицает</a:t>
            </a:r>
            <a:r>
              <a:rPr lang="ru-RU" altLang="en-US" dirty="0"/>
              <a:t> </a:t>
            </a:r>
          </a:p>
          <a:p>
            <a:pPr marL="0" indent="0">
              <a:buNone/>
            </a:pPr>
            <a:r>
              <a:rPr lang="ru-RU" altLang="en-US" dirty="0"/>
              <a:t>Вредные </a:t>
            </a:r>
            <a:r>
              <a:rPr lang="ru-RU" altLang="en-US" dirty="0" err="1"/>
              <a:t>привычк</a:t>
            </a:r>
            <a:r>
              <a:rPr lang="ru" altLang="en-US" dirty="0"/>
              <a:t>и - отрицает</a:t>
            </a:r>
            <a:endParaRPr lang="ru-RU" altLang="en-US" dirty="0"/>
          </a:p>
          <a:p>
            <a:pPr marL="0" indent="0">
              <a:buNone/>
            </a:pPr>
            <a:r>
              <a:rPr lang="ru-RU" altLang="en-US" dirty="0" err="1"/>
              <a:t>Аллергологический</a:t>
            </a:r>
            <a:r>
              <a:rPr lang="ru-RU" altLang="en-US" dirty="0"/>
              <a:t> </a:t>
            </a:r>
            <a:r>
              <a:rPr lang="ru-RU" altLang="en-US" dirty="0" smtClean="0"/>
              <a:t>анамнез: не отягощен </a:t>
            </a:r>
            <a:endParaRPr lang="ru-RU" altLang="en-US" dirty="0"/>
          </a:p>
          <a:p>
            <a:pPr marL="0" indent="0">
              <a:buNone/>
            </a:pPr>
            <a:r>
              <a:rPr lang="en-US" altLang="en-US" dirty="0" err="1"/>
              <a:t>Гинекологический</a:t>
            </a:r>
            <a:r>
              <a:rPr lang="ru-RU" altLang="en-US" dirty="0"/>
              <a:t> анамнез</a:t>
            </a:r>
            <a:r>
              <a:rPr lang="ru-RU" altLang="en-US" dirty="0" smtClean="0"/>
              <a:t>: беременности 2, роды 2</a:t>
            </a:r>
          </a:p>
          <a:p>
            <a:pPr marL="0" indent="0">
              <a:buNone/>
            </a:pPr>
            <a:r>
              <a:rPr lang="ru-RU" dirty="0" smtClean="0"/>
              <a:t>Семейный анамнез: Мать, брат – синдром </a:t>
            </a:r>
            <a:r>
              <a:rPr lang="ru-RU" dirty="0" err="1" smtClean="0"/>
              <a:t>кубитального</a:t>
            </a:r>
            <a:r>
              <a:rPr lang="ru-RU" dirty="0" smtClean="0"/>
              <a:t> канала.</a:t>
            </a:r>
            <a:endParaRPr lang="ru-RU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" y="1553389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0" y="-98598"/>
            <a:ext cx="10971372" cy="1143265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Механизм развития заболевания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44" y="1438741"/>
            <a:ext cx="9852949" cy="369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4726" y="1650256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/>
              <a:t>Тетрамер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6531" y="18315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Упакованный</a:t>
            </a:r>
          </a:p>
          <a:p>
            <a:pPr algn="ctr"/>
            <a:r>
              <a:rPr lang="ru-RU" sz="1600" b="1" dirty="0" smtClean="0"/>
              <a:t>белок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43278" y="181953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Неправильно</a:t>
            </a:r>
          </a:p>
          <a:p>
            <a:pPr algn="ctr"/>
            <a:r>
              <a:rPr lang="ru-RU" sz="1600" b="1" dirty="0"/>
              <a:t>упакованный белок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5328" y="169642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Амилоидные</a:t>
            </a:r>
          </a:p>
          <a:p>
            <a:r>
              <a:rPr lang="ru-RU" sz="1600" b="1" dirty="0"/>
              <a:t>фибриллы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91150" y="434407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2654" y="3943968"/>
            <a:ext cx="179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Неправильный</a:t>
            </a:r>
          </a:p>
          <a:p>
            <a:r>
              <a:rPr lang="ru-RU" sz="1600" b="1" dirty="0" err="1" smtClean="0"/>
              <a:t>фолдинг</a:t>
            </a:r>
            <a:r>
              <a:rPr lang="ru-RU" sz="1600" b="1" dirty="0" smtClean="0"/>
              <a:t> белка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95406" y="518338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</a:t>
            </a:r>
            <a:r>
              <a:rPr lang="ru-RU" sz="1400" b="1" dirty="0"/>
              <a:t>ТР-структуры,</a:t>
            </a:r>
          </a:p>
          <a:p>
            <a:pPr algn="ctr"/>
            <a:r>
              <a:rPr lang="ru-RU" sz="1400" b="1" dirty="0"/>
              <a:t>ассоциированные с патологией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93043" y="3943968"/>
            <a:ext cx="1692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Агрегация</a:t>
            </a:r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9001380" y="2739799"/>
            <a:ext cx="275514" cy="4503685"/>
          </a:xfrm>
          <a:prstGeom prst="rightBracket">
            <a:avLst/>
          </a:prstGeom>
          <a:ln w="476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3490220" y="2739798"/>
            <a:ext cx="275514" cy="4503685"/>
          </a:xfrm>
          <a:prstGeom prst="rightBracket">
            <a:avLst/>
          </a:prstGeom>
          <a:ln w="476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42275" y="518338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Функциональные</a:t>
            </a:r>
          </a:p>
          <a:p>
            <a:pPr algn="ctr"/>
            <a:r>
              <a:rPr lang="en-US" sz="1600" b="1" dirty="0"/>
              <a:t>T</a:t>
            </a:r>
            <a:r>
              <a:rPr lang="ru-RU" sz="1600" b="1" dirty="0"/>
              <a:t>ТР-структуры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550" y="5768156"/>
            <a:ext cx="11809312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Дестабилизация ТТР приводит к неправильному </a:t>
            </a:r>
            <a:r>
              <a:rPr lang="ru-RU" sz="2000" b="1" dirty="0" err="1">
                <a:solidFill>
                  <a:schemeClr val="bg1"/>
                </a:solidFill>
              </a:rPr>
              <a:t>фолдингу</a:t>
            </a:r>
            <a:r>
              <a:rPr lang="ru-RU" sz="2000" b="1" dirty="0">
                <a:solidFill>
                  <a:schemeClr val="bg1"/>
                </a:solidFill>
              </a:rPr>
              <a:t> и агрегации вариантных мономеров ТТР с образованием токсичных </a:t>
            </a:r>
            <a:r>
              <a:rPr lang="ru-RU" sz="2000" b="1" dirty="0" err="1">
                <a:solidFill>
                  <a:schemeClr val="bg1"/>
                </a:solidFill>
              </a:rPr>
              <a:t>амилоидогенных</a:t>
            </a:r>
            <a:r>
              <a:rPr lang="ru-RU" sz="2000" b="1" dirty="0">
                <a:solidFill>
                  <a:schemeClr val="bg1"/>
                </a:solidFill>
              </a:rPr>
              <a:t> промежуточных продуктов и амилоидных фибрилл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1053530"/>
            <a:ext cx="10971372" cy="50405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</a:t>
            </a:r>
            <a:r>
              <a:rPr lang="ru-RU" dirty="0" smtClean="0"/>
              <a:t>ечение амилоидоза кардинально отличается в зависимости от типа выявленного белка</a:t>
            </a:r>
          </a:p>
          <a:p>
            <a:r>
              <a:rPr lang="ru-RU" dirty="0" smtClean="0"/>
              <a:t>Для лечения </a:t>
            </a:r>
            <a:r>
              <a:rPr lang="en-US" dirty="0" smtClean="0"/>
              <a:t>TTR- </a:t>
            </a:r>
            <a:r>
              <a:rPr lang="ru-RU" dirty="0" smtClean="0"/>
              <a:t>амилоидоза в настоящий время доказали свою эффективность два специфичных препарата: </a:t>
            </a:r>
            <a:r>
              <a:rPr lang="ru-RU" b="1" dirty="0" smtClean="0">
                <a:solidFill>
                  <a:srgbClr val="FF0000"/>
                </a:solidFill>
              </a:rPr>
              <a:t>ПАТИСИРАН и ТАФАМИДИС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Патисиран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/>
              <a:t>представляет собой </a:t>
            </a:r>
            <a:r>
              <a:rPr lang="ru-RU" dirty="0" err="1"/>
              <a:t>двухцепочечную</a:t>
            </a:r>
            <a:r>
              <a:rPr lang="ru-RU" dirty="0"/>
              <a:t> </a:t>
            </a:r>
            <a:r>
              <a:rPr lang="ru-RU" dirty="0" err="1"/>
              <a:t>siRNA</a:t>
            </a:r>
            <a:r>
              <a:rPr lang="ru-RU" dirty="0"/>
              <a:t>, которая вызывает деградацию </a:t>
            </a:r>
            <a:r>
              <a:rPr lang="ru-RU" dirty="0" err="1"/>
              <a:t>мРНК</a:t>
            </a:r>
            <a:r>
              <a:rPr lang="ru-RU" dirty="0"/>
              <a:t> </a:t>
            </a:r>
            <a:r>
              <a:rPr lang="ru-RU" dirty="0" err="1"/>
              <a:t>транстиретина</a:t>
            </a:r>
            <a:r>
              <a:rPr lang="ru-RU" dirty="0"/>
              <a:t> мутантного и дикого типа, что приводит к уменьшению уровня сывороточного </a:t>
            </a:r>
            <a:r>
              <a:rPr lang="ru-RU" dirty="0" err="1"/>
              <a:t>транстиретина</a:t>
            </a:r>
            <a:r>
              <a:rPr lang="ru-RU" dirty="0"/>
              <a:t> и отложения </a:t>
            </a:r>
            <a:r>
              <a:rPr lang="ru-RU" dirty="0" err="1"/>
              <a:t>транстиретина</a:t>
            </a:r>
            <a:r>
              <a:rPr lang="ru-RU" dirty="0"/>
              <a:t> в тканях.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21" y="-98598"/>
            <a:ext cx="10971372" cy="114326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ЛЕЧЕНИЕ </a:t>
            </a:r>
            <a:r>
              <a:rPr lang="en-US" sz="3600" b="1" dirty="0" smtClean="0">
                <a:solidFill>
                  <a:srgbClr val="FF0000"/>
                </a:solidFill>
              </a:rPr>
              <a:t>ATTR </a:t>
            </a:r>
            <a:r>
              <a:rPr lang="ru-RU" sz="3600" b="1" dirty="0" smtClean="0">
                <a:solidFill>
                  <a:srgbClr val="FF0000"/>
                </a:solidFill>
              </a:rPr>
              <a:t>амилоидоза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598" y="3861842"/>
            <a:ext cx="10971372" cy="316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APOLLO (2017</a:t>
            </a:r>
            <a:r>
              <a:rPr lang="ru-RU" sz="2800" dirty="0" smtClean="0"/>
              <a:t> г)</a:t>
            </a:r>
            <a:r>
              <a:rPr lang="en-US" sz="2800" dirty="0" smtClean="0"/>
              <a:t> III</a:t>
            </a:r>
            <a:r>
              <a:rPr lang="ru-RU" sz="2800" dirty="0" smtClean="0"/>
              <a:t> фаза (</a:t>
            </a:r>
            <a:r>
              <a:rPr lang="en-US" sz="2800" dirty="0" smtClean="0"/>
              <a:t>n=</a:t>
            </a:r>
            <a:r>
              <a:rPr lang="ru-RU" sz="2800" dirty="0" smtClean="0"/>
              <a:t> 225</a:t>
            </a:r>
            <a:r>
              <a:rPr lang="en-US" sz="2800" dirty="0" smtClean="0"/>
              <a:t>)</a:t>
            </a:r>
            <a:r>
              <a:rPr lang="ru-RU" sz="2800" dirty="0" smtClean="0"/>
              <a:t> пациентов с </a:t>
            </a:r>
            <a:r>
              <a:rPr lang="en-US" sz="2800" dirty="0" smtClean="0"/>
              <a:t>ATTR-</a:t>
            </a:r>
            <a:r>
              <a:rPr lang="ru-RU" sz="2800" dirty="0" smtClean="0"/>
              <a:t>амилоидозом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>Длительность наблюдения 18 месяцев</a:t>
            </a:r>
          </a:p>
          <a:p>
            <a:pPr marL="0" indent="0">
              <a:buNone/>
            </a:pPr>
            <a:r>
              <a:rPr lang="ru-RU" sz="2800" dirty="0" err="1" smtClean="0"/>
              <a:t>Патисиран</a:t>
            </a:r>
            <a:r>
              <a:rPr lang="ru-RU" sz="2800" dirty="0" smtClean="0"/>
              <a:t> в дозе 0.3 мг/кг или плацебо (в/в каждые три недели)</a:t>
            </a:r>
          </a:p>
          <a:p>
            <a:pPr marL="0" indent="0">
              <a:buNone/>
            </a:pPr>
            <a:r>
              <a:rPr lang="ru-RU" sz="2800" dirty="0" smtClean="0"/>
              <a:t>Снижение  уровня </a:t>
            </a:r>
            <a:r>
              <a:rPr lang="en-US" sz="2800" dirty="0" smtClean="0"/>
              <a:t>NT-</a:t>
            </a:r>
            <a:r>
              <a:rPr lang="en-US" sz="2800" dirty="0" err="1" smtClean="0"/>
              <a:t>proBNP</a:t>
            </a:r>
            <a:r>
              <a:rPr lang="ru-RU" sz="2800" dirty="0" smtClean="0"/>
              <a:t>-49,9 </a:t>
            </a:r>
            <a:r>
              <a:rPr lang="ru-RU" sz="2800" dirty="0" err="1" smtClean="0"/>
              <a:t>пг</a:t>
            </a:r>
            <a:r>
              <a:rPr lang="ru-RU" sz="2800" dirty="0" smtClean="0"/>
              <a:t>/мл</a:t>
            </a:r>
            <a:r>
              <a:rPr lang="en-US" sz="2800" dirty="0" smtClean="0"/>
              <a:t> </a:t>
            </a:r>
            <a:r>
              <a:rPr lang="ru-RU" sz="2800" dirty="0" smtClean="0"/>
              <a:t>против  320 </a:t>
            </a:r>
            <a:r>
              <a:rPr lang="ru-RU" sz="2800" dirty="0" err="1" smtClean="0"/>
              <a:t>пг</a:t>
            </a:r>
            <a:r>
              <a:rPr lang="ru-RU" sz="2800" dirty="0" smtClean="0"/>
              <a:t>/мл. Улучшение качества жизни у 51% пациентов.</a:t>
            </a:r>
            <a:endParaRPr lang="ru-RU" sz="2800" dirty="0"/>
          </a:p>
        </p:txBody>
      </p:sp>
      <p:pic>
        <p:nvPicPr>
          <p:cNvPr id="2050" name="Picture 2" descr="Ð¡Ð¸Ð½ÑÐµÐ· Ð¼ÑÑÐ°Ð½ÑÐ½Ð¾Ð³Ð¾ Ð²Ð°ÑÐ¸Ð°Ð½ÑÐ° ÑÑÐ°Ð½ÑÑÐ¸ÑÐµÑÐ¸Ð½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117426"/>
            <a:ext cx="8352928" cy="36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541" y="77828"/>
            <a:ext cx="11928099" cy="2376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Тафамидис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/>
              <a:t>является селективным стабилизатором </a:t>
            </a:r>
            <a:r>
              <a:rPr lang="ru-RU" dirty="0" err="1" smtClean="0"/>
              <a:t>транстиретина</a:t>
            </a:r>
            <a:r>
              <a:rPr lang="ru-RU" dirty="0" smtClean="0"/>
              <a:t>, с </a:t>
            </a:r>
            <a:r>
              <a:rPr lang="ru-RU" dirty="0"/>
              <a:t>отрицательной </a:t>
            </a:r>
            <a:r>
              <a:rPr lang="ru-RU" dirty="0" err="1"/>
              <a:t>кооперативностью</a:t>
            </a:r>
            <a:r>
              <a:rPr lang="ru-RU" dirty="0"/>
              <a:t> связывается с двумя тироксинсвязывающими участками </a:t>
            </a:r>
            <a:r>
              <a:rPr lang="ru-RU" dirty="0" err="1"/>
              <a:t>транстиретина</a:t>
            </a:r>
            <a:r>
              <a:rPr lang="ru-RU" dirty="0"/>
              <a:t> в </a:t>
            </a:r>
            <a:r>
              <a:rPr lang="ru-RU" dirty="0" err="1"/>
              <a:t>нативной</a:t>
            </a:r>
            <a:r>
              <a:rPr lang="ru-RU" dirty="0"/>
              <a:t> (</a:t>
            </a:r>
            <a:r>
              <a:rPr lang="ru-RU" dirty="0" err="1"/>
              <a:t>тетрамерной</a:t>
            </a:r>
            <a:r>
              <a:rPr lang="ru-RU" dirty="0"/>
              <a:t>) форме, что предотвращает диссоциацию комплекса на мономеры и замедляет </a:t>
            </a:r>
            <a:r>
              <a:rPr lang="ru-RU" b="1" dirty="0" err="1"/>
              <a:t>амилоидогенез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542" y="2690336"/>
            <a:ext cx="11665296" cy="390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5321" y="2421682"/>
            <a:ext cx="11881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ATTR-ACT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2017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(n=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441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 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30-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месяцев наблюдения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тафамидис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80мг 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мг: плацебо</a:t>
            </a:r>
          </a:p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значительно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снизил как смертность от всех причин, так и частоту госпитализаций, связанных с сердечно-сосудистыми проявлениями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заболеваниями,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сравнению с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плацебо</a:t>
            </a:r>
          </a:p>
          <a:p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улучшение </a:t>
            </a:r>
            <a:r>
              <a:rPr lang="ru-RU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жизни,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снижение-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NT-pro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BNP,  положительные результаты при </a:t>
            </a:r>
            <a:r>
              <a:rPr lang="ru-RU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эхокардиографическом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исследовании, увеличение дистанции 6ТХ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3887811" y="6454682"/>
            <a:ext cx="6202489" cy="4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0" tIns="54425" rIns="108850" bIns="54425">
            <a:spAutoFit/>
          </a:bodyPr>
          <a:lstStyle>
            <a:lvl1pPr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kumimoji="0" lang="hr-HR">
                <a:solidFill>
                  <a:srgbClr val="FFFFFF"/>
                </a:solidFill>
                <a:latin typeface="Arial" pitchFamily="34" charset="0"/>
              </a:rPr>
              <a:t>NEJM, August 2018, DOI: 10.1056/NEJMoa1805689</a:t>
            </a:r>
            <a:endParaRPr kumimoji="0" lang="ru-RU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3074" name="Picture 2" descr="https://static.seekingalpha.com/uploads/2018/8/27/17093122-1535399768864771_orig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54" y="1053530"/>
            <a:ext cx="9397380" cy="53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50" y="117426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ВЛИЯНИЕ ТАФАМИДИСА НА ОБЩУЮ СМЕРТНОСТЬ У ПАЦИЕНТОВ С </a:t>
            </a:r>
            <a:r>
              <a:rPr lang="en-US" sz="2800" b="1" dirty="0" smtClean="0">
                <a:solidFill>
                  <a:srgbClr val="FF0000"/>
                </a:solidFill>
              </a:rPr>
              <a:t>ATTR</a:t>
            </a:r>
            <a:r>
              <a:rPr lang="ru-RU" sz="2800" b="1" dirty="0" smtClean="0">
                <a:solidFill>
                  <a:srgbClr val="FF0000"/>
                </a:solidFill>
              </a:rPr>
              <a:t>-КАРДИОМИОПАТИЕЙ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50354" y="6435666"/>
            <a:ext cx="9397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Содержимое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74" b="-26074"/>
          <a:stretch>
            <a:fillRect/>
          </a:stretch>
        </p:blipFill>
        <p:spPr>
          <a:xfrm>
            <a:off x="239153" y="1676788"/>
            <a:ext cx="5944150" cy="4777342"/>
          </a:xfrm>
        </p:spPr>
      </p:pic>
      <p:pic>
        <p:nvPicPr>
          <p:cNvPr id="79874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83" b="-23483"/>
          <a:stretch>
            <a:fillRect/>
          </a:stretch>
        </p:blipFill>
        <p:spPr>
          <a:xfrm>
            <a:off x="6096006" y="1676788"/>
            <a:ext cx="5855256" cy="46333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  <a:ea typeface="+mn-ea"/>
                <a:cs typeface="+mn-cs"/>
              </a:rPr>
              <a:t>ВЛИЯНИЕ ТАФАМИДИСА НА </a:t>
            </a:r>
            <a:r>
              <a:rPr lang="ru-RU" sz="2800" b="1" dirty="0" smtClean="0">
                <a:solidFill>
                  <a:srgbClr val="FF0000"/>
                </a:solidFill>
                <a:ea typeface="+mn-ea"/>
                <a:cs typeface="+mn-cs"/>
              </a:rPr>
              <a:t>СИМПТОМЫ И КАЧЕСТВО ЖИЗНИ </a:t>
            </a:r>
            <a:r>
              <a:rPr lang="ru-RU" sz="2800" b="1" dirty="0">
                <a:solidFill>
                  <a:srgbClr val="FF0000"/>
                </a:solidFill>
                <a:ea typeface="+mn-ea"/>
                <a:cs typeface="+mn-cs"/>
              </a:rPr>
              <a:t>У ПАЦИЕНТОВ С </a:t>
            </a:r>
            <a:r>
              <a:rPr lang="en-US" sz="2800" b="1" dirty="0">
                <a:solidFill>
                  <a:srgbClr val="FF0000"/>
                </a:solidFill>
                <a:ea typeface="+mn-ea"/>
                <a:cs typeface="+mn-cs"/>
              </a:rPr>
              <a:t>ATTR</a:t>
            </a:r>
            <a:r>
              <a:rPr lang="ru-RU" sz="2800" b="1" dirty="0">
                <a:solidFill>
                  <a:srgbClr val="FF0000"/>
                </a:solidFill>
                <a:ea typeface="+mn-ea"/>
                <a:cs typeface="+mn-cs"/>
              </a:rPr>
              <a:t>-КАРДИОМИОПАТИЕЙ </a:t>
            </a:r>
            <a:br>
              <a:rPr lang="ru-RU" sz="2800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542" y="1917626"/>
            <a:ext cx="11953328" cy="4464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-242614"/>
            <a:ext cx="10971372" cy="1143265"/>
          </a:xfrm>
        </p:spPr>
        <p:txBody>
          <a:bodyPr/>
          <a:lstStyle/>
          <a:p>
            <a:r>
              <a:rPr lang="ru-RU" dirty="0" smtClean="0"/>
              <a:t>Госпитализация в августе 2018 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566" y="900652"/>
            <a:ext cx="11521280" cy="576950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/>
              <a:t>Поступила повторно с жалобами на одышку при физической нагрузке, отеки нижних конечностей, увеличение в размерах живота.</a:t>
            </a:r>
          </a:p>
          <a:p>
            <a:r>
              <a:rPr lang="ru-RU" sz="3600" dirty="0" smtClean="0"/>
              <a:t>Объективно</a:t>
            </a:r>
            <a:r>
              <a:rPr lang="ru-RU" sz="3600" dirty="0"/>
              <a:t>: </a:t>
            </a:r>
            <a:r>
              <a:rPr lang="ru-RU" sz="3600" dirty="0" smtClean="0"/>
              <a:t>Состояние средней тяжести, кожные покровы обычной окраски, отеки нижних конечностей до колена; в </a:t>
            </a:r>
            <a:r>
              <a:rPr lang="ru-RU" sz="3600" dirty="0"/>
              <a:t>легких дыхание везикулярное, хрипов нет; </a:t>
            </a:r>
            <a:r>
              <a:rPr lang="ru-RU" sz="3600" dirty="0" smtClean="0"/>
              <a:t>тоны сердца </a:t>
            </a:r>
            <a:r>
              <a:rPr lang="ru-RU" sz="3600" dirty="0"/>
              <a:t>приглушены, ЧСС </a:t>
            </a:r>
            <a:r>
              <a:rPr lang="ru-RU" sz="3600" dirty="0" smtClean="0"/>
              <a:t>68 </a:t>
            </a:r>
            <a:r>
              <a:rPr lang="ru-RU" sz="3600" dirty="0"/>
              <a:t>уд в мин, акцент II тона над легочной артерией, систолический шум над митральным и </a:t>
            </a:r>
            <a:r>
              <a:rPr lang="ru-RU" sz="3600" dirty="0" err="1"/>
              <a:t>трикуспидальным</a:t>
            </a:r>
            <a:r>
              <a:rPr lang="ru-RU" sz="3600" dirty="0"/>
              <a:t> клапанами. АД на правой и левой руках </a:t>
            </a:r>
            <a:r>
              <a:rPr lang="ru-RU" sz="3600" dirty="0" smtClean="0"/>
              <a:t>98/70 </a:t>
            </a:r>
            <a:r>
              <a:rPr lang="ru-RU" sz="3600" dirty="0" err="1"/>
              <a:t>мм.рт.ст</a:t>
            </a:r>
            <a:r>
              <a:rPr lang="ru-RU" sz="3600" dirty="0" smtClean="0"/>
              <a:t>.; живот </a:t>
            </a:r>
            <a:r>
              <a:rPr lang="ru-RU" sz="3600" dirty="0"/>
              <a:t>при пальпации мягкий, безболезненный во всех отделах</a:t>
            </a:r>
            <a:r>
              <a:rPr lang="ru-RU" sz="3600" dirty="0" smtClean="0"/>
              <a:t>; печень </a:t>
            </a:r>
            <a:r>
              <a:rPr lang="ru-RU" sz="3600" dirty="0"/>
              <a:t>выступает на </a:t>
            </a:r>
            <a:r>
              <a:rPr lang="ru-RU" sz="3600" dirty="0" smtClean="0"/>
              <a:t>5 </a:t>
            </a:r>
            <a:r>
              <a:rPr lang="ru-RU" sz="3600" dirty="0"/>
              <a:t>см из под реберной дуги, при пальпации гладкая, безболезненная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В анализах крови отмечается снижение уровня общего белка </a:t>
            </a:r>
            <a:r>
              <a:rPr lang="ru-RU" sz="3600" dirty="0"/>
              <a:t>62,0 </a:t>
            </a:r>
            <a:r>
              <a:rPr lang="ru-RU" sz="3600" dirty="0" smtClean="0"/>
              <a:t> </a:t>
            </a:r>
            <a:r>
              <a:rPr lang="ru-RU" sz="3600" dirty="0"/>
              <a:t>г/л</a:t>
            </a:r>
            <a:r>
              <a:rPr lang="ru-RU" sz="3600" dirty="0" smtClean="0"/>
              <a:t> ,уровень альбумина </a:t>
            </a:r>
            <a:r>
              <a:rPr lang="ru-RU" sz="3600" dirty="0"/>
              <a:t>41,5 </a:t>
            </a:r>
            <a:r>
              <a:rPr lang="ru-RU" sz="3600" dirty="0" smtClean="0"/>
              <a:t>г/л. </a:t>
            </a:r>
            <a:r>
              <a:rPr lang="en-US" sz="3600" dirty="0" smtClean="0"/>
              <a:t>BNP </a:t>
            </a:r>
            <a:r>
              <a:rPr lang="ru-RU" sz="3600" dirty="0" smtClean="0"/>
              <a:t>130,3 пг/мл.</a:t>
            </a:r>
          </a:p>
          <a:p>
            <a:r>
              <a:rPr lang="ru-RU" sz="3600" dirty="0" smtClean="0"/>
              <a:t>По данным рентгенологического исследования: </a:t>
            </a:r>
            <a:r>
              <a:rPr lang="ru-RU" sz="3600" dirty="0"/>
              <a:t>КТИ 55 </a:t>
            </a:r>
            <a:r>
              <a:rPr lang="ru-RU" sz="3600" dirty="0" smtClean="0"/>
              <a:t>%,</a:t>
            </a:r>
            <a:r>
              <a:rPr lang="ru-RU" sz="3600" dirty="0"/>
              <a:t> Увеличение предсердий. Артериальная легочная гипертензия. Диффузный пневмосклероз. Уплотнение аорты</a:t>
            </a:r>
            <a:endParaRPr lang="ru-RU" sz="3600" dirty="0" smtClean="0"/>
          </a:p>
          <a:p>
            <a:r>
              <a:rPr lang="ru-RU" sz="3600" dirty="0" smtClean="0"/>
              <a:t>ЭХОКГ: по сравнению 06.10.2016 г. отмечается отрицательная динамика: более выраженное утолщение миокарда ЛЖ, створок клапанов (преимущественно ТК) с развитием тяжелой </a:t>
            </a:r>
            <a:r>
              <a:rPr lang="ru-RU" sz="3600" dirty="0" err="1" smtClean="0"/>
              <a:t>трикуспидальной</a:t>
            </a:r>
            <a:r>
              <a:rPr lang="ru-RU" sz="3600" dirty="0" smtClean="0"/>
              <a:t>  </a:t>
            </a:r>
            <a:r>
              <a:rPr lang="ru-RU" sz="3600" dirty="0" err="1" smtClean="0"/>
              <a:t>регургитации</a:t>
            </a:r>
            <a:r>
              <a:rPr lang="ru-RU" sz="3600" dirty="0" smtClean="0"/>
              <a:t>, декомпенсации по БКК и асцита. ФВ - 30 %, СДЛА = ~ 25 недооценка мм рт. </a:t>
            </a:r>
            <a:r>
              <a:rPr lang="ru-RU" sz="3600" dirty="0" err="1" smtClean="0"/>
              <a:t>ст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" y="837506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4606" y="2637706"/>
            <a:ext cx="10945216" cy="1111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ЭХОКАРДИОГРАФИЯ </a:t>
            </a:r>
            <a:br>
              <a:rPr lang="ru-RU" b="1" dirty="0" smtClean="0"/>
            </a:br>
            <a:r>
              <a:rPr lang="ru-RU" sz="2800" b="1" dirty="0" smtClean="0"/>
              <a:t>2018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147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ЛЕЧЕНИЕ 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590" y="1341562"/>
            <a:ext cx="11030303" cy="4786021"/>
          </a:xfrm>
        </p:spPr>
        <p:txBody>
          <a:bodyPr/>
          <a:lstStyle/>
          <a:p>
            <a:r>
              <a:rPr lang="ru-RU" dirty="0" smtClean="0"/>
              <a:t>Фуросемид 60 мг в/</a:t>
            </a:r>
            <a:r>
              <a:rPr lang="ru-RU" dirty="0" err="1" smtClean="0"/>
              <a:t>в</a:t>
            </a:r>
            <a:r>
              <a:rPr lang="ru-RU" dirty="0" smtClean="0"/>
              <a:t> с дальнейшим переводом на </a:t>
            </a:r>
            <a:r>
              <a:rPr lang="ru-RU" dirty="0" err="1" smtClean="0"/>
              <a:t>торасемид</a:t>
            </a:r>
            <a:r>
              <a:rPr lang="ru-RU" dirty="0" smtClean="0"/>
              <a:t> 10 мг </a:t>
            </a:r>
            <a:r>
              <a:rPr lang="en-US" dirty="0" smtClean="0"/>
              <a:t>per os</a:t>
            </a:r>
            <a:endParaRPr lang="ru-RU" dirty="0" smtClean="0"/>
          </a:p>
          <a:p>
            <a:r>
              <a:rPr lang="ru-RU" dirty="0" err="1" smtClean="0"/>
              <a:t>Периндоприл</a:t>
            </a:r>
            <a:r>
              <a:rPr lang="ru-RU" dirty="0" smtClean="0"/>
              <a:t> 2 мг</a:t>
            </a:r>
          </a:p>
          <a:p>
            <a:r>
              <a:rPr lang="ru-RU" dirty="0" smtClean="0"/>
              <a:t>Спиронолактон 100 мг</a:t>
            </a:r>
          </a:p>
          <a:p>
            <a:r>
              <a:rPr lang="ru-RU" dirty="0" err="1" smtClean="0"/>
              <a:t>Тафамидис</a:t>
            </a:r>
            <a:r>
              <a:rPr lang="ru-RU" dirty="0" smtClean="0"/>
              <a:t> 20 мг</a:t>
            </a:r>
          </a:p>
          <a:p>
            <a:r>
              <a:rPr lang="ru-RU" dirty="0" smtClean="0"/>
              <a:t>Двукратная инфузия альбумина 50 мл в/</a:t>
            </a:r>
            <a:r>
              <a:rPr lang="ru-RU" dirty="0" err="1" smtClean="0"/>
              <a:t>в</a:t>
            </a:r>
            <a:endParaRPr lang="ru-RU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" y="1053530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582" y="1629594"/>
            <a:ext cx="11102311" cy="46805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	Вопрос ранней диагностики </a:t>
            </a:r>
            <a:r>
              <a:rPr lang="ru-RU" dirty="0" err="1"/>
              <a:t>транстиретинового</a:t>
            </a:r>
            <a:r>
              <a:rPr lang="ru-RU" dirty="0"/>
              <a:t> амилоидоза. Фенотипическая изменчивость ATTR. Место биопсии миокарда, генетических исследований. </a:t>
            </a:r>
          </a:p>
          <a:p>
            <a:pPr marL="0" indent="0">
              <a:buNone/>
            </a:pPr>
            <a:r>
              <a:rPr lang="ru-RU" dirty="0"/>
              <a:t>2.	Тактика ведения пациентки с системным амилоидозом:</a:t>
            </a:r>
          </a:p>
          <a:p>
            <a:pPr marL="0" indent="0">
              <a:buNone/>
            </a:pPr>
            <a:r>
              <a:rPr lang="ru-RU" dirty="0"/>
              <a:t>•	Определение показаний к трансплантации комплекса печень-сердце в настоящее время.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" y="1341562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9537" y="2601702"/>
            <a:ext cx="12190412" cy="1296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242" y="45419"/>
            <a:ext cx="2055516" cy="194421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40 лет отмечает парестезии обеих кистей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9853" y="0"/>
            <a:ext cx="2971257" cy="234967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Массивные </a:t>
            </a:r>
            <a:r>
              <a:rPr lang="ru-RU" sz="1600" b="1" dirty="0"/>
              <a:t>симметричные отеки голеней и одышка при физической </a:t>
            </a:r>
            <a:r>
              <a:rPr lang="ru-RU" sz="1600" b="1" dirty="0" smtClean="0"/>
              <a:t>нагрузке. </a:t>
            </a:r>
          </a:p>
          <a:p>
            <a:r>
              <a:rPr lang="ru-RU" sz="1600" b="1" dirty="0" smtClean="0"/>
              <a:t>ЭХОКГ: </a:t>
            </a:r>
            <a:r>
              <a:rPr lang="en-US" sz="1600" b="1" dirty="0" smtClean="0"/>
              <a:t>&gt;</a:t>
            </a:r>
            <a:r>
              <a:rPr lang="ru-RU" sz="1600" b="1" dirty="0" smtClean="0"/>
              <a:t> ЛП и ПП, ФВ ЛЖ 51% недостаточность митрального клапан </a:t>
            </a:r>
            <a:r>
              <a:rPr lang="en-US" sz="1600" b="1" dirty="0" smtClean="0"/>
              <a:t>III</a:t>
            </a:r>
            <a:r>
              <a:rPr lang="ru-RU" sz="1600" b="1" dirty="0" smtClean="0"/>
              <a:t>-</a:t>
            </a:r>
            <a:r>
              <a:rPr lang="en-US" sz="1600" b="1" dirty="0" smtClean="0"/>
              <a:t>IV</a:t>
            </a:r>
            <a:r>
              <a:rPr lang="ru-RU" sz="1600" b="1" dirty="0" smtClean="0"/>
              <a:t> ст. – ревматический порок сердца. </a:t>
            </a:r>
            <a:endParaRPr lang="ru-RU" sz="1600" b="1" dirty="0"/>
          </a:p>
          <a:p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149875"/>
            <a:ext cx="2638822" cy="270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Микрохирургическая декомпрессия  срединного нерва по причине выявленного в 2013 году синдрома </a:t>
            </a:r>
            <a:r>
              <a:rPr lang="ru-RU" b="1" dirty="0" err="1"/>
              <a:t>карпального</a:t>
            </a:r>
            <a:r>
              <a:rPr lang="ru-RU" b="1" dirty="0"/>
              <a:t> канала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72" y="2745718"/>
            <a:ext cx="2147503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Апрель 2014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4599" y="2928230"/>
            <a:ext cx="2160240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Март 2016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5128" y="4143278"/>
            <a:ext cx="3024336" cy="27097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Консультирована в РНЦХ им. </a:t>
            </a:r>
            <a:r>
              <a:rPr lang="ru-RU" b="1" dirty="0" err="1"/>
              <a:t>Б.В.Петровского</a:t>
            </a:r>
            <a:r>
              <a:rPr lang="ru-RU" b="1" dirty="0"/>
              <a:t>. После повторного ЭХОКГ высказано предположение о наличии </a:t>
            </a:r>
            <a:r>
              <a:rPr lang="ru-RU" b="1" dirty="0" err="1"/>
              <a:t>рестриктивной</a:t>
            </a:r>
            <a:r>
              <a:rPr lang="ru-RU" b="1" dirty="0"/>
              <a:t> кардиомиопатии.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7258" y="2563207"/>
            <a:ext cx="2080076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Апрель 2016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79753" y="2928230"/>
            <a:ext cx="1936060" cy="1008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Август 2016 г.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31310" y="-1"/>
            <a:ext cx="2808312" cy="2326849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С целью уточнения диагноза обследовалась в Израиле, где путем проведения биопсии костного мозга диагноз AL-амилоидоза был исключен.</a:t>
            </a:r>
            <a:endParaRPr lang="ru-RU" dirty="0"/>
          </a:p>
        </p:txBody>
      </p:sp>
      <p:sp>
        <p:nvSpPr>
          <p:cNvPr id="16" name="Стрелка вправо с вырезом 15"/>
          <p:cNvSpPr/>
          <p:nvPr/>
        </p:nvSpPr>
        <p:spPr>
          <a:xfrm rot="16200000">
            <a:off x="3422908" y="2409333"/>
            <a:ext cx="463622" cy="40246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5938039" y="3653803"/>
            <a:ext cx="463622" cy="40246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с вырезом 18"/>
          <p:cNvSpPr/>
          <p:nvPr/>
        </p:nvSpPr>
        <p:spPr>
          <a:xfrm rot="16200000">
            <a:off x="8326829" y="2409332"/>
            <a:ext cx="463622" cy="40246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315997" y="3753830"/>
            <a:ext cx="2572517" cy="30991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Октябрь 2016г</a:t>
            </a:r>
            <a:r>
              <a:rPr lang="ru-RU" dirty="0" smtClean="0"/>
              <a:t>.</a:t>
            </a:r>
          </a:p>
          <a:p>
            <a:r>
              <a:rPr lang="ru-RU" sz="1600" dirty="0" smtClean="0"/>
              <a:t>Госпитализация </a:t>
            </a:r>
            <a:r>
              <a:rPr lang="ru-RU" sz="1600" dirty="0"/>
              <a:t>в НМИЦ кардиологии в связи с декомпенсацией  явлений ХСН</a:t>
            </a:r>
          </a:p>
        </p:txBody>
      </p:sp>
      <p:sp>
        <p:nvSpPr>
          <p:cNvPr id="22" name="Овал 21"/>
          <p:cNvSpPr/>
          <p:nvPr/>
        </p:nvSpPr>
        <p:spPr>
          <a:xfrm>
            <a:off x="9979869" y="85124"/>
            <a:ext cx="2210544" cy="22105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Август  2018г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Повторная госпитализация в НМИЦ кардиологии </a:t>
            </a:r>
          </a:p>
        </p:txBody>
      </p:sp>
    </p:spTree>
    <p:extLst>
      <p:ext uri="{BB962C8B-B14F-4D97-AF65-F5344CB8AC3E}">
        <p14:creationId xmlns:p14="http://schemas.microsoft.com/office/powerpoint/2010/main" val="14921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815307" y="477466"/>
            <a:ext cx="10751795" cy="526296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800" b="1" dirty="0" smtClean="0"/>
              <a:t>Госпитализация </a:t>
            </a:r>
            <a:r>
              <a:rPr lang="ru-RU" sz="2800" b="1" dirty="0"/>
              <a:t>в НМИЦ кардиологии в связи с декомпенсацией  явлений </a:t>
            </a:r>
            <a:r>
              <a:rPr lang="ru-RU" sz="2800" b="1" dirty="0" smtClean="0"/>
              <a:t>ХСН (октября 2016 г)</a:t>
            </a:r>
            <a:endParaRPr lang="ru-RU" sz="2800" b="1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/>
              <a:t>момент поступления принимает терапию:</a:t>
            </a:r>
          </a:p>
          <a:p>
            <a:pPr marL="342859" indent="-342859">
              <a:buFont typeface="Arial" pitchFamily="34" charset="0"/>
              <a:buChar char="•"/>
            </a:pPr>
            <a:r>
              <a:rPr lang="ru-RU" sz="2800" dirty="0" err="1"/>
              <a:t>эплеренон</a:t>
            </a:r>
            <a:r>
              <a:rPr lang="ru-RU" sz="2800" dirty="0"/>
              <a:t> 25 мг</a:t>
            </a:r>
          </a:p>
          <a:p>
            <a:pPr marL="342859" indent="-342859">
              <a:buFont typeface="Arial" pitchFamily="34" charset="0"/>
              <a:buChar char="•"/>
            </a:pPr>
            <a:r>
              <a:rPr lang="ru-RU" sz="2800" dirty="0"/>
              <a:t>фуросемид 20 мг</a:t>
            </a:r>
          </a:p>
          <a:p>
            <a:pPr marL="342859" indent="-342859"/>
            <a:endParaRPr lang="ru-RU" sz="2800" dirty="0"/>
          </a:p>
          <a:p>
            <a:pPr marL="342859" indent="-342859">
              <a:buFont typeface="Arial" pitchFamily="34" charset="0"/>
              <a:buChar char="•"/>
            </a:pPr>
            <a:endParaRPr lang="ru-RU" sz="2800" dirty="0" smtClean="0"/>
          </a:p>
          <a:p>
            <a:pPr marL="342859" indent="-342859">
              <a:buFont typeface="Arial" pitchFamily="34" charset="0"/>
              <a:buChar char="•"/>
            </a:pPr>
            <a:endParaRPr lang="ru-RU" sz="2800" dirty="0"/>
          </a:p>
          <a:p>
            <a:pPr marL="342859" indent="-342859"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7" name="Line 5"/>
          <p:cNvSpPr>
            <a:spLocks noGrp="1" noChangeShapeType="1"/>
          </p:cNvSpPr>
          <p:nvPr>
            <p:ph idx="1"/>
          </p:nvPr>
        </p:nvSpPr>
        <p:spPr bwMode="auto">
          <a:xfrm>
            <a:off x="0" y="1629594"/>
            <a:ext cx="12287894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ПРИ ОСМОТРЕ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20" y="1600572"/>
            <a:ext cx="11030301" cy="499757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Состояние пациента: средней тяжести </a:t>
            </a:r>
          </a:p>
          <a:p>
            <a:r>
              <a:rPr lang="ru-RU" dirty="0"/>
              <a:t>Кожные </a:t>
            </a:r>
            <a:r>
              <a:rPr lang="ru-RU" dirty="0" smtClean="0"/>
              <a:t>покровы: обычной окраски</a:t>
            </a:r>
            <a:endParaRPr lang="ru-RU" dirty="0"/>
          </a:p>
          <a:p>
            <a:r>
              <a:rPr lang="ru-RU" dirty="0" smtClean="0"/>
              <a:t>Отеки нижних конечностей </a:t>
            </a:r>
            <a:endParaRPr lang="ru-RU" dirty="0"/>
          </a:p>
          <a:p>
            <a:r>
              <a:rPr lang="ru-RU" dirty="0"/>
              <a:t>В легких дыхание везикулярное, хрипов нет; </a:t>
            </a:r>
            <a:br>
              <a:rPr lang="ru-RU" dirty="0"/>
            </a:br>
            <a:r>
              <a:rPr lang="ru-RU" dirty="0" err="1"/>
              <a:t>Перкуторный</a:t>
            </a:r>
            <a:r>
              <a:rPr lang="ru-RU" dirty="0"/>
              <a:t> звук над легочными полями: ясный </a:t>
            </a:r>
            <a:r>
              <a:rPr lang="ru-RU" dirty="0" smtClean="0"/>
              <a:t>легочный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Тоны сердца: приглушены, ЧСС 62 уд в мин, акцент </a:t>
            </a:r>
            <a:r>
              <a:rPr lang="en-US" dirty="0" smtClean="0"/>
              <a:t>II </a:t>
            </a:r>
            <a:r>
              <a:rPr lang="ru-RU" dirty="0" smtClean="0"/>
              <a:t>тона над легочной артерией, систолический шум над митральным и </a:t>
            </a:r>
            <a:r>
              <a:rPr lang="ru-RU" dirty="0" err="1" smtClean="0"/>
              <a:t>трикуспидальным</a:t>
            </a:r>
            <a:r>
              <a:rPr lang="ru-RU" dirty="0" smtClean="0"/>
              <a:t> клапанами. АД на правой и левой руках 110/70 </a:t>
            </a:r>
            <a:r>
              <a:rPr lang="ru-RU" dirty="0" err="1" smtClean="0"/>
              <a:t>мм.рт.ст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Живот </a:t>
            </a:r>
            <a:r>
              <a:rPr lang="ru-RU" dirty="0"/>
              <a:t>при пальпации мягкий, безболезненный во всех отделах;</a:t>
            </a:r>
          </a:p>
          <a:p>
            <a:r>
              <a:rPr lang="ru-RU" dirty="0"/>
              <a:t> Печень выступает на </a:t>
            </a:r>
            <a:r>
              <a:rPr lang="ru-RU" dirty="0" smtClean="0"/>
              <a:t>1,5 </a:t>
            </a:r>
            <a:r>
              <a:rPr lang="ru-RU" dirty="0"/>
              <a:t>см из под реберной дуги, при пальпации гладкая, безболезненная.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" y="1341562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11" y="332734"/>
            <a:ext cx="10971372" cy="679062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ОБЩИЙ АНАЛИЗ КРОВИ</a:t>
            </a:r>
            <a:r>
              <a:rPr lang="ru-RU" sz="2400" b="1" dirty="0"/>
              <a:t>           </a:t>
            </a:r>
            <a:r>
              <a:rPr lang="ru-RU" sz="2400" b="1" u="sng" dirty="0"/>
              <a:t>ОБЩИЙ АНАЛИЗ МОЧИ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3311" y="1052979"/>
            <a:ext cx="5399887" cy="580660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Лейкоциты - 3,9 10*9/л(</a:t>
            </a:r>
            <a:r>
              <a:rPr lang="en-US" dirty="0">
                <a:solidFill>
                  <a:srgbClr val="FF0000"/>
                </a:solidFill>
              </a:rPr>
              <a:t>N:4,8 - 10,8);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Нейтрофилы </a:t>
            </a:r>
            <a:r>
              <a:rPr lang="ru-RU" dirty="0"/>
              <a:t>- 1,8 тыс./</a:t>
            </a:r>
            <a:r>
              <a:rPr lang="ru-RU" dirty="0" err="1"/>
              <a:t>мкл</a:t>
            </a:r>
            <a:r>
              <a:rPr lang="ru-RU" dirty="0"/>
              <a:t>(</a:t>
            </a:r>
            <a:r>
              <a:rPr lang="en-US" dirty="0"/>
              <a:t>N:1,9 - 8,0); </a:t>
            </a:r>
            <a:endParaRPr lang="ru-RU" dirty="0" smtClean="0"/>
          </a:p>
          <a:p>
            <a:r>
              <a:rPr lang="ru-RU" dirty="0" smtClean="0"/>
              <a:t>Лимфоциты </a:t>
            </a:r>
            <a:r>
              <a:rPr lang="ru-RU" dirty="0"/>
              <a:t>- 1,8 тыс./</a:t>
            </a:r>
            <a:r>
              <a:rPr lang="ru-RU" dirty="0" err="1"/>
              <a:t>мкл</a:t>
            </a:r>
            <a:r>
              <a:rPr lang="ru-RU" dirty="0"/>
              <a:t>(</a:t>
            </a:r>
            <a:r>
              <a:rPr lang="en-US" dirty="0"/>
              <a:t>N:0,9 - 5,2); </a:t>
            </a:r>
            <a:r>
              <a:rPr lang="ru-RU" dirty="0" smtClean="0"/>
              <a:t>Моноциты </a:t>
            </a:r>
            <a:r>
              <a:rPr lang="ru-RU" dirty="0"/>
              <a:t>- 0,39 тыс./</a:t>
            </a:r>
            <a:r>
              <a:rPr lang="ru-RU" dirty="0" err="1"/>
              <a:t>мкл</a:t>
            </a:r>
            <a:r>
              <a:rPr lang="ru-RU" dirty="0"/>
              <a:t>(</a:t>
            </a:r>
            <a:r>
              <a:rPr lang="en-US" dirty="0"/>
              <a:t>N:0,20 - </a:t>
            </a:r>
            <a:r>
              <a:rPr lang="en-US" dirty="0" smtClean="0"/>
              <a:t>1,00</a:t>
            </a:r>
            <a:endParaRPr lang="ru-RU" dirty="0" smtClean="0"/>
          </a:p>
          <a:p>
            <a:r>
              <a:rPr lang="ru-RU" dirty="0" smtClean="0"/>
              <a:t>Эозинофилы </a:t>
            </a:r>
            <a:r>
              <a:rPr lang="ru-RU" dirty="0"/>
              <a:t>- 0,02 тыс./</a:t>
            </a:r>
            <a:r>
              <a:rPr lang="ru-RU" dirty="0" err="1"/>
              <a:t>мкл</a:t>
            </a:r>
            <a:r>
              <a:rPr lang="ru-RU" dirty="0"/>
              <a:t>(</a:t>
            </a:r>
            <a:r>
              <a:rPr lang="en-US" dirty="0"/>
              <a:t>N:0,00 - </a:t>
            </a:r>
            <a:r>
              <a:rPr lang="en-US" dirty="0" smtClean="0"/>
              <a:t>0,80)</a:t>
            </a:r>
            <a:endParaRPr lang="ru-RU" dirty="0" smtClean="0"/>
          </a:p>
          <a:p>
            <a:r>
              <a:rPr lang="ru-RU" dirty="0" smtClean="0"/>
              <a:t>Базофилы </a:t>
            </a:r>
            <a:r>
              <a:rPr lang="ru-RU" dirty="0"/>
              <a:t>- 0,03 тыс./</a:t>
            </a:r>
            <a:r>
              <a:rPr lang="ru-RU" dirty="0" err="1"/>
              <a:t>мкл</a:t>
            </a:r>
            <a:r>
              <a:rPr lang="ru-RU" dirty="0"/>
              <a:t>(</a:t>
            </a:r>
            <a:r>
              <a:rPr lang="en-US" dirty="0"/>
              <a:t>N:0,00 - 0,20);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Эритроциты </a:t>
            </a:r>
            <a:r>
              <a:rPr lang="ru-RU" dirty="0">
                <a:solidFill>
                  <a:srgbClr val="FF0000"/>
                </a:solidFill>
              </a:rPr>
              <a:t>- 3,97 10*12/л(</a:t>
            </a:r>
            <a:r>
              <a:rPr lang="en-US" dirty="0">
                <a:solidFill>
                  <a:srgbClr val="FF0000"/>
                </a:solidFill>
              </a:rPr>
              <a:t>N:4,20 - 5,40);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Гемоглобин </a:t>
            </a:r>
            <a:r>
              <a:rPr lang="ru-RU" dirty="0"/>
              <a:t>- 12,70 г/</a:t>
            </a:r>
            <a:r>
              <a:rPr lang="ru-RU" dirty="0" err="1"/>
              <a:t>дл</a:t>
            </a:r>
            <a:r>
              <a:rPr lang="ru-RU" dirty="0"/>
              <a:t>(</a:t>
            </a:r>
            <a:r>
              <a:rPr lang="en-US" dirty="0"/>
              <a:t>N:12,00 - 16,00); </a:t>
            </a:r>
            <a:endParaRPr lang="ru-RU" dirty="0" smtClean="0"/>
          </a:p>
          <a:p>
            <a:r>
              <a:rPr lang="ru-RU" dirty="0" smtClean="0"/>
              <a:t>Гематокрит </a:t>
            </a:r>
            <a:r>
              <a:rPr lang="ru-RU" dirty="0"/>
              <a:t>- 35,8 %(</a:t>
            </a:r>
            <a:r>
              <a:rPr lang="en-US" dirty="0"/>
              <a:t>N:37,0 - 47,0); </a:t>
            </a:r>
            <a:r>
              <a:rPr lang="ru-RU" dirty="0"/>
              <a:t>Средний объем эритроцита - 90,2 </a:t>
            </a:r>
            <a:r>
              <a:rPr lang="ru-RU" dirty="0" err="1"/>
              <a:t>фл</a:t>
            </a:r>
            <a:r>
              <a:rPr lang="ru-RU" dirty="0"/>
              <a:t>(</a:t>
            </a:r>
            <a:r>
              <a:rPr lang="en-US" dirty="0"/>
              <a:t>N:81,0 - 99,0); </a:t>
            </a:r>
            <a:endParaRPr lang="ru-RU" dirty="0" smtClean="0"/>
          </a:p>
          <a:p>
            <a:r>
              <a:rPr lang="ru-RU" dirty="0" smtClean="0"/>
              <a:t>Среднее </a:t>
            </a:r>
            <a:r>
              <a:rPr lang="ru-RU" dirty="0"/>
              <a:t>содержание гемоглобина - 32,1 </a:t>
            </a:r>
            <a:r>
              <a:rPr lang="ru-RU" dirty="0" err="1"/>
              <a:t>пг</a:t>
            </a:r>
            <a:r>
              <a:rPr lang="ru-RU" dirty="0"/>
              <a:t>(</a:t>
            </a:r>
            <a:r>
              <a:rPr lang="en-US" dirty="0"/>
              <a:t>N:27,0 - 31,0); </a:t>
            </a:r>
            <a:endParaRPr lang="ru-RU" dirty="0" smtClean="0"/>
          </a:p>
          <a:p>
            <a:r>
              <a:rPr lang="ru-RU" dirty="0" smtClean="0"/>
              <a:t>Тромбоциты </a:t>
            </a:r>
            <a:r>
              <a:rPr lang="ru-RU" dirty="0"/>
              <a:t>- 128 10*9/л(</a:t>
            </a:r>
            <a:r>
              <a:rPr lang="en-US" dirty="0"/>
              <a:t>N:130 - 400); </a:t>
            </a:r>
            <a:r>
              <a:rPr lang="ru-RU" dirty="0"/>
              <a:t>Средний объем тромбоцита - 14,5 </a:t>
            </a:r>
            <a:r>
              <a:rPr lang="ru-RU" dirty="0" err="1"/>
              <a:t>фл</a:t>
            </a:r>
            <a:r>
              <a:rPr lang="ru-RU" dirty="0"/>
              <a:t>(</a:t>
            </a:r>
            <a:r>
              <a:rPr lang="en-US" dirty="0"/>
              <a:t>N:7,2 - 11,1</a:t>
            </a:r>
            <a:r>
              <a:rPr lang="en-US" dirty="0" smtClean="0"/>
              <a:t>);</a:t>
            </a:r>
            <a:endParaRPr lang="ru-RU" dirty="0" smtClean="0"/>
          </a:p>
          <a:p>
            <a:r>
              <a:rPr lang="ru-RU" dirty="0" smtClean="0"/>
              <a:t>Скорость </a:t>
            </a:r>
            <a:r>
              <a:rPr lang="ru-RU" dirty="0"/>
              <a:t>оседания эритроцитов - 5,0 мм/час(</a:t>
            </a:r>
            <a:r>
              <a:rPr lang="en-US" dirty="0"/>
              <a:t>N:0,0 - 30,0);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91207" y="980956"/>
            <a:ext cx="5375897" cy="458586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Белок - 0,22 г/л(</a:t>
            </a:r>
            <a:r>
              <a:rPr lang="en-US" sz="2000" dirty="0">
                <a:solidFill>
                  <a:srgbClr val="FF0000"/>
                </a:solidFill>
              </a:rPr>
              <a:t>N:0,00 - 0,15);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Глюкоза </a:t>
            </a:r>
            <a:r>
              <a:rPr lang="ru-RU" sz="2000" dirty="0"/>
              <a:t>- 0,2 </a:t>
            </a:r>
            <a:r>
              <a:rPr lang="ru-RU" sz="2000" dirty="0" err="1"/>
              <a:t>ммоль</a:t>
            </a:r>
            <a:r>
              <a:rPr lang="ru-RU" sz="2000" dirty="0"/>
              <a:t>/л(</a:t>
            </a:r>
            <a:r>
              <a:rPr lang="en-US" sz="2000" dirty="0"/>
              <a:t>N:0,0 - 2,8); </a:t>
            </a:r>
            <a:endParaRPr lang="ru-RU" sz="2000" dirty="0" smtClean="0"/>
          </a:p>
          <a:p>
            <a:r>
              <a:rPr lang="ru-RU" sz="2000" dirty="0" smtClean="0"/>
              <a:t>Кетоновые </a:t>
            </a:r>
            <a:r>
              <a:rPr lang="ru-RU" sz="2000" dirty="0"/>
              <a:t>тела - 0 </a:t>
            </a:r>
            <a:r>
              <a:rPr lang="ru-RU" sz="2000" dirty="0" smtClean="0"/>
              <a:t>отрицательно</a:t>
            </a:r>
          </a:p>
          <a:p>
            <a:r>
              <a:rPr lang="ru-RU" sz="2000" dirty="0" smtClean="0"/>
              <a:t>Билирубин </a:t>
            </a:r>
            <a:r>
              <a:rPr lang="ru-RU" sz="2000" dirty="0"/>
              <a:t>- 0 отрицательно </a:t>
            </a:r>
            <a:r>
              <a:rPr lang="ru-RU" sz="2000" dirty="0" err="1"/>
              <a:t>мкмоль</a:t>
            </a:r>
            <a:r>
              <a:rPr lang="ru-RU" sz="2000" dirty="0"/>
              <a:t>/л(</a:t>
            </a:r>
            <a:r>
              <a:rPr lang="en-US" sz="2000" dirty="0"/>
              <a:t>N:); </a:t>
            </a:r>
            <a:endParaRPr lang="ru-RU" sz="2000" dirty="0" smtClean="0"/>
          </a:p>
          <a:p>
            <a:r>
              <a:rPr lang="ru-RU" sz="2000" dirty="0" err="1" smtClean="0"/>
              <a:t>Уробилиноген</a:t>
            </a:r>
            <a:r>
              <a:rPr lang="ru-RU" sz="2000" dirty="0" smtClean="0"/>
              <a:t> </a:t>
            </a:r>
            <a:r>
              <a:rPr lang="ru-RU" sz="2000" dirty="0"/>
              <a:t>- 0 </a:t>
            </a:r>
            <a:r>
              <a:rPr lang="ru-RU" sz="2000" dirty="0" smtClean="0"/>
              <a:t> </a:t>
            </a:r>
            <a:r>
              <a:rPr lang="ru-RU" sz="2000" dirty="0" err="1"/>
              <a:t>мкмоль</a:t>
            </a:r>
            <a:r>
              <a:rPr lang="ru-RU" sz="2000" dirty="0"/>
              <a:t>/л(</a:t>
            </a:r>
            <a:r>
              <a:rPr lang="en-US" sz="2000" dirty="0"/>
              <a:t>N:0 - 34); </a:t>
            </a:r>
            <a:endParaRPr lang="ru-RU" sz="2000" dirty="0" smtClean="0"/>
          </a:p>
          <a:p>
            <a:r>
              <a:rPr lang="ru-RU" sz="2000" dirty="0" smtClean="0"/>
              <a:t>Лейкоциты </a:t>
            </a:r>
            <a:r>
              <a:rPr lang="ru-RU" sz="2000" dirty="0"/>
              <a:t>- 19 Лей/</a:t>
            </a:r>
            <a:r>
              <a:rPr lang="ru-RU" sz="2000" dirty="0" err="1"/>
              <a:t>мкл</a:t>
            </a:r>
            <a:r>
              <a:rPr lang="ru-RU" sz="2000" dirty="0"/>
              <a:t>(</a:t>
            </a:r>
            <a:r>
              <a:rPr lang="en-US" sz="2000" dirty="0"/>
              <a:t>N:0 - 28); </a:t>
            </a:r>
            <a:endParaRPr lang="ru-RU" sz="2000" dirty="0" smtClean="0"/>
          </a:p>
          <a:p>
            <a:r>
              <a:rPr lang="ru-RU" sz="2000" dirty="0" smtClean="0"/>
              <a:t>Эритроциты </a:t>
            </a:r>
            <a:r>
              <a:rPr lang="ru-RU" sz="2000" dirty="0"/>
              <a:t>неизмененные - 0 </a:t>
            </a:r>
            <a:r>
              <a:rPr lang="ru-RU" sz="2000" dirty="0" smtClean="0"/>
              <a:t>Слизь </a:t>
            </a:r>
            <a:r>
              <a:rPr lang="ru-RU" sz="2000" dirty="0"/>
              <a:t>- 0 Единичные в п/</a:t>
            </a:r>
            <a:r>
              <a:rPr lang="ru-RU" sz="2000" dirty="0" err="1"/>
              <a:t>зр</a:t>
            </a:r>
            <a:r>
              <a:rPr lang="ru-RU" sz="2000" dirty="0"/>
              <a:t>(</a:t>
            </a:r>
            <a:r>
              <a:rPr lang="en-US" sz="2000" dirty="0"/>
              <a:t>N:); </a:t>
            </a:r>
            <a:r>
              <a:rPr lang="ru-RU" sz="2000" dirty="0"/>
              <a:t>Удельный вес - 1 025 (</a:t>
            </a:r>
            <a:r>
              <a:rPr lang="en-US" sz="2000" dirty="0"/>
              <a:t>N:1 015 - 1 026); </a:t>
            </a:r>
            <a:r>
              <a:rPr lang="ru-RU" sz="2000" dirty="0"/>
              <a:t>Прозрачность - 0 Полная (</a:t>
            </a:r>
            <a:r>
              <a:rPr lang="en-US" sz="2000" dirty="0"/>
              <a:t>N:); </a:t>
            </a:r>
            <a:endParaRPr lang="ru-RU" sz="2000" dirty="0" smtClean="0"/>
          </a:p>
          <a:p>
            <a:r>
              <a:rPr lang="ru-RU" sz="2000" dirty="0" smtClean="0"/>
              <a:t>Цвет </a:t>
            </a:r>
            <a:r>
              <a:rPr lang="ru-RU" sz="2000" dirty="0"/>
              <a:t>- 0 Желтая (</a:t>
            </a:r>
            <a:r>
              <a:rPr lang="en-US" sz="2000" dirty="0"/>
              <a:t>N:); </a:t>
            </a:r>
            <a:endParaRPr lang="ru-RU" sz="2000" dirty="0" smtClean="0"/>
          </a:p>
          <a:p>
            <a:r>
              <a:rPr lang="ru-RU" sz="2000" dirty="0" smtClean="0"/>
              <a:t>Кислотность </a:t>
            </a:r>
            <a:r>
              <a:rPr lang="ru-RU" sz="2000" dirty="0"/>
              <a:t>- 6,0 Кислая (</a:t>
            </a:r>
            <a:r>
              <a:rPr lang="en-US" sz="2000" dirty="0"/>
              <a:t>N:5,0 - 7,0</a:t>
            </a:r>
            <a:r>
              <a:rPr lang="en-US" sz="2000" dirty="0" smtClean="0"/>
              <a:t>);</a:t>
            </a:r>
            <a:endParaRPr lang="ru-RU" sz="2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3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11" y="2"/>
            <a:ext cx="10971372" cy="8020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БИОХИМИЧЕСКИЙ АНАЛИЗ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21" y="620832"/>
            <a:ext cx="10971372" cy="547658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АЛТ </a:t>
            </a:r>
            <a:r>
              <a:rPr lang="ru-RU" dirty="0"/>
              <a:t>- 31,0 </a:t>
            </a:r>
            <a:r>
              <a:rPr lang="ru-RU" dirty="0" err="1"/>
              <a:t>Ед</a:t>
            </a:r>
            <a:r>
              <a:rPr lang="ru-RU" dirty="0"/>
              <a:t>/л(</a:t>
            </a:r>
            <a:r>
              <a:rPr lang="en-US" dirty="0"/>
              <a:t>N:3,0 - 40,0); </a:t>
            </a:r>
            <a:endParaRPr lang="ru-RU" dirty="0" smtClean="0"/>
          </a:p>
          <a:p>
            <a:r>
              <a:rPr lang="ru-RU" dirty="0" smtClean="0"/>
              <a:t>АСТ </a:t>
            </a:r>
            <a:r>
              <a:rPr lang="ru-RU" dirty="0"/>
              <a:t>- 24,0 </a:t>
            </a:r>
            <a:r>
              <a:rPr lang="ru-RU" dirty="0" err="1"/>
              <a:t>Ед</a:t>
            </a:r>
            <a:r>
              <a:rPr lang="ru-RU" dirty="0"/>
              <a:t>/л(</a:t>
            </a:r>
            <a:r>
              <a:rPr lang="en-US" dirty="0"/>
              <a:t>N:3,0 - 29,0</a:t>
            </a:r>
            <a:r>
              <a:rPr lang="en-US" dirty="0" smtClean="0"/>
              <a:t>);</a:t>
            </a:r>
            <a:r>
              <a:rPr lang="ru-RU" dirty="0" smtClean="0"/>
              <a:t>\</a:t>
            </a:r>
          </a:p>
          <a:p>
            <a:r>
              <a:rPr lang="ru-RU" dirty="0" smtClean="0"/>
              <a:t>Билирубин </a:t>
            </a:r>
            <a:r>
              <a:rPr lang="ru-RU" dirty="0"/>
              <a:t>общий - 15,3 </a:t>
            </a:r>
            <a:r>
              <a:rPr lang="ru-RU" dirty="0" err="1"/>
              <a:t>мкмоль</a:t>
            </a:r>
            <a:r>
              <a:rPr lang="ru-RU" dirty="0"/>
              <a:t>/л(</a:t>
            </a:r>
            <a:r>
              <a:rPr lang="en-US" dirty="0"/>
              <a:t>N:1,7 - 20,5); </a:t>
            </a:r>
            <a:endParaRPr lang="ru-RU" dirty="0" smtClean="0"/>
          </a:p>
          <a:p>
            <a:r>
              <a:rPr lang="ru-RU" dirty="0" smtClean="0"/>
              <a:t>Глюкоза </a:t>
            </a:r>
            <a:r>
              <a:rPr lang="ru-RU" dirty="0"/>
              <a:t>- 4,58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N:3,50 - 5,80); </a:t>
            </a:r>
            <a:endParaRPr lang="ru-RU" dirty="0" smtClean="0"/>
          </a:p>
          <a:p>
            <a:r>
              <a:rPr lang="ru-RU" dirty="0" smtClean="0"/>
              <a:t>Калий </a:t>
            </a:r>
            <a:r>
              <a:rPr lang="ru-RU" dirty="0"/>
              <a:t>- 4,4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N:3,5 - 5,3); </a:t>
            </a:r>
            <a:r>
              <a:rPr lang="ru-RU" dirty="0"/>
              <a:t>Хлор - 106,0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N:98,0 - 108,0); </a:t>
            </a:r>
            <a:endParaRPr lang="ru-RU" dirty="0" smtClean="0"/>
          </a:p>
          <a:p>
            <a:r>
              <a:rPr lang="ru-RU" dirty="0" smtClean="0"/>
              <a:t>Натрий </a:t>
            </a:r>
            <a:r>
              <a:rPr lang="ru-RU" dirty="0"/>
              <a:t>- 142,0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N:138,0 - 153,0);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Общий </a:t>
            </a:r>
            <a:r>
              <a:rPr lang="ru-RU" dirty="0">
                <a:solidFill>
                  <a:srgbClr val="FF0000"/>
                </a:solidFill>
              </a:rPr>
              <a:t>белок - 56,0 г/л(</a:t>
            </a:r>
            <a:r>
              <a:rPr lang="en-US" dirty="0">
                <a:solidFill>
                  <a:srgbClr val="FF0000"/>
                </a:solidFill>
              </a:rPr>
              <a:t>N:64,0 - 83,0);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Креатинин</a:t>
            </a:r>
            <a:r>
              <a:rPr lang="ru-RU" dirty="0" smtClean="0"/>
              <a:t> </a:t>
            </a:r>
            <a:r>
              <a:rPr lang="ru-RU" dirty="0"/>
              <a:t>- 59,6 </a:t>
            </a:r>
            <a:r>
              <a:rPr lang="ru-RU" dirty="0" err="1"/>
              <a:t>мкмоль</a:t>
            </a:r>
            <a:r>
              <a:rPr lang="ru-RU" dirty="0"/>
              <a:t>/л(</a:t>
            </a:r>
            <a:r>
              <a:rPr lang="en-US" dirty="0"/>
              <a:t>N:44,0 - 106,0); </a:t>
            </a:r>
            <a:endParaRPr lang="ru-RU" dirty="0" smtClean="0"/>
          </a:p>
          <a:p>
            <a:r>
              <a:rPr lang="ru-RU" dirty="0" smtClean="0"/>
              <a:t>Триглицериды </a:t>
            </a:r>
            <a:r>
              <a:rPr lang="ru-RU" dirty="0"/>
              <a:t>- 1,09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N:0,50 - 2,30); </a:t>
            </a:r>
            <a:endParaRPr lang="ru-RU" dirty="0" smtClean="0"/>
          </a:p>
          <a:p>
            <a:r>
              <a:rPr lang="ru-RU" dirty="0" smtClean="0"/>
              <a:t>Холестерин </a:t>
            </a:r>
            <a:r>
              <a:rPr lang="ru-RU" dirty="0"/>
              <a:t>- 4,69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N:3,50 - 5,20); </a:t>
            </a:r>
            <a:endParaRPr lang="ru-RU" dirty="0" smtClean="0"/>
          </a:p>
          <a:p>
            <a:r>
              <a:rPr lang="ru-RU" dirty="0" smtClean="0"/>
              <a:t>ЛПВП-холестерин </a:t>
            </a:r>
            <a:r>
              <a:rPr lang="ru-RU" dirty="0"/>
              <a:t>- 0,89 </a:t>
            </a:r>
            <a:r>
              <a:rPr lang="ru-RU" dirty="0" err="1"/>
              <a:t>ммоль</a:t>
            </a:r>
            <a:r>
              <a:rPr lang="ru-RU" dirty="0"/>
              <a:t>/л(</a:t>
            </a:r>
            <a:r>
              <a:rPr lang="en-US" dirty="0"/>
              <a:t>N:0,90 - 1,89); </a:t>
            </a:r>
            <a:endParaRPr lang="ru-RU" dirty="0" smtClean="0"/>
          </a:p>
          <a:p>
            <a:r>
              <a:rPr lang="ru-RU" dirty="0"/>
              <a:t>BNP (</a:t>
            </a:r>
            <a:r>
              <a:rPr lang="ru-RU" dirty="0" smtClean="0"/>
              <a:t>мозговой </a:t>
            </a:r>
            <a:r>
              <a:rPr lang="ru-RU" dirty="0"/>
              <a:t>натрийуретический пептид) </a:t>
            </a:r>
            <a:r>
              <a:rPr lang="ru-RU" dirty="0" smtClean="0"/>
              <a:t>: </a:t>
            </a:r>
            <a:r>
              <a:rPr lang="ru-RU" dirty="0"/>
              <a:t>BNP - 87,5 </a:t>
            </a:r>
            <a:r>
              <a:rPr lang="ru-RU" dirty="0" err="1"/>
              <a:t>пг</a:t>
            </a:r>
            <a:r>
              <a:rPr lang="ru-RU" dirty="0"/>
              <a:t>/мл(N:0,0 - 100,0); </a:t>
            </a:r>
            <a:endParaRPr lang="ru-RU" b="1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0" y="765498"/>
            <a:ext cx="12190413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pPr>
              <a:defRPr/>
            </a:pPr>
            <a:endParaRPr lang="ru-RU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21" y="152437"/>
            <a:ext cx="10971372" cy="684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ЭКГ при </a:t>
            </a:r>
            <a:r>
              <a:rPr lang="ru-RU" sz="4800" b="1" dirty="0" smtClean="0"/>
              <a:t>поступлении </a:t>
            </a:r>
            <a:r>
              <a:rPr lang="ru-RU" sz="3100" b="1" dirty="0" smtClean="0"/>
              <a:t>(06.10.2016г</a:t>
            </a:r>
            <a:r>
              <a:rPr lang="ru-RU" sz="3100" b="1" dirty="0" smtClean="0"/>
              <a:t>)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702" y="733481"/>
            <a:ext cx="8698836" cy="611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11313</TotalTime>
  <Words>2006</Words>
  <Application>Microsoft Office PowerPoint</Application>
  <PresentationFormat>Произвольный</PresentationFormat>
  <Paragraphs>255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Aharoni</vt:lpstr>
      <vt:lpstr>Arial</vt:lpstr>
      <vt:lpstr>Arial</vt:lpstr>
      <vt:lpstr>Calibri</vt:lpstr>
      <vt:lpstr>Times New Roman</vt:lpstr>
      <vt:lpstr>Wingdings</vt:lpstr>
      <vt:lpstr>Тема Office</vt:lpstr>
      <vt:lpstr>КЛИНИЧЕСКИЙ РАЗБОР </vt:lpstr>
      <vt:lpstr>ЖАЛОБЫ ПРИ ПОСТУПЛЕНИИ</vt:lpstr>
      <vt:lpstr>АНАМНЕЗ ЖИЗНИ</vt:lpstr>
      <vt:lpstr>Презентация PowerPoint</vt:lpstr>
      <vt:lpstr>Презентация PowerPoint</vt:lpstr>
      <vt:lpstr>ПРИ ОСМОТРЕ</vt:lpstr>
      <vt:lpstr>ОБЩИЙ АНАЛИЗ КРОВИ           ОБЩИЙ АНАЛИЗ МОЧИ</vt:lpstr>
      <vt:lpstr>БИОХИМИЧЕСКИЙ АНАЛИЗ КРОВИ</vt:lpstr>
      <vt:lpstr>ЭКГ при поступлении (06.10.2016г)</vt:lpstr>
      <vt:lpstr>Суточное мониторирование ЭКГ (09.10.2016г) </vt:lpstr>
      <vt:lpstr>РЕНТГЕНОГРАММА ОГК (06.10.2016)</vt:lpstr>
      <vt:lpstr>ЭХОКАРДИОГРАФИЯ  06.10.2016</vt:lpstr>
      <vt:lpstr>МРТ сердца 2016</vt:lpstr>
      <vt:lpstr>Консультация невролога</vt:lpstr>
      <vt:lpstr>Лечение в стационаре</vt:lpstr>
      <vt:lpstr>Презентация PowerPoint</vt:lpstr>
      <vt:lpstr>ЧТО ТАКОЕ АМИЛОИДОЗ?</vt:lpstr>
      <vt:lpstr>Презентация PowerPoint</vt:lpstr>
      <vt:lpstr>Классификация амилоидоза (ВОЗ, 2003)  </vt:lpstr>
      <vt:lpstr>Классификация амилоидоза (ВОЗ, 2003)  </vt:lpstr>
      <vt:lpstr>Презентация PowerPoint</vt:lpstr>
      <vt:lpstr>ДИАГНОСТИКА</vt:lpstr>
      <vt:lpstr>Презентация PowerPoint</vt:lpstr>
      <vt:lpstr>Презентация PowerPoint</vt:lpstr>
      <vt:lpstr>Презентация PowerPoint</vt:lpstr>
      <vt:lpstr>Типирование амилоида</vt:lpstr>
      <vt:lpstr>Презентация PowerPoint</vt:lpstr>
      <vt:lpstr>СПЕЦИФИЧЕСКОЕ ЛЕЧЕНИЕ НЕКОТОРЫХ ВИДОВ АМИЛОИДОЗА</vt:lpstr>
      <vt:lpstr>Транстиретин является белком-переносчиком тироксина и комплекса ретинолсвязывающий белок (РСБ)/витамин А</vt:lpstr>
      <vt:lpstr>Механизм развития заболевания</vt:lpstr>
      <vt:lpstr>ЛЕЧЕНИЕ ATTR амилоидоза</vt:lpstr>
      <vt:lpstr>Презентация PowerPoint</vt:lpstr>
      <vt:lpstr>Презентация PowerPoint</vt:lpstr>
      <vt:lpstr>Презентация PowerPoint</vt:lpstr>
      <vt:lpstr>ВЛИЯНИЕ ТАФАМИДИСА НА СИМПТОМЫ И КАЧЕСТВО ЖИЗНИ У ПАЦИЕНТОВ С ATTR-КАРДИОМИОПАТИЕЙ  </vt:lpstr>
      <vt:lpstr>Госпитализация в августе 2018 г. </vt:lpstr>
      <vt:lpstr>ЭХОКАРДИОГРАФИЯ  2018</vt:lpstr>
      <vt:lpstr>ЛЕЧЕНИЕ </vt:lpstr>
      <vt:lpstr>Вопросы для обсуждения.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КЛИНИЧЕСКИЙ РАЗБОР</dc:title>
  <dc:creator>Muhammad</dc:creator>
  <cp:lastModifiedBy>user_2</cp:lastModifiedBy>
  <cp:revision>155</cp:revision>
  <dcterms:created xsi:type="dcterms:W3CDTF">2019-01-27T18:44:38Z</dcterms:created>
  <dcterms:modified xsi:type="dcterms:W3CDTF">2019-02-21T08:03:26Z</dcterms:modified>
</cp:coreProperties>
</file>